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79" r:id="rId2"/>
    <p:sldId id="260" r:id="rId3"/>
    <p:sldId id="261" r:id="rId4"/>
    <p:sldId id="276" r:id="rId5"/>
    <p:sldId id="262" r:id="rId6"/>
    <p:sldId id="257" r:id="rId7"/>
    <p:sldId id="263" r:id="rId8"/>
    <p:sldId id="264" r:id="rId9"/>
    <p:sldId id="275" r:id="rId10"/>
    <p:sldId id="266" r:id="rId11"/>
    <p:sldId id="267" r:id="rId12"/>
    <p:sldId id="269" r:id="rId13"/>
    <p:sldId id="270" r:id="rId14"/>
    <p:sldId id="271" r:id="rId15"/>
  </p:sldIdLst>
  <p:sldSz cx="9144000" cy="6858000" type="screen4x3"/>
  <p:notesSz cx="6797675" cy="9874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r>
              <a:rPr lang="en-US"/>
              <a:t>Meteorology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/>
              <a:t>Prof. Dr. Taj Ali Khan, NWFP UET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C24A7A9-A36D-4AFB-B4CE-663D8A8E24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2216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r>
              <a:rPr lang="en-US"/>
              <a:t>Meteorology</a:t>
            </a:r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/>
              <a:t>Prof. Dr. Taj Ali Khan, NWFP UET</a:t>
            </a:r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900A798-F684-4146-BEDD-D6EA8A3AF9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86785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Meteorology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Dr. Taj Ali Khan, NWFP UET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F8D89B-C16D-4185-B86D-E25E946C95D2}" type="slidenum">
              <a:rPr lang="en-US"/>
              <a:pPr/>
              <a:t>2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05CB45-F880-41AA-91D5-5453BE18E2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B30298-C45D-4CC3-BA02-CC4782B842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EEF32A-4E10-4769-9934-E4FEF8E451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414021-6532-4633-A584-680365FFA2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3B3D8B-2C22-4CEB-946A-76A316E540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C956A8-D716-4849-A0BA-0CC07DD63E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D4BF4-3375-4AAB-A05F-FDC442FB4D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634B9F-8AB7-48F4-9942-776F204F33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AA1B97-D753-4223-9207-9E45A7B1B7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C5BFF6-1E11-463B-98C4-9A1116AB6C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234CCB-4786-454D-9ECF-05081F5766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75C6A9E-E976-4A6B-BAEE-611F1830FD6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D765E84-D451-40FC-B0C8-2974DE7FFEE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3087964" y="0"/>
            <a:ext cx="3188693" cy="5847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/>
              <a:t>Lecture </a:t>
            </a:r>
            <a:r>
              <a:rPr lang="en-US" sz="3200" b="1" dirty="0"/>
              <a:t>Outline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381000" y="533400"/>
            <a:ext cx="85344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14400" lvl="1" indent="-457200">
              <a:spcBef>
                <a:spcPct val="50000"/>
              </a:spcBef>
            </a:pPr>
            <a:r>
              <a:rPr lang="en-US" sz="2400" b="1" dirty="0" smtClean="0"/>
              <a:t>Meteorology:</a:t>
            </a:r>
            <a:r>
              <a:rPr lang="en-US" sz="2400" dirty="0" smtClean="0"/>
              <a:t> </a:t>
            </a:r>
          </a:p>
          <a:p>
            <a:pPr marL="914400" lvl="1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 smtClean="0"/>
              <a:t>The Atmosphere and its composition and Structure, </a:t>
            </a:r>
          </a:p>
          <a:p>
            <a:pPr marL="914400" lvl="1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 smtClean="0"/>
              <a:t>Relative Humidity, Dew point and their measurement devices. </a:t>
            </a:r>
          </a:p>
          <a:p>
            <a:pPr marL="914400" lvl="1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 smtClean="0"/>
              <a:t>Saturation Deficit. </a:t>
            </a:r>
          </a:p>
          <a:p>
            <a:pPr marL="914400" lvl="1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 smtClean="0"/>
              <a:t>The general circulation of wind system, the monsoons and western disturbances. </a:t>
            </a:r>
          </a:p>
          <a:p>
            <a:pPr marL="914400" lvl="1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 smtClean="0"/>
              <a:t>Measurement of air temperature, relative humidity, radiation, sunshine, atmospheric pressure and wind velocity &amp; direction.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766700" y="0"/>
            <a:ext cx="1377300" cy="369332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Chapter #2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32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2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32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32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2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2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32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32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32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32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124200" y="0"/>
            <a:ext cx="2162772" cy="523220"/>
          </a:xfrm>
          <a:prstGeom prst="rect">
            <a:avLst/>
          </a:prstGeom>
          <a:solidFill>
            <a:srgbClr val="FFFF00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Water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Vapor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04800" y="558800"/>
            <a:ext cx="8458200" cy="542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52425" indent="-352425"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>
                <a:latin typeface="Times New Roman" pitchFamily="18" charset="0"/>
              </a:rPr>
              <a:t>Water </a:t>
            </a:r>
            <a:r>
              <a:rPr lang="en-US" sz="2000" dirty="0" smtClean="0">
                <a:latin typeface="Times New Roman" pitchFamily="18" charset="0"/>
              </a:rPr>
              <a:t>vapor </a:t>
            </a:r>
            <a:r>
              <a:rPr lang="en-US" sz="2000" dirty="0">
                <a:latin typeface="Times New Roman" pitchFamily="18" charset="0"/>
              </a:rPr>
              <a:t>is the most 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important</a:t>
            </a:r>
            <a:r>
              <a:rPr lang="en-US" sz="2000" dirty="0">
                <a:latin typeface="Times New Roman" pitchFamily="18" charset="0"/>
              </a:rPr>
              <a:t> constituent of the atmosphere.</a:t>
            </a:r>
          </a:p>
          <a:p>
            <a:pPr marL="352425" indent="-352425"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>
                <a:latin typeface="Times New Roman" pitchFamily="18" charset="0"/>
              </a:rPr>
              <a:t>Amount of water in the atmosphere is of great importance in 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hydrology</a:t>
            </a:r>
            <a:r>
              <a:rPr lang="en-US" sz="2000" dirty="0">
                <a:latin typeface="Times New Roman" pitchFamily="18" charset="0"/>
              </a:rPr>
              <a:t>.</a:t>
            </a:r>
          </a:p>
          <a:p>
            <a:pPr marL="352425" indent="-352425"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>
                <a:latin typeface="Times New Roman" pitchFamily="18" charset="0"/>
              </a:rPr>
              <a:t>Source of precipitation usually due to cooling air as it rises and 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condensation</a:t>
            </a:r>
            <a:r>
              <a:rPr lang="en-US" sz="2000" dirty="0">
                <a:latin typeface="Times New Roman" pitchFamily="18" charset="0"/>
              </a:rPr>
              <a:t> of water vapors.</a:t>
            </a:r>
          </a:p>
          <a:p>
            <a:pPr marL="352425" indent="-352425"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>
                <a:latin typeface="Times New Roman" pitchFamily="18" charset="0"/>
              </a:rPr>
              <a:t>It also significantly effects rate of 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evaporation</a:t>
            </a:r>
            <a:r>
              <a:rPr lang="en-US" sz="2000" dirty="0">
                <a:latin typeface="Times New Roman" pitchFamily="18" charset="0"/>
              </a:rPr>
              <a:t> (high humidity or </a:t>
            </a:r>
            <a:r>
              <a:rPr lang="en-US" sz="2000" dirty="0" smtClean="0">
                <a:latin typeface="Times New Roman" pitchFamily="18" charset="0"/>
              </a:rPr>
              <a:t>vapor </a:t>
            </a:r>
            <a:r>
              <a:rPr lang="en-US" sz="2000" dirty="0">
                <a:latin typeface="Times New Roman" pitchFamily="18" charset="0"/>
              </a:rPr>
              <a:t>content leads to low evaporation and transpiration from plants</a:t>
            </a:r>
            <a:r>
              <a:rPr lang="en-US" sz="2000" dirty="0" smtClean="0">
                <a:latin typeface="Times New Roman" pitchFamily="18" charset="0"/>
              </a:rPr>
              <a:t>).</a:t>
            </a:r>
            <a:endParaRPr lang="en-US" sz="2000" dirty="0">
              <a:latin typeface="Times New Roman" pitchFamily="18" charset="0"/>
            </a:endParaRPr>
          </a:p>
          <a:p>
            <a:pPr marL="352425" indent="-352425"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>
                <a:latin typeface="Times New Roman" pitchFamily="18" charset="0"/>
              </a:rPr>
              <a:t>It is measured in terms of 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pressure</a:t>
            </a:r>
            <a:r>
              <a:rPr lang="en-US" sz="2000" dirty="0">
                <a:latin typeface="Times New Roman" pitchFamily="18" charset="0"/>
              </a:rPr>
              <a:t> that water </a:t>
            </a:r>
            <a:r>
              <a:rPr lang="en-US" sz="2000" dirty="0" smtClean="0">
                <a:latin typeface="Times New Roman" pitchFamily="18" charset="0"/>
              </a:rPr>
              <a:t>vapor </a:t>
            </a:r>
            <a:r>
              <a:rPr lang="en-US" sz="2000" dirty="0">
                <a:latin typeface="Times New Roman" pitchFamily="18" charset="0"/>
              </a:rPr>
              <a:t>exerts, which is known as </a:t>
            </a:r>
            <a:r>
              <a:rPr lang="en-US" sz="2000" b="1" dirty="0" smtClean="0">
                <a:latin typeface="Times New Roman" pitchFamily="18" charset="0"/>
              </a:rPr>
              <a:t>vapor </a:t>
            </a:r>
            <a:r>
              <a:rPr lang="en-US" sz="2000" b="1" dirty="0">
                <a:latin typeface="Times New Roman" pitchFamily="18" charset="0"/>
              </a:rPr>
              <a:t>pressure</a:t>
            </a:r>
            <a:r>
              <a:rPr lang="en-US" sz="2000" dirty="0">
                <a:latin typeface="Times New Roman" pitchFamily="18" charset="0"/>
              </a:rPr>
              <a:t> or </a:t>
            </a:r>
            <a:r>
              <a:rPr lang="en-US" sz="2000" b="1" dirty="0">
                <a:latin typeface="Times New Roman" pitchFamily="18" charset="0"/>
              </a:rPr>
              <a:t>humidity of air</a:t>
            </a:r>
            <a:r>
              <a:rPr lang="en-US" sz="2000" dirty="0">
                <a:latin typeface="Times New Roman" pitchFamily="18" charset="0"/>
              </a:rPr>
              <a:t>.</a:t>
            </a:r>
          </a:p>
          <a:p>
            <a:pPr marL="352425" indent="-352425"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>
                <a:latin typeface="Times New Roman" pitchFamily="18" charset="0"/>
              </a:rPr>
              <a:t>The amount of water vapor in the atmosphere is 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directly</a:t>
            </a:r>
            <a:r>
              <a:rPr lang="en-US" sz="2000" dirty="0">
                <a:latin typeface="Times New Roman" pitchFamily="18" charset="0"/>
              </a:rPr>
              <a:t> related to the temperature. </a:t>
            </a:r>
          </a:p>
          <a:p>
            <a:pPr marL="352425" indent="-352425"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>
                <a:latin typeface="Times New Roman" pitchFamily="18" charset="0"/>
              </a:rPr>
              <a:t>Although water vapor is </a:t>
            </a:r>
            <a:r>
              <a:rPr lang="en-US" sz="2000" b="1" dirty="0">
                <a:latin typeface="Times New Roman" pitchFamily="18" charset="0"/>
              </a:rPr>
              <a:t>lighter</a:t>
            </a:r>
            <a:r>
              <a:rPr lang="en-US" sz="2000" dirty="0">
                <a:latin typeface="Times New Roman" pitchFamily="18" charset="0"/>
              </a:rPr>
              <a:t> than air, it is restricted to the lower layers of the troposphere because temperature decreases with altitude.</a:t>
            </a:r>
          </a:p>
          <a:p>
            <a:pPr marL="352425" indent="-352425"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>
                <a:latin typeface="Times New Roman" pitchFamily="18" charset="0"/>
              </a:rPr>
              <a:t>The </a:t>
            </a:r>
            <a:r>
              <a:rPr lang="en-US" sz="2000" b="1" dirty="0">
                <a:latin typeface="Times New Roman" pitchFamily="18" charset="0"/>
              </a:rPr>
              <a:t>distribution</a:t>
            </a:r>
            <a:r>
              <a:rPr lang="en-US" sz="2000" dirty="0">
                <a:latin typeface="Times New Roman" pitchFamily="18" charset="0"/>
              </a:rPr>
              <a:t> of water vapor also varies over the earth’s surface according to temperature, and is lowest at the poles and highest in Equatorial regions.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A1B97-D753-4223-9207-9E45A7B1B76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 autoUpdateAnimBg="0"/>
      <p:bldP spid="1229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971800" y="0"/>
            <a:ext cx="2562225" cy="5191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Vapor Pressure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533400" y="609600"/>
            <a:ext cx="8229600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 algn="just"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Times New Roman" pitchFamily="18" charset="0"/>
              </a:rPr>
              <a:t>It is the pressure that </a:t>
            </a:r>
            <a:r>
              <a:rPr lang="en-US" sz="2000" dirty="0" smtClean="0">
                <a:latin typeface="Times New Roman" pitchFamily="18" charset="0"/>
              </a:rPr>
              <a:t>vapor </a:t>
            </a:r>
            <a:r>
              <a:rPr lang="en-US" sz="2000" dirty="0">
                <a:latin typeface="Times New Roman" pitchFamily="18" charset="0"/>
              </a:rPr>
              <a:t>would exert in the absence of other gases.</a:t>
            </a:r>
          </a:p>
          <a:p>
            <a:pPr marL="228600" indent="-228600" algn="just"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Times New Roman" pitchFamily="18" charset="0"/>
              </a:rPr>
              <a:t>It is also known as partial pressure.</a:t>
            </a:r>
          </a:p>
          <a:p>
            <a:pPr marL="228600" indent="-228600"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Times New Roman" pitchFamily="18" charset="0"/>
              </a:rPr>
              <a:t>Vapor pressure is a function of temperature depression, actual temperature and atmospheric pressure</a:t>
            </a:r>
          </a:p>
          <a:p>
            <a:pPr marL="228600" indent="-228600" algn="just"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Times New Roman" pitchFamily="18" charset="0"/>
              </a:rPr>
              <a:t>It is usually denoted by ‘</a:t>
            </a:r>
            <a:r>
              <a:rPr lang="en-US" sz="2400" b="1" dirty="0">
                <a:latin typeface="Times New Roman" pitchFamily="18" charset="0"/>
              </a:rPr>
              <a:t>e</a:t>
            </a:r>
            <a:r>
              <a:rPr lang="en-US" sz="2000" dirty="0">
                <a:latin typeface="Times New Roman" pitchFamily="18" charset="0"/>
              </a:rPr>
              <a:t>’ and expressed in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millibar</a:t>
            </a:r>
            <a:r>
              <a:rPr lang="en-US" sz="2000" dirty="0">
                <a:latin typeface="Times New Roman" pitchFamily="18" charset="0"/>
              </a:rPr>
              <a:t>.</a:t>
            </a:r>
          </a:p>
          <a:p>
            <a:pPr marL="228600" indent="-228600" algn="just"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Times New Roman" pitchFamily="18" charset="0"/>
              </a:rPr>
              <a:t>At sea level, the average </a:t>
            </a:r>
            <a:r>
              <a:rPr lang="en-US" sz="2000" b="1" i="1" dirty="0">
                <a:latin typeface="Times New Roman" pitchFamily="18" charset="0"/>
              </a:rPr>
              <a:t>atmospheric pressure</a:t>
            </a:r>
            <a:r>
              <a:rPr lang="en-US" sz="2000" dirty="0">
                <a:latin typeface="Times New Roman" pitchFamily="18" charset="0"/>
              </a:rPr>
              <a:t> is 1 bar (= 10</a:t>
            </a:r>
            <a:r>
              <a:rPr lang="en-US" sz="2000" baseline="30000" dirty="0">
                <a:latin typeface="Times New Roman" pitchFamily="18" charset="0"/>
              </a:rPr>
              <a:t>5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</a:rPr>
              <a:t>Pa </a:t>
            </a:r>
            <a:r>
              <a:rPr lang="en-US" sz="2000" dirty="0">
                <a:latin typeface="Times New Roman" pitchFamily="18" charset="0"/>
              </a:rPr>
              <a:t>= 760 mm of Hg).</a:t>
            </a:r>
          </a:p>
          <a:p>
            <a:pPr marL="228600" indent="-228600" algn="just"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		5.3 </a:t>
            </a:r>
            <a:r>
              <a:rPr lang="en-US" sz="2000" dirty="0" err="1">
                <a:latin typeface="Times New Roman" pitchFamily="18" charset="0"/>
              </a:rPr>
              <a:t>kPa</a:t>
            </a:r>
            <a:r>
              <a:rPr lang="en-US" sz="2000" dirty="0">
                <a:latin typeface="Times New Roman" pitchFamily="18" charset="0"/>
              </a:rPr>
              <a:t> at 30 </a:t>
            </a:r>
            <a:r>
              <a:rPr lang="en-US" sz="2000" baseline="30000" dirty="0" err="1">
                <a:latin typeface="Times New Roman" pitchFamily="18" charset="0"/>
              </a:rPr>
              <a:t>o</a:t>
            </a:r>
            <a:r>
              <a:rPr lang="en-US" sz="2000" dirty="0" err="1">
                <a:latin typeface="Times New Roman" pitchFamily="18" charset="0"/>
              </a:rPr>
              <a:t>C</a:t>
            </a:r>
            <a:r>
              <a:rPr lang="en-US" sz="2000" dirty="0">
                <a:latin typeface="Times New Roman" pitchFamily="18" charset="0"/>
              </a:rPr>
              <a:t> at saturation 	0.9 </a:t>
            </a:r>
            <a:r>
              <a:rPr lang="en-US" sz="2000" dirty="0" err="1">
                <a:latin typeface="Times New Roman" pitchFamily="18" charset="0"/>
              </a:rPr>
              <a:t>kPa</a:t>
            </a:r>
            <a:r>
              <a:rPr lang="en-US" sz="2000" dirty="0">
                <a:latin typeface="Times New Roman" pitchFamily="18" charset="0"/>
              </a:rPr>
              <a:t> at 0 </a:t>
            </a:r>
            <a:r>
              <a:rPr lang="en-US" sz="2000" baseline="30000" dirty="0" err="1">
                <a:latin typeface="Times New Roman" pitchFamily="18" charset="0"/>
              </a:rPr>
              <a:t>o</a:t>
            </a:r>
            <a:r>
              <a:rPr lang="en-US" sz="2000" dirty="0" err="1">
                <a:latin typeface="Times New Roman" pitchFamily="18" charset="0"/>
              </a:rPr>
              <a:t>C</a:t>
            </a:r>
            <a:r>
              <a:rPr lang="en-US" sz="2000" dirty="0">
                <a:latin typeface="Times New Roman" pitchFamily="18" charset="0"/>
              </a:rPr>
              <a:t> at saturation</a:t>
            </a:r>
          </a:p>
          <a:p>
            <a:pPr lvl="1" algn="just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Saturation – point </a:t>
            </a:r>
            <a:r>
              <a:rPr lang="en-US" sz="2000" dirty="0">
                <a:latin typeface="Times New Roman" pitchFamily="18" charset="0"/>
              </a:rPr>
              <a:t>at which no more water can be added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0" y="4419600"/>
            <a:ext cx="3689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Saturation Vapor Pressure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04800" y="5029200"/>
            <a:ext cx="8382000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 algn="just">
              <a:spcBef>
                <a:spcPct val="50000"/>
              </a:spcBef>
              <a:buFontTx/>
              <a:buChar char="•"/>
            </a:pPr>
            <a:r>
              <a:rPr lang="en-US" sz="2000">
                <a:latin typeface="Times New Roman" pitchFamily="18" charset="0"/>
              </a:rPr>
              <a:t>When a sample of air holds the maximum quantity of water vapors at a particular temperature it is said to be saturated. </a:t>
            </a:r>
          </a:p>
          <a:p>
            <a:pPr marL="228600" indent="-228600" algn="just">
              <a:spcBef>
                <a:spcPct val="50000"/>
              </a:spcBef>
              <a:buFontTx/>
              <a:buChar char="•"/>
            </a:pPr>
            <a:r>
              <a:rPr lang="en-US" sz="2000">
                <a:latin typeface="Times New Roman" pitchFamily="18" charset="0"/>
              </a:rPr>
              <a:t>The pressure exerted by water vapors, when the air is fully saturated with water vapors is known as the saturation vapor pressure.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A1B97-D753-4223-9207-9E45A7B1B76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 autoUpdateAnimBg="0"/>
      <p:bldP spid="13315" grpId="0" build="p" autoUpdateAnimBg="0"/>
      <p:bldP spid="13316" grpId="0" autoUpdateAnimBg="0"/>
      <p:bldP spid="133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219200" y="0"/>
            <a:ext cx="6332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Table.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Effect of Temperature on vapour pressure.</a:t>
            </a:r>
            <a:r>
              <a:rPr lang="en-US" sz="2400">
                <a:latin typeface="Times New Roman" pitchFamily="18" charset="0"/>
              </a:rPr>
              <a:t> </a:t>
            </a:r>
          </a:p>
        </p:txBody>
      </p:sp>
      <p:graphicFrame>
        <p:nvGraphicFramePr>
          <p:cNvPr id="15399" name="Group 39"/>
          <p:cNvGraphicFramePr>
            <a:graphicFrameLocks noGrp="1"/>
          </p:cNvGraphicFramePr>
          <p:nvPr/>
        </p:nvGraphicFramePr>
        <p:xfrm>
          <a:off x="533400" y="1143000"/>
          <a:ext cx="8175625" cy="3886200"/>
        </p:xfrm>
        <a:graphic>
          <a:graphicData uri="http://schemas.openxmlformats.org/drawingml/2006/table">
            <a:tbl>
              <a:tblPr/>
              <a:tblGrid>
                <a:gridCol w="971550"/>
                <a:gridCol w="1543050"/>
                <a:gridCol w="1600200"/>
                <a:gridCol w="1066800"/>
                <a:gridCol w="1708150"/>
                <a:gridCol w="1285875"/>
              </a:tblGrid>
              <a:tr h="1295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Temp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en-US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Vapour Pressure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(inches of Hg)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Moisture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Holding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Capacity of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air (gm/kg)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Temp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en-US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Vapour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Pressure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(inches of Hg)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Moisture Holding Capacity of air (gm/kg)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-30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0.0069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0.0126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0.0222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0.0383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0.0631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0.1026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0.1640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0.143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0.216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0.460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0.794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1.308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2.130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0.247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0.360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0.517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0.732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1.022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1.408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1.940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5.120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7.460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10.720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15.180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21.200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29.200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39.700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A1B97-D753-4223-9207-9E45A7B1B76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0" y="0"/>
            <a:ext cx="1436688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Example: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838200" y="1905000"/>
            <a:ext cx="7620000" cy="298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34950" indent="-234950" algn="just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</a:rPr>
              <a:t>For a particular temperature there is only one possible value of saturation.</a:t>
            </a:r>
          </a:p>
          <a:p>
            <a:pPr marL="234950" indent="-234950" algn="just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</a:rPr>
              <a:t>Table (previous) </a:t>
            </a:r>
            <a:r>
              <a:rPr lang="en-US" sz="2000" dirty="0">
                <a:latin typeface="Times New Roman" pitchFamily="18" charset="0"/>
              </a:rPr>
              <a:t>indicates that air at a temperature of 50 </a:t>
            </a:r>
            <a:r>
              <a:rPr lang="en-US" sz="2000" baseline="30000" dirty="0" err="1">
                <a:latin typeface="Times New Roman" pitchFamily="18" charset="0"/>
              </a:rPr>
              <a:t>o</a:t>
            </a:r>
            <a:r>
              <a:rPr lang="en-US" sz="2000" dirty="0" err="1">
                <a:latin typeface="Times New Roman" pitchFamily="18" charset="0"/>
              </a:rPr>
              <a:t>F</a:t>
            </a:r>
            <a:r>
              <a:rPr lang="en-US" sz="2000" dirty="0">
                <a:latin typeface="Times New Roman" pitchFamily="18" charset="0"/>
              </a:rPr>
              <a:t> contains 7.46 grams of moisture per kg.</a:t>
            </a:r>
          </a:p>
          <a:p>
            <a:pPr marL="234950" indent="-234950" algn="just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</a:rPr>
              <a:t>If this air is cooled to 20 </a:t>
            </a:r>
            <a:r>
              <a:rPr lang="en-US" sz="2000" baseline="30000" dirty="0" err="1">
                <a:latin typeface="Times New Roman" pitchFamily="18" charset="0"/>
              </a:rPr>
              <a:t>o</a:t>
            </a:r>
            <a:r>
              <a:rPr lang="en-US" sz="2000" dirty="0" err="1">
                <a:latin typeface="Times New Roman" pitchFamily="18" charset="0"/>
              </a:rPr>
              <a:t>F</a:t>
            </a:r>
            <a:r>
              <a:rPr lang="en-US" sz="2000" dirty="0">
                <a:latin typeface="Times New Roman" pitchFamily="18" charset="0"/>
              </a:rPr>
              <a:t>, its moisture holding capacity will reduce to 2.13 grams per kg.</a:t>
            </a:r>
          </a:p>
          <a:p>
            <a:pPr marL="234950" indent="-234950" algn="just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</a:rPr>
              <a:t>Thus the air would lose 7.46 - 2.13 = 5.33 </a:t>
            </a:r>
            <a:r>
              <a:rPr lang="en-US" sz="2000" dirty="0" err="1">
                <a:latin typeface="Times New Roman" pitchFamily="18" charset="0"/>
              </a:rPr>
              <a:t>gms</a:t>
            </a:r>
            <a:r>
              <a:rPr lang="en-US" sz="2000" dirty="0">
                <a:latin typeface="Times New Roman" pitchFamily="18" charset="0"/>
              </a:rPr>
              <a:t> per kg of its </a:t>
            </a:r>
            <a:r>
              <a:rPr lang="en-US" sz="2000" dirty="0" smtClean="0">
                <a:latin typeface="Times New Roman" pitchFamily="18" charset="0"/>
              </a:rPr>
              <a:t>vapor </a:t>
            </a:r>
            <a:r>
              <a:rPr lang="en-US" sz="2000" dirty="0">
                <a:latin typeface="Times New Roman" pitchFamily="18" charset="0"/>
              </a:rPr>
              <a:t>by condensation.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762000" y="609600"/>
            <a:ext cx="7620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How much vapor the air mass of 1 kg will loose, if its temperature is dropped from 50 </a:t>
            </a:r>
            <a:r>
              <a:rPr lang="en-US" sz="2000" baseline="30000">
                <a:latin typeface="Times New Roman" pitchFamily="18" charset="0"/>
              </a:rPr>
              <a:t>o</a:t>
            </a:r>
            <a:r>
              <a:rPr lang="en-US" sz="2000">
                <a:latin typeface="Times New Roman" pitchFamily="18" charset="0"/>
              </a:rPr>
              <a:t>F to 20 </a:t>
            </a:r>
            <a:r>
              <a:rPr lang="en-US" sz="2000" baseline="30000">
                <a:latin typeface="Times New Roman" pitchFamily="18" charset="0"/>
              </a:rPr>
              <a:t>o</a:t>
            </a:r>
            <a:r>
              <a:rPr lang="en-US" sz="2000">
                <a:latin typeface="Times New Roman" pitchFamily="18" charset="0"/>
              </a:rPr>
              <a:t>F?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0" y="1447800"/>
            <a:ext cx="1085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Solution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304800" y="5257800"/>
            <a:ext cx="76200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Conclusion</a:t>
            </a:r>
          </a:p>
          <a:p>
            <a:pPr lvl="1" algn="just"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It means </a:t>
            </a:r>
            <a:r>
              <a:rPr lang="en-US" sz="2000" dirty="0" smtClean="0">
                <a:latin typeface="Times New Roman" pitchFamily="18" charset="0"/>
              </a:rPr>
              <a:t>that cold </a:t>
            </a:r>
            <a:r>
              <a:rPr lang="en-US" sz="2000" dirty="0">
                <a:latin typeface="Times New Roman" pitchFamily="18" charset="0"/>
              </a:rPr>
              <a:t>air is always deficit in moisture whereas warm air is rich in water </a:t>
            </a:r>
            <a:r>
              <a:rPr lang="en-US" sz="2000" dirty="0" smtClean="0">
                <a:latin typeface="Times New Roman" pitchFamily="18" charset="0"/>
              </a:rPr>
              <a:t>vapor</a:t>
            </a:r>
            <a:r>
              <a:rPr lang="en-US" sz="2000" dirty="0">
                <a:latin typeface="Times New Roman" pitchFamily="18" charset="0"/>
              </a:rPr>
              <a:t>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A1B97-D753-4223-9207-9E45A7B1B76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3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3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  <p:bldP spid="16388" grpId="0"/>
      <p:bldP spid="16389" grpId="0"/>
      <p:bldP spid="1639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0" y="0"/>
            <a:ext cx="2654300" cy="457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Relative Humidity</a:t>
            </a:r>
            <a:r>
              <a:rPr lang="en-US" sz="2400" dirty="0">
                <a:latin typeface="Times New Roman" pitchFamily="18" charset="0"/>
              </a:rPr>
              <a:t> 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81000" y="457200"/>
            <a:ext cx="80772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It is the relative measure of the amount of moisture in the air to the amount needed to saturate the air at the same temperature, i.e.,</a:t>
            </a:r>
          </a:p>
          <a:p>
            <a:pPr algn="just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Relative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Humidity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= f = e/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000" b="1" baseline="-25000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x 100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	e   = actual </a:t>
            </a:r>
            <a:r>
              <a:rPr lang="en-US" sz="2000" dirty="0" smtClean="0">
                <a:latin typeface="Times New Roman" pitchFamily="18" charset="0"/>
              </a:rPr>
              <a:t>vapor </a:t>
            </a:r>
            <a:r>
              <a:rPr lang="en-US" sz="2000" dirty="0">
                <a:latin typeface="Times New Roman" pitchFamily="18" charset="0"/>
              </a:rPr>
              <a:t>pressure; 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	</a:t>
            </a:r>
            <a:r>
              <a:rPr lang="en-US" sz="2000" dirty="0" err="1">
                <a:latin typeface="Times New Roman" pitchFamily="18" charset="0"/>
              </a:rPr>
              <a:t>e</a:t>
            </a:r>
            <a:r>
              <a:rPr lang="en-US" sz="2000" baseline="-25000" dirty="0" err="1">
                <a:latin typeface="Times New Roman" pitchFamily="18" charset="0"/>
              </a:rPr>
              <a:t>s</a:t>
            </a:r>
            <a:r>
              <a:rPr lang="en-US" sz="2000" dirty="0">
                <a:latin typeface="Times New Roman" pitchFamily="18" charset="0"/>
              </a:rPr>
              <a:t> = saturated </a:t>
            </a:r>
            <a:r>
              <a:rPr lang="en-US" sz="2000" dirty="0" smtClean="0">
                <a:latin typeface="Times New Roman" pitchFamily="18" charset="0"/>
              </a:rPr>
              <a:t>vapor </a:t>
            </a:r>
            <a:r>
              <a:rPr lang="en-US" sz="2000" dirty="0">
                <a:latin typeface="Times New Roman" pitchFamily="18" charset="0"/>
              </a:rPr>
              <a:t>pressure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Thus the relative humidity is 100% when the air is saturated.</a:t>
            </a:r>
            <a:r>
              <a:rPr lang="en-US" sz="2000" dirty="0">
                <a:latin typeface="Times New Roman" pitchFamily="18" charset="0"/>
              </a:rPr>
              <a:t> 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0" y="3048000"/>
            <a:ext cx="61198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Absolute Humidity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</a:rPr>
              <a:t>Actual amount of water in the air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457200" y="3581400"/>
            <a:ext cx="8001000" cy="207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It is the mass of water vapour per unit volume of air at a given temperature and equivalent to the water vapor density.</a:t>
            </a:r>
          </a:p>
          <a:p>
            <a:pPr algn="just">
              <a:spcBef>
                <a:spcPct val="50000"/>
              </a:spcBef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    Absolute Humidity = mass of water vapour (gms)/volume of air (m</a:t>
            </a:r>
            <a:r>
              <a:rPr lang="en-US" sz="2000" baseline="300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algn="just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  <a:cs typeface="Times New Roman" pitchFamily="18" charset="0"/>
              </a:rPr>
              <a:t>			= m</a:t>
            </a:r>
            <a:r>
              <a:rPr lang="en-US" sz="2000" b="1" baseline="-3000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/V = 217 e/T (g/ m</a:t>
            </a:r>
            <a:r>
              <a:rPr lang="en-US" sz="2000" b="1" baseline="300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Where e is the vapour pressure in millibars ad T is the absolute temperature.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0" y="5638800"/>
            <a:ext cx="1606550" cy="457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Dew Point</a:t>
            </a:r>
            <a:r>
              <a:rPr lang="en-US" sz="2400" dirty="0">
                <a:latin typeface="Times New Roman" pitchFamily="18" charset="0"/>
              </a:rPr>
              <a:t> 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381000" y="6156325"/>
            <a:ext cx="8077200" cy="701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When the air is cooled at a constant atmospheric pressure, the temperature at which air becomes saturated is called </a:t>
            </a:r>
            <a:r>
              <a:rPr lang="en-US" sz="2000" b="1" dirty="0">
                <a:latin typeface="Times New Roman" pitchFamily="18" charset="0"/>
              </a:rPr>
              <a:t>Dew Point</a:t>
            </a:r>
            <a:r>
              <a:rPr lang="en-US" sz="2000" dirty="0">
                <a:latin typeface="Times New Roman" pitchFamily="18" charset="0"/>
              </a:rPr>
              <a:t>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A1B97-D753-4223-9207-9E45A7B1B762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 autoUpdateAnimBg="0"/>
      <p:bldP spid="17411" grpId="0" build="p" autoUpdateAnimBg="0"/>
      <p:bldP spid="17412" grpId="0" build="p" autoUpdateAnimBg="0"/>
      <p:bldP spid="17413" grpId="0" build="p" autoUpdateAnimBg="0"/>
      <p:bldP spid="17414" grpId="0" build="p" autoUpdateAnimBg="0"/>
      <p:bldP spid="1741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667000" y="0"/>
            <a:ext cx="3084513" cy="51911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METEOROLOGY</a:t>
            </a:r>
            <a:endParaRPr lang="en-US" sz="28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685800" y="838200"/>
            <a:ext cx="7696200" cy="542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5613" indent="-455613" algn="just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000" dirty="0">
                <a:latin typeface="Times New Roman" pitchFamily="18" charset="0"/>
              </a:rPr>
              <a:t>Meteorology is the 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science</a:t>
            </a:r>
            <a:r>
              <a:rPr lang="en-US" sz="2000" dirty="0">
                <a:latin typeface="Times New Roman" pitchFamily="18" charset="0"/>
              </a:rPr>
              <a:t> related to the 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atmosphere</a:t>
            </a:r>
            <a:r>
              <a:rPr lang="en-US" sz="2000" dirty="0">
                <a:latin typeface="Times New Roman" pitchFamily="18" charset="0"/>
              </a:rPr>
              <a:t> which is the gaseous envelope surrounding the earth.</a:t>
            </a:r>
          </a:p>
          <a:p>
            <a:pPr marL="455613" indent="-455613" algn="just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000" dirty="0">
                <a:latin typeface="Times New Roman" pitchFamily="18" charset="0"/>
              </a:rPr>
              <a:t>To study the earth’s atmosphere, especially for 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weather forecasting</a:t>
            </a:r>
            <a:r>
              <a:rPr lang="en-US" sz="2000" dirty="0">
                <a:latin typeface="Times New Roman" pitchFamily="18" charset="0"/>
              </a:rPr>
              <a:t>.</a:t>
            </a:r>
          </a:p>
          <a:p>
            <a:pPr marL="455613" indent="-455613" algn="just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000" dirty="0">
                <a:latin typeface="Times New Roman" pitchFamily="18" charset="0"/>
              </a:rPr>
              <a:t>A description of the properties of the 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atmosphere</a:t>
            </a:r>
            <a:r>
              <a:rPr lang="en-US" sz="2000" dirty="0">
                <a:latin typeface="Times New Roman" pitchFamily="18" charset="0"/>
              </a:rPr>
              <a:t> (air temperature, humidity or </a:t>
            </a:r>
            <a:r>
              <a:rPr lang="en-US" sz="2000" dirty="0" smtClean="0">
                <a:latin typeface="Times New Roman" pitchFamily="18" charset="0"/>
              </a:rPr>
              <a:t>vapor </a:t>
            </a:r>
            <a:r>
              <a:rPr lang="en-US" sz="2000" dirty="0">
                <a:latin typeface="Times New Roman" pitchFamily="18" charset="0"/>
              </a:rPr>
              <a:t>pressure and solar radiation) will provide the bases for understanding the physics of evaporation and the formation of precipitation.</a:t>
            </a:r>
          </a:p>
          <a:p>
            <a:pPr marL="455613" indent="-455613" algn="just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000" dirty="0">
                <a:latin typeface="Times New Roman" pitchFamily="18" charset="0"/>
              </a:rPr>
              <a:t>Its 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knowledge</a:t>
            </a:r>
            <a:r>
              <a:rPr lang="en-US" sz="2000" dirty="0">
                <a:latin typeface="Times New Roman" pitchFamily="18" charset="0"/>
              </a:rPr>
              <a:t> is required for estimation of probable maximum precipitation and optimum snowmelt conditions. This is required for design of various hydraulic structures.</a:t>
            </a:r>
          </a:p>
          <a:p>
            <a:pPr marL="455613" indent="-455613" algn="just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000" dirty="0">
                <a:latin typeface="Times New Roman" pitchFamily="18" charset="0"/>
              </a:rPr>
              <a:t>To study the following 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meteorological elements</a:t>
            </a:r>
            <a:r>
              <a:rPr lang="en-US" sz="2000" dirty="0">
                <a:latin typeface="Times New Roman" pitchFamily="18" charset="0"/>
              </a:rPr>
              <a:t>:</a:t>
            </a:r>
          </a:p>
          <a:p>
            <a:pPr marL="455613" indent="-455613" algn="just">
              <a:spcBef>
                <a:spcPct val="50000"/>
              </a:spcBef>
              <a:buFont typeface="Wingdings" pitchFamily="2" charset="2"/>
              <a:buNone/>
            </a:pPr>
            <a:r>
              <a:rPr lang="en-US" sz="2000" dirty="0">
                <a:latin typeface="Times New Roman" pitchFamily="18" charset="0"/>
              </a:rPr>
              <a:t>	</a:t>
            </a:r>
            <a:r>
              <a:rPr lang="en-US" sz="2000" b="1" i="1" dirty="0">
                <a:latin typeface="Times New Roman" pitchFamily="18" charset="0"/>
              </a:rPr>
              <a:t>Atmosphere		Vapor </a:t>
            </a:r>
            <a:r>
              <a:rPr lang="en-US" sz="2000" b="1" i="1" dirty="0" smtClean="0">
                <a:latin typeface="Times New Roman" pitchFamily="18" charset="0"/>
              </a:rPr>
              <a:t>Pressure</a:t>
            </a:r>
            <a:r>
              <a:rPr lang="en-US" sz="2000" b="1" i="1" dirty="0">
                <a:latin typeface="Times New Roman" pitchFamily="18" charset="0"/>
              </a:rPr>
              <a:t>		Solar Radiation</a:t>
            </a:r>
          </a:p>
          <a:p>
            <a:pPr marL="455613" indent="-455613" algn="just">
              <a:spcBef>
                <a:spcPct val="50000"/>
              </a:spcBef>
              <a:buFont typeface="Wingdings" pitchFamily="2" charset="2"/>
              <a:buNone/>
            </a:pPr>
            <a:r>
              <a:rPr lang="en-US" sz="2000" b="1" i="1" dirty="0">
                <a:latin typeface="Times New Roman" pitchFamily="18" charset="0"/>
              </a:rPr>
              <a:t>	Air Temperature 	Atmospheric Pressure		</a:t>
            </a:r>
          </a:p>
          <a:p>
            <a:pPr marL="455613" indent="-455613" algn="just">
              <a:spcBef>
                <a:spcPct val="50000"/>
              </a:spcBef>
              <a:buFont typeface="Wingdings" pitchFamily="2" charset="2"/>
              <a:buNone/>
            </a:pPr>
            <a:r>
              <a:rPr lang="en-US" sz="2000" b="1" i="1" dirty="0">
                <a:latin typeface="Times New Roman" pitchFamily="18" charset="0"/>
              </a:rPr>
              <a:t>	Movement of Air Masses	Meteorological Instruments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A1B97-D753-4223-9207-9E45A7B1B76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 autoUpdateAnimBg="0"/>
      <p:bldP spid="6148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971800" y="0"/>
            <a:ext cx="2787650" cy="51911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ATMOSPHERE</a:t>
            </a:r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457200" y="533400"/>
            <a:ext cx="7924800" cy="542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90513" indent="-290513"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>
                <a:latin typeface="Times New Roman" pitchFamily="18" charset="0"/>
              </a:rPr>
              <a:t>The atmosphere forms a distinctive, protective layer about 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100 km</a:t>
            </a:r>
            <a:r>
              <a:rPr lang="en-US" sz="2000" dirty="0">
                <a:latin typeface="Times New Roman" pitchFamily="18" charset="0"/>
              </a:rPr>
              <a:t> thick around the earth.</a:t>
            </a:r>
          </a:p>
          <a:p>
            <a:pPr marL="290513" indent="-290513"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>
                <a:latin typeface="Times New Roman" pitchFamily="18" charset="0"/>
              </a:rPr>
              <a:t>The term is derived from the 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Greek</a:t>
            </a:r>
            <a:r>
              <a:rPr lang="en-US" sz="2000" dirty="0">
                <a:latin typeface="Times New Roman" pitchFamily="18" charset="0"/>
              </a:rPr>
              <a:t> word </a:t>
            </a:r>
            <a:r>
              <a:rPr lang="en-US" sz="2000" dirty="0" err="1">
                <a:latin typeface="Times New Roman" pitchFamily="18" charset="0"/>
              </a:rPr>
              <a:t>atmos</a:t>
            </a:r>
            <a:r>
              <a:rPr lang="en-US" sz="2000" dirty="0">
                <a:latin typeface="Times New Roman" pitchFamily="18" charset="0"/>
              </a:rPr>
              <a:t> (</a:t>
            </a:r>
            <a:r>
              <a:rPr lang="en-US" sz="2000" dirty="0" smtClean="0">
                <a:latin typeface="Times New Roman" pitchFamily="18" charset="0"/>
              </a:rPr>
              <a:t>vapor </a:t>
            </a:r>
            <a:r>
              <a:rPr lang="en-US" sz="2000" dirty="0">
                <a:latin typeface="Times New Roman" pitchFamily="18" charset="0"/>
              </a:rPr>
              <a:t>or breath) + </a:t>
            </a:r>
            <a:r>
              <a:rPr lang="en-US" sz="2000" dirty="0" err="1">
                <a:latin typeface="Times New Roman" pitchFamily="18" charset="0"/>
              </a:rPr>
              <a:t>sphaira</a:t>
            </a:r>
            <a:r>
              <a:rPr lang="en-US" sz="2000" dirty="0">
                <a:latin typeface="Times New Roman" pitchFamily="18" charset="0"/>
              </a:rPr>
              <a:t> (sphere or ball).</a:t>
            </a:r>
          </a:p>
          <a:p>
            <a:pPr marL="290513" indent="-290513"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>
                <a:latin typeface="Times New Roman" pitchFamily="18" charset="0"/>
              </a:rPr>
              <a:t>The atmosphere 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consists</a:t>
            </a:r>
            <a:r>
              <a:rPr lang="en-US" sz="2000" dirty="0">
                <a:latin typeface="Times New Roman" pitchFamily="18" charset="0"/>
              </a:rPr>
              <a:t> of dry air, water </a:t>
            </a:r>
            <a:r>
              <a:rPr lang="en-US" sz="2000" dirty="0" smtClean="0">
                <a:latin typeface="Times New Roman" pitchFamily="18" charset="0"/>
              </a:rPr>
              <a:t>vapor </a:t>
            </a:r>
            <a:r>
              <a:rPr lang="en-US" sz="2000" dirty="0">
                <a:latin typeface="Times New Roman" pitchFamily="18" charset="0"/>
              </a:rPr>
              <a:t>and various kinds of salts and dusts. 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Times New Roman" pitchFamily="18" charset="0"/>
              </a:rPr>
              <a:t>Total amount of 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dry air</a:t>
            </a:r>
            <a:r>
              <a:rPr lang="en-US" sz="2000" dirty="0">
                <a:latin typeface="Times New Roman" pitchFamily="18" charset="0"/>
              </a:rPr>
              <a:t> is greater than 5600 billion tons.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Times New Roman" pitchFamily="18" charset="0"/>
              </a:rPr>
              <a:t>Total amount of 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water 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</a:rPr>
              <a:t>vapor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</a:rPr>
              <a:t>is about 146 billion tons.</a:t>
            </a:r>
          </a:p>
          <a:p>
            <a:pPr marL="290513" indent="-290513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Chemical</a:t>
            </a:r>
            <a:r>
              <a:rPr lang="en-US" sz="2000" dirty="0">
                <a:latin typeface="Times New Roman" pitchFamily="18" charset="0"/>
              </a:rPr>
              <a:t> Composition:	Air consists of (percentage by mass):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2000" dirty="0">
                <a:latin typeface="Times New Roman" pitchFamily="18" charset="0"/>
              </a:rPr>
              <a:t>Nitrogen		= 	75.51 %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2000" dirty="0">
                <a:latin typeface="Times New Roman" pitchFamily="18" charset="0"/>
              </a:rPr>
              <a:t>Oxygen 		=	23.15 %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2000" dirty="0">
                <a:latin typeface="Times New Roman" pitchFamily="18" charset="0"/>
              </a:rPr>
              <a:t>Argon		=	  1.28 %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2000" dirty="0">
                <a:latin typeface="Times New Roman" pitchFamily="18" charset="0"/>
              </a:rPr>
              <a:t>Carbon dioxide etc 	=	  0.06 %.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A1B97-D753-4223-9207-9E45A7B1B76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uild="p" autoUpdateAnimBg="0"/>
      <p:bldP spid="7171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759" name="Group 231"/>
          <p:cNvGraphicFramePr>
            <a:graphicFrameLocks noGrp="1"/>
          </p:cNvGraphicFramePr>
          <p:nvPr/>
        </p:nvGraphicFramePr>
        <p:xfrm>
          <a:off x="609600" y="609600"/>
          <a:ext cx="7696200" cy="5791203"/>
        </p:xfrm>
        <a:graphic>
          <a:graphicData uri="http://schemas.openxmlformats.org/drawingml/2006/table">
            <a:tbl>
              <a:tblPr/>
              <a:tblGrid>
                <a:gridCol w="2565400"/>
                <a:gridCol w="2565400"/>
                <a:gridCol w="2565400"/>
              </a:tblGrid>
              <a:tr h="420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Gas Name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Chemical Formula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Percent Volume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Nitrogen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</a:t>
                      </a: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78.08%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Oxygen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20.95%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99"/>
                          </a:solidFill>
                          <a:effectLst/>
                          <a:latin typeface="Arial" pitchFamily="34" charset="0"/>
                        </a:rPr>
                        <a:t>*</a:t>
                      </a: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Water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 to 4%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Argon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0.93%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99"/>
                          </a:solidFill>
                          <a:effectLst/>
                          <a:latin typeface="Arial" pitchFamily="34" charset="0"/>
                        </a:rPr>
                        <a:t>*</a:t>
                      </a: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Carbon Dioxide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CO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0.0360%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Neon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0.0018%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Helium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0.0005%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99"/>
                          </a:solidFill>
                          <a:effectLst/>
                          <a:latin typeface="Arial" pitchFamily="34" charset="0"/>
                        </a:rPr>
                        <a:t>*</a:t>
                      </a: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Methane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CH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0.00017%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Hydrogen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0.00005%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99"/>
                          </a:solidFill>
                          <a:effectLst/>
                          <a:latin typeface="Arial" pitchFamily="34" charset="0"/>
                        </a:rPr>
                        <a:t>*</a:t>
                      </a: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Nitrous Oxide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0.00003%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99"/>
                          </a:solidFill>
                          <a:effectLst/>
                          <a:latin typeface="Arial" pitchFamily="34" charset="0"/>
                        </a:rPr>
                        <a:t>*</a:t>
                      </a: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Ozone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0.000004%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2760" name="Rectangle 232"/>
          <p:cNvSpPr>
            <a:spLocks noChangeArrowheads="1"/>
          </p:cNvSpPr>
          <p:nvPr/>
        </p:nvSpPr>
        <p:spPr bwMode="auto">
          <a:xfrm>
            <a:off x="6249988" y="6491288"/>
            <a:ext cx="1720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b="1">
                <a:solidFill>
                  <a:srgbClr val="FF0099"/>
                </a:solidFill>
                <a:latin typeface="Times New Roman" pitchFamily="18" charset="0"/>
              </a:rPr>
              <a:t>*</a:t>
            </a:r>
            <a:r>
              <a:rPr lang="en-US" b="1">
                <a:latin typeface="Times New Roman" pitchFamily="18" charset="0"/>
              </a:rPr>
              <a:t> variable gases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2761" name="Text Box 233"/>
          <p:cNvSpPr txBox="1">
            <a:spLocks noChangeArrowheads="1"/>
          </p:cNvSpPr>
          <p:nvPr/>
        </p:nvSpPr>
        <p:spPr bwMode="auto">
          <a:xfrm>
            <a:off x="533400" y="152400"/>
            <a:ext cx="807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Table :</a:t>
            </a:r>
            <a:r>
              <a:rPr lang="en-US" sz="2000">
                <a:latin typeface="Times New Roman" pitchFamily="18" charset="0"/>
              </a:rPr>
              <a:t> Average composition of the atmosphere up to an altitude of 25 km.</a:t>
            </a:r>
            <a:r>
              <a:rPr lang="en-US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A1B97-D753-4223-9207-9E45A7B1B76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209800" y="0"/>
            <a:ext cx="4846638" cy="519113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ATMOSPHERIC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STRUCTURE</a:t>
            </a:r>
            <a:r>
              <a:rPr lang="en-US" sz="2800">
                <a:latin typeface="Times New Roman" pitchFamily="18" charset="0"/>
              </a:rPr>
              <a:t> 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676400" y="1828800"/>
            <a:ext cx="5124450" cy="391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Troposphere	</a:t>
            </a:r>
            <a:r>
              <a:rPr lang="en-US" b="1" dirty="0"/>
              <a:t>(from MSL to 11 km)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b="1" dirty="0" err="1">
                <a:cs typeface="Times New Roman" pitchFamily="18" charset="0"/>
              </a:rPr>
              <a:t>Tropopause</a:t>
            </a:r>
            <a:r>
              <a:rPr lang="en-US" b="1" dirty="0">
                <a:cs typeface="Times New Roman" pitchFamily="18" charset="0"/>
              </a:rPr>
              <a:t> (isothermal layer)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2. Stratosphere	</a:t>
            </a:r>
            <a:r>
              <a:rPr lang="en-US" b="1" dirty="0"/>
              <a:t>(from 11 to 50 km)</a:t>
            </a:r>
          </a:p>
          <a:p>
            <a:pPr marL="342900" indent="-342900">
              <a:spcBef>
                <a:spcPct val="50000"/>
              </a:spcBef>
            </a:pPr>
            <a:r>
              <a:rPr lang="en-US" b="1" dirty="0"/>
              <a:t>		</a:t>
            </a:r>
            <a:r>
              <a:rPr lang="en-US" b="1" dirty="0" err="1"/>
              <a:t>Stratopause</a:t>
            </a:r>
            <a:r>
              <a:rPr lang="en-US" b="1" dirty="0"/>
              <a:t> (isothermal layer)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3. Mesosphere	</a:t>
            </a:r>
            <a:r>
              <a:rPr lang="en-US" b="1" dirty="0"/>
              <a:t>(from 50 to 80 km)</a:t>
            </a:r>
          </a:p>
          <a:p>
            <a:pPr marL="342900" indent="-342900">
              <a:spcBef>
                <a:spcPct val="50000"/>
              </a:spcBef>
            </a:pPr>
            <a:r>
              <a:rPr lang="en-US" b="1" dirty="0"/>
              <a:t>		Mesopause (isothermal layer)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4. Thermosphere </a:t>
            </a:r>
            <a:r>
              <a:rPr lang="en-US" b="1" dirty="0"/>
              <a:t>(from 80 to 100 km)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914400" y="762000"/>
            <a:ext cx="6858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The Earth's atmosphere is divided into </a:t>
            </a:r>
            <a:r>
              <a:rPr lang="en-US" sz="2000" b="1">
                <a:latin typeface="Times New Roman" pitchFamily="18" charset="0"/>
              </a:rPr>
              <a:t>four</a:t>
            </a:r>
            <a:r>
              <a:rPr lang="en-US" sz="2000">
                <a:latin typeface="Times New Roman" pitchFamily="18" charset="0"/>
              </a:rPr>
              <a:t> (or seven) layers based on air temperature as: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A1B97-D753-4223-9207-9E45A7B1B76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 autoUpdateAnimBg="0"/>
      <p:bldP spid="8195" grpId="0" build="p" autoUpdateAnimBg="0"/>
      <p:bldP spid="819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atmslayer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533400"/>
            <a:ext cx="5691188" cy="5895975"/>
          </a:xfrm>
          <a:prstGeom prst="rect">
            <a:avLst/>
          </a:prstGeom>
          <a:noFill/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743200" y="0"/>
            <a:ext cx="3468688" cy="51911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Layered Atmosphere</a:t>
            </a:r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0" y="6477000"/>
            <a:ext cx="4349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Temperature and Pressure versus Altitude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A1B97-D753-4223-9207-9E45A7B1B76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28600" y="533400"/>
            <a:ext cx="8534400" cy="420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5613" indent="-455613"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lowest atmosphere layer extending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upto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11 km (7 miles) above mean sea level is called 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troposphere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455613" indent="-455613"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Maximum air temperature also occurs near the Earth's surface in this layer.</a:t>
            </a:r>
            <a:r>
              <a:rPr lang="en-US" dirty="0"/>
              <a:t>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455613" indent="-455613"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temperature in this layer decreases 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linearly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with increasing elevation at a lapse rate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(vertical gradient) of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6.50 </a:t>
            </a:r>
            <a:r>
              <a:rPr lang="en-US" sz="2000" baseline="30000" dirty="0" err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/km (3.6 </a:t>
            </a:r>
            <a:r>
              <a:rPr lang="en-US" sz="2000" baseline="30000" dirty="0" err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/1000 ft).</a:t>
            </a:r>
          </a:p>
          <a:p>
            <a:pPr marL="455613" indent="-455613"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rate of decrease of temperature over a unit distance along the vertical is called the 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lapse rate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5613" indent="-455613"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Almost all 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meteorological phenomena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like cloud formation and occurrence of cyclones and thunderstorms are in the troposphere.</a:t>
            </a:r>
          </a:p>
          <a:p>
            <a:pPr marL="455613" indent="-455613"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Since this layer contains almost 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100 %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of atmospheric water vapor, the interest of hydrologist lies in this layer. 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0" y="0"/>
            <a:ext cx="2316163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5613" indent="-455613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1.	Troposphere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228600" y="5486400"/>
            <a:ext cx="8610600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latin typeface="Times New Roman" pitchFamily="18" charset="0"/>
              </a:rPr>
              <a:t>The </a:t>
            </a:r>
            <a:r>
              <a:rPr lang="en-US" sz="2000" b="1" dirty="0" err="1">
                <a:latin typeface="Times New Roman" pitchFamily="18" charset="0"/>
              </a:rPr>
              <a:t>tropopause</a:t>
            </a:r>
            <a:r>
              <a:rPr lang="en-US" sz="2000" dirty="0">
                <a:latin typeface="Times New Roman" pitchFamily="18" charset="0"/>
              </a:rPr>
              <a:t>, extending from 11 to 20 </a:t>
            </a:r>
            <a:r>
              <a:rPr lang="en-US" sz="2000" dirty="0" smtClean="0">
                <a:latin typeface="Times New Roman" pitchFamily="18" charset="0"/>
              </a:rPr>
              <a:t>km, </a:t>
            </a:r>
            <a:r>
              <a:rPr lang="en-US" sz="2000" dirty="0">
                <a:latin typeface="Times New Roman" pitchFamily="18" charset="0"/>
              </a:rPr>
              <a:t>is an </a:t>
            </a:r>
            <a:r>
              <a:rPr lang="en-US" sz="2000" b="1" dirty="0">
                <a:latin typeface="Times New Roman" pitchFamily="18" charset="0"/>
              </a:rPr>
              <a:t>isothermal</a:t>
            </a:r>
            <a:r>
              <a:rPr lang="en-US" sz="2000" dirty="0">
                <a:latin typeface="Times New Roman" pitchFamily="18" charset="0"/>
              </a:rPr>
              <a:t> layer in the atmosphere where temperature remains constant over a distance of about 9 </a:t>
            </a:r>
            <a:r>
              <a:rPr lang="en-US" sz="2000" dirty="0" smtClean="0">
                <a:latin typeface="Times New Roman" pitchFamily="18" charset="0"/>
              </a:rPr>
              <a:t>km.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A1B97-D753-4223-9207-9E45A7B1B76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uild="p" autoUpdateAnimBg="0"/>
      <p:bldP spid="9219" grpId="0" build="p" bldLvl="2" autoUpdateAnimBg="0"/>
      <p:bldP spid="92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0" y="0"/>
            <a:ext cx="2316163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5613" indent="-455613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2.	Stratosphere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457200" y="457200"/>
            <a:ext cx="8153400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 algn="just">
              <a:spcBef>
                <a:spcPct val="50000"/>
              </a:spcBef>
              <a:buFontTx/>
              <a:buChar char="•"/>
              <a:tabLst>
                <a:tab pos="282575" algn="l"/>
              </a:tabLst>
            </a:pPr>
            <a:r>
              <a:rPr lang="en-US" sz="2000" dirty="0">
                <a:latin typeface="Times New Roman" pitchFamily="18" charset="0"/>
              </a:rPr>
              <a:t>Above the </a:t>
            </a:r>
            <a:r>
              <a:rPr lang="en-US" sz="2000" dirty="0" err="1">
                <a:latin typeface="Times New Roman" pitchFamily="18" charset="0"/>
              </a:rPr>
              <a:t>tropopause</a:t>
            </a:r>
            <a:r>
              <a:rPr lang="en-US" sz="2000" dirty="0">
                <a:latin typeface="Times New Roman" pitchFamily="18" charset="0"/>
              </a:rPr>
              <a:t>, is the </a:t>
            </a:r>
            <a:r>
              <a:rPr lang="en-US" sz="2000" b="1" dirty="0">
                <a:latin typeface="Times New Roman" pitchFamily="18" charset="0"/>
              </a:rPr>
              <a:t>stratosphere</a:t>
            </a:r>
            <a:r>
              <a:rPr lang="en-US" sz="2000" dirty="0">
                <a:latin typeface="Times New Roman" pitchFamily="18" charset="0"/>
              </a:rPr>
              <a:t>. This layer extends from an average altitude of 20 to 48 </a:t>
            </a:r>
            <a:r>
              <a:rPr lang="en-US" sz="2000" dirty="0" smtClean="0">
                <a:latin typeface="Times New Roman" pitchFamily="18" charset="0"/>
              </a:rPr>
              <a:t>km </a:t>
            </a:r>
            <a:r>
              <a:rPr lang="en-US" sz="2000" dirty="0">
                <a:latin typeface="Times New Roman" pitchFamily="18" charset="0"/>
              </a:rPr>
              <a:t>above the Earth's surface. </a:t>
            </a:r>
          </a:p>
          <a:p>
            <a:pPr marL="228600" indent="-228600" algn="just">
              <a:spcBef>
                <a:spcPct val="50000"/>
              </a:spcBef>
              <a:buFontTx/>
              <a:buChar char="•"/>
              <a:tabLst>
                <a:tab pos="282575" algn="l"/>
              </a:tabLst>
            </a:pPr>
            <a:r>
              <a:rPr lang="en-US" sz="2000" dirty="0">
                <a:latin typeface="Times New Roman" pitchFamily="18" charset="0"/>
              </a:rPr>
              <a:t>In the stratosphere, temperature increases with altitude because a localized concentration of </a:t>
            </a:r>
            <a:r>
              <a:rPr lang="en-US" sz="2000" b="1" dirty="0">
                <a:latin typeface="Times New Roman" pitchFamily="18" charset="0"/>
              </a:rPr>
              <a:t>ozone</a:t>
            </a:r>
            <a:r>
              <a:rPr lang="en-US" sz="2000" dirty="0">
                <a:latin typeface="Times New Roman" pitchFamily="18" charset="0"/>
              </a:rPr>
              <a:t> gas molecules absorbs ultraviolet sunlight creating heat energy. </a:t>
            </a:r>
          </a:p>
          <a:p>
            <a:pPr marL="228600" indent="-228600" algn="just">
              <a:spcBef>
                <a:spcPct val="50000"/>
              </a:spcBef>
              <a:buFontTx/>
              <a:buChar char="•"/>
              <a:tabLst>
                <a:tab pos="282575" algn="l"/>
              </a:tabLst>
            </a:pPr>
            <a:r>
              <a:rPr lang="en-US" sz="2000" dirty="0">
                <a:latin typeface="Times New Roman" pitchFamily="18" charset="0"/>
              </a:rPr>
              <a:t>Ozone is primarily found in the atmosphere at varying concentrations between the altitudes of 10 to 50 </a:t>
            </a:r>
            <a:r>
              <a:rPr lang="en-US" sz="2000" dirty="0" smtClean="0">
                <a:latin typeface="Times New Roman" pitchFamily="18" charset="0"/>
              </a:rPr>
              <a:t>km. </a:t>
            </a:r>
            <a:r>
              <a:rPr lang="en-US" sz="2000" dirty="0">
                <a:latin typeface="Times New Roman" pitchFamily="18" charset="0"/>
              </a:rPr>
              <a:t>This layer of ozone is also called the </a:t>
            </a:r>
            <a:r>
              <a:rPr lang="en-US" sz="2000" b="1" dirty="0">
                <a:latin typeface="Times New Roman" pitchFamily="18" charset="0"/>
              </a:rPr>
              <a:t>ozone layer</a:t>
            </a:r>
            <a:r>
              <a:rPr lang="en-US" sz="2000" dirty="0">
                <a:latin typeface="Times New Roman" pitchFamily="18" charset="0"/>
              </a:rPr>
              <a:t> . </a:t>
            </a:r>
          </a:p>
          <a:p>
            <a:pPr marL="228600" indent="-228600" algn="just">
              <a:spcBef>
                <a:spcPct val="50000"/>
              </a:spcBef>
              <a:buFontTx/>
              <a:buChar char="•"/>
              <a:tabLst>
                <a:tab pos="282575" algn="l"/>
              </a:tabLst>
            </a:pPr>
            <a:r>
              <a:rPr lang="en-US" sz="2000" dirty="0">
                <a:latin typeface="Times New Roman" pitchFamily="18" charset="0"/>
              </a:rPr>
              <a:t>The ozone layer is important to organisms at the Earth's surface as it protects them from the harmful effects of the sun's ultraviolet radiation. </a:t>
            </a:r>
          </a:p>
          <a:p>
            <a:pPr marL="228600" indent="-228600" algn="just">
              <a:spcBef>
                <a:spcPct val="50000"/>
              </a:spcBef>
              <a:buFontTx/>
              <a:buChar char="•"/>
              <a:tabLst>
                <a:tab pos="282575" algn="l"/>
              </a:tabLst>
            </a:pPr>
            <a:r>
              <a:rPr lang="en-US" sz="2000" dirty="0">
                <a:latin typeface="Times New Roman" pitchFamily="18" charset="0"/>
              </a:rPr>
              <a:t>Without the ozone layer life could not exist on the Earth's surface.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81000" y="5486400"/>
            <a:ext cx="8305800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n-US" sz="2000">
                <a:latin typeface="Times New Roman" pitchFamily="18" charset="0"/>
              </a:rPr>
              <a:t>Separating the </a:t>
            </a:r>
            <a:r>
              <a:rPr lang="en-US" sz="2000" b="1">
                <a:latin typeface="Times New Roman" pitchFamily="18" charset="0"/>
              </a:rPr>
              <a:t>mesosphere</a:t>
            </a:r>
            <a:r>
              <a:rPr lang="en-US" sz="2000">
                <a:latin typeface="Times New Roman" pitchFamily="18" charset="0"/>
              </a:rPr>
              <a:t> from the stratosphere is another isothermal layer called the </a:t>
            </a:r>
            <a:r>
              <a:rPr lang="en-US" sz="2000" b="1">
                <a:latin typeface="Times New Roman" pitchFamily="18" charset="0"/>
              </a:rPr>
              <a:t>stratopause</a:t>
            </a:r>
            <a:r>
              <a:rPr lang="en-US" sz="2000">
                <a:latin typeface="Times New Roman" pitchFamily="18" charset="0"/>
              </a:rPr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A1B97-D753-4223-9207-9E45A7B1B76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build="p" bldLvl="2" autoUpdateAnimBg="0"/>
      <p:bldP spid="10243" grpId="0" build="p"/>
      <p:bldP spid="1024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457200" y="3810000"/>
            <a:ext cx="830580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 algn="just">
              <a:buFontTx/>
              <a:buChar char="•"/>
            </a:pPr>
            <a:r>
              <a:rPr lang="en-US" sz="2000" dirty="0">
                <a:latin typeface="Times New Roman" pitchFamily="18" charset="0"/>
              </a:rPr>
              <a:t>The last atmospheric layer, as defined by vertical temperature change, has an altitude greater than 90 </a:t>
            </a:r>
            <a:r>
              <a:rPr lang="en-US" sz="2000" dirty="0" smtClean="0">
                <a:latin typeface="Times New Roman" pitchFamily="18" charset="0"/>
              </a:rPr>
              <a:t>km </a:t>
            </a:r>
            <a:r>
              <a:rPr lang="en-US" sz="2000" dirty="0">
                <a:latin typeface="Times New Roman" pitchFamily="18" charset="0"/>
              </a:rPr>
              <a:t>and is called the </a:t>
            </a:r>
            <a:r>
              <a:rPr lang="en-US" sz="2000" b="1" dirty="0">
                <a:latin typeface="Times New Roman" pitchFamily="18" charset="0"/>
              </a:rPr>
              <a:t>thermosphere</a:t>
            </a:r>
            <a:r>
              <a:rPr lang="en-US" sz="2000" dirty="0">
                <a:latin typeface="Times New Roman" pitchFamily="18" charset="0"/>
              </a:rPr>
              <a:t>.</a:t>
            </a:r>
          </a:p>
          <a:p>
            <a:pPr marL="228600" indent="-228600" algn="just"/>
            <a:r>
              <a:rPr lang="en-US" sz="2000" dirty="0">
                <a:latin typeface="Times New Roman" pitchFamily="18" charset="0"/>
              </a:rPr>
              <a:t> </a:t>
            </a:r>
          </a:p>
          <a:p>
            <a:pPr marL="228600" indent="-228600" algn="just">
              <a:buFontTx/>
              <a:buChar char="•"/>
            </a:pPr>
            <a:r>
              <a:rPr lang="en-US" sz="2000" dirty="0">
                <a:latin typeface="Times New Roman" pitchFamily="18" charset="0"/>
              </a:rPr>
              <a:t>The thermosphere is the hottest layer in the atmosphere. </a:t>
            </a:r>
          </a:p>
          <a:p>
            <a:pPr marL="228600" indent="-228600" algn="just">
              <a:buFontTx/>
              <a:buChar char="•"/>
            </a:pPr>
            <a:endParaRPr lang="en-US" sz="2000" dirty="0">
              <a:latin typeface="Times New Roman" pitchFamily="18" charset="0"/>
            </a:endParaRPr>
          </a:p>
          <a:p>
            <a:pPr marL="228600" indent="-228600" algn="just">
              <a:buFontTx/>
              <a:buChar char="•"/>
            </a:pPr>
            <a:r>
              <a:rPr lang="en-US" sz="2000" dirty="0">
                <a:latin typeface="Times New Roman" pitchFamily="18" charset="0"/>
              </a:rPr>
              <a:t>Heat is generated from the absorption of solar radiation by oxygen molecules. </a:t>
            </a:r>
          </a:p>
          <a:p>
            <a:pPr marL="228600" indent="-228600" algn="just">
              <a:buFontTx/>
              <a:buChar char="•"/>
            </a:pPr>
            <a:endParaRPr lang="en-US" sz="2000" dirty="0">
              <a:latin typeface="Times New Roman" pitchFamily="18" charset="0"/>
            </a:endParaRPr>
          </a:p>
          <a:p>
            <a:pPr marL="228600" indent="-228600" algn="just">
              <a:buFontTx/>
              <a:buChar char="•"/>
            </a:pPr>
            <a:r>
              <a:rPr lang="en-US" sz="2000" dirty="0">
                <a:latin typeface="Times New Roman" pitchFamily="18" charset="0"/>
              </a:rPr>
              <a:t>Temperatures in this layer can reach 1300 to 1800 </a:t>
            </a:r>
            <a:r>
              <a:rPr lang="en-US" sz="2000" baseline="30000" dirty="0" err="1" smtClean="0">
                <a:latin typeface="Times New Roman" pitchFamily="18" charset="0"/>
              </a:rPr>
              <a:t>o</a:t>
            </a:r>
            <a:r>
              <a:rPr lang="en-US" sz="2000" dirty="0" err="1" smtClean="0">
                <a:latin typeface="Times New Roman" pitchFamily="18" charset="0"/>
              </a:rPr>
              <a:t>C.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0" y="0"/>
            <a:ext cx="21971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5613" indent="-455613" algn="just"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</a:rPr>
              <a:t>3.	Mesosphere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0" y="3200400"/>
            <a:ext cx="25527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5613" indent="-455613"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</a:rPr>
              <a:t>4.	Thermosphere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381000" y="609600"/>
            <a:ext cx="8229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latin typeface="Times New Roman" pitchFamily="18" charset="0"/>
              </a:rPr>
              <a:t>In the mesosphere, the atmosphere reaches its coldest temperatures (about </a:t>
            </a:r>
            <a:r>
              <a:rPr lang="en-US" sz="2000" dirty="0" smtClean="0">
                <a:latin typeface="Times New Roman" pitchFamily="18" charset="0"/>
              </a:rPr>
              <a:t>-90 </a:t>
            </a:r>
            <a:r>
              <a:rPr lang="en-US" sz="2000" baseline="30000" dirty="0" smtClean="0">
                <a:latin typeface="Times New Roman" pitchFamily="18" charset="0"/>
              </a:rPr>
              <a:t>o</a:t>
            </a:r>
            <a:r>
              <a:rPr lang="en-US" sz="2000" dirty="0" smtClean="0">
                <a:latin typeface="Times New Roman" pitchFamily="18" charset="0"/>
              </a:rPr>
              <a:t> C) </a:t>
            </a:r>
            <a:r>
              <a:rPr lang="en-US" sz="2000" dirty="0">
                <a:latin typeface="Times New Roman" pitchFamily="18" charset="0"/>
              </a:rPr>
              <a:t>at a height of approximately 80 </a:t>
            </a:r>
            <a:r>
              <a:rPr lang="en-US" sz="2000" dirty="0" smtClean="0">
                <a:latin typeface="Times New Roman" pitchFamily="18" charset="0"/>
              </a:rPr>
              <a:t>km.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304800" y="2286000"/>
            <a:ext cx="7720383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just"/>
            <a:r>
              <a:rPr lang="en-US" sz="2000" dirty="0">
                <a:latin typeface="Times New Roman" pitchFamily="18" charset="0"/>
              </a:rPr>
              <a:t>Above the mesosphere is another isothermal layer called </a:t>
            </a:r>
            <a:r>
              <a:rPr lang="en-US" sz="2000" dirty="0" smtClean="0">
                <a:latin typeface="Times New Roman" pitchFamily="18" charset="0"/>
              </a:rPr>
              <a:t>the 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</a:rPr>
              <a:t>mesopause</a:t>
            </a:r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</a:rPr>
              <a:t>.</a:t>
            </a:r>
            <a:endParaRPr lang="en-US" sz="200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A1B97-D753-4223-9207-9E45A7B1B762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5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5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build="p"/>
      <p:bldP spid="21509" grpId="0" build="p" bldLvl="2" autoUpdateAnimBg="0"/>
      <p:bldP spid="21510" grpId="0" build="p" bldLvl="2" autoUpdateAnimBg="0"/>
      <p:bldP spid="21511" grpId="0"/>
      <p:bldP spid="21512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1353</Words>
  <Application>Microsoft Office PowerPoint</Application>
  <PresentationFormat>On-screen Show (4:3)</PresentationFormat>
  <Paragraphs>219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NWFP UET Peshawar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Prof. Dr. TAJ ALI KHAN</dc:creator>
  <cp:lastModifiedBy>marvan raza</cp:lastModifiedBy>
  <cp:revision>84</cp:revision>
  <dcterms:created xsi:type="dcterms:W3CDTF">2007-09-17T17:30:14Z</dcterms:created>
  <dcterms:modified xsi:type="dcterms:W3CDTF">2020-10-09T04:16:44Z</dcterms:modified>
</cp:coreProperties>
</file>