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319" r:id="rId2"/>
    <p:sldId id="256" r:id="rId3"/>
    <p:sldId id="292" r:id="rId4"/>
    <p:sldId id="300" r:id="rId5"/>
    <p:sldId id="263" r:id="rId6"/>
    <p:sldId id="264" r:id="rId7"/>
    <p:sldId id="265" r:id="rId8"/>
    <p:sldId id="266" r:id="rId9"/>
    <p:sldId id="274" r:id="rId10"/>
    <p:sldId id="267" r:id="rId11"/>
    <p:sldId id="268" r:id="rId12"/>
    <p:sldId id="269" r:id="rId13"/>
    <p:sldId id="270" r:id="rId14"/>
    <p:sldId id="271" r:id="rId15"/>
    <p:sldId id="280" r:id="rId16"/>
    <p:sldId id="301" r:id="rId17"/>
    <p:sldId id="272" r:id="rId18"/>
    <p:sldId id="273" r:id="rId19"/>
    <p:sldId id="275" r:id="rId20"/>
    <p:sldId id="276" r:id="rId21"/>
    <p:sldId id="277" r:id="rId22"/>
    <p:sldId id="278" r:id="rId23"/>
    <p:sldId id="299" r:id="rId24"/>
    <p:sldId id="279" r:id="rId25"/>
    <p:sldId id="285" r:id="rId26"/>
    <p:sldId id="302" r:id="rId27"/>
    <p:sldId id="303" r:id="rId28"/>
    <p:sldId id="318" r:id="rId29"/>
    <p:sldId id="304" r:id="rId30"/>
    <p:sldId id="305" r:id="rId31"/>
    <p:sldId id="307" r:id="rId32"/>
    <p:sldId id="306" r:id="rId33"/>
    <p:sldId id="30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p:cViewPr varScale="1">
        <p:scale>
          <a:sx n="78" d="100"/>
          <a:sy n="78" d="100"/>
        </p:scale>
        <p:origin x="11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FA959E-5E16-47DD-A9F5-69232EE80ADF}" type="datetimeFigureOut">
              <a:rPr lang="en-US" smtClean="0"/>
              <a:pPr/>
              <a:t>4/1/2020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21EBE0-DCB7-49A2-B639-BE45CDD66E0B}" type="slidenum">
              <a:rPr lang="en-US" smtClean="0"/>
              <a:pPr/>
              <a:t>‹#›</a:t>
            </a:fld>
            <a:endParaRPr lang="en-US"/>
          </a:p>
        </p:txBody>
      </p:sp>
    </p:spTree>
    <p:extLst>
      <p:ext uri="{BB962C8B-B14F-4D97-AF65-F5344CB8AC3E}">
        <p14:creationId xmlns:p14="http://schemas.microsoft.com/office/powerpoint/2010/main" val="88851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00FE40C-818C-4902-9240-E8375A9400D2}" type="datetimeFigureOut">
              <a:rPr lang="en-US" smtClean="0"/>
              <a:pPr/>
              <a:t>4/1/2020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8DA6CA3-7214-4FED-BBAF-8A79548FEEF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0FE40C-818C-4902-9240-E8375A9400D2}"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A6CA3-7214-4FED-BBAF-8A79548FEE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0FE40C-818C-4902-9240-E8375A9400D2}"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A6CA3-7214-4FED-BBAF-8A79548FEE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00FE40C-818C-4902-9240-E8375A9400D2}"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A6CA3-7214-4FED-BBAF-8A79548FEEF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00FE40C-818C-4902-9240-E8375A9400D2}" type="datetimeFigureOut">
              <a:rPr lang="en-US" smtClean="0"/>
              <a:pPr/>
              <a:t>4/1/2020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8DA6CA3-7214-4FED-BBAF-8A79548FEEF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00FE40C-818C-4902-9240-E8375A9400D2}"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A6CA3-7214-4FED-BBAF-8A79548FEEF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00FE40C-818C-4902-9240-E8375A9400D2}" type="datetimeFigureOut">
              <a:rPr lang="en-US" smtClean="0"/>
              <a:pPr/>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DA6CA3-7214-4FED-BBAF-8A79548FEEF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00FE40C-818C-4902-9240-E8375A9400D2}" type="datetimeFigureOut">
              <a:rPr lang="en-US" smtClean="0"/>
              <a:pPr/>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DA6CA3-7214-4FED-BBAF-8A79548FEE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FE40C-818C-4902-9240-E8375A9400D2}" type="datetimeFigureOut">
              <a:rPr lang="en-US" smtClean="0"/>
              <a:pPr/>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DA6CA3-7214-4FED-BBAF-8A79548FEE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00FE40C-818C-4902-9240-E8375A9400D2}"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A6CA3-7214-4FED-BBAF-8A79548FEEF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00FE40C-818C-4902-9240-E8375A9400D2}" type="datetimeFigureOut">
              <a:rPr lang="en-US" smtClean="0"/>
              <a:pPr/>
              <a:t>4/1/2020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8DA6CA3-7214-4FED-BBAF-8A79548FEEF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00FE40C-818C-4902-9240-E8375A9400D2}" type="datetimeFigureOut">
              <a:rPr lang="en-US" smtClean="0"/>
              <a:pPr/>
              <a:t>4/1/2020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8DA6CA3-7214-4FED-BBAF-8A79548FEE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2050" name="Picture 2" descr="Image result for bismillahirrahmanirrah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304800"/>
            <a:ext cx="101346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hadees e nabv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88016"/>
            <a:ext cx="8991600" cy="5493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743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potential </a:t>
            </a:r>
            <a:endParaRPr lang="en-US" dirty="0"/>
          </a:p>
        </p:txBody>
      </p:sp>
      <p:sp>
        <p:nvSpPr>
          <p:cNvPr id="3" name="Content Placeholder 2"/>
          <p:cNvSpPr>
            <a:spLocks noGrp="1"/>
          </p:cNvSpPr>
          <p:nvPr>
            <p:ph sz="quarter" idx="1"/>
          </p:nvPr>
        </p:nvSpPr>
        <p:spPr>
          <a:xfrm>
            <a:off x="457200" y="1600200"/>
            <a:ext cx="8229600" cy="4800600"/>
          </a:xfrm>
        </p:spPr>
        <p:txBody>
          <a:bodyPr>
            <a:normAutofit/>
          </a:bodyPr>
          <a:lstStyle/>
          <a:p>
            <a:r>
              <a:rPr lang="en-US" b="1" dirty="0" smtClean="0">
                <a:solidFill>
                  <a:schemeClr val="tx1"/>
                </a:solidFill>
                <a:latin typeface="Arial Narrow" pitchFamily="34" charset="0"/>
              </a:rPr>
              <a:t>These are rapid changes in the membrane potential that spread rapidly along the nerve fiber membrane.</a:t>
            </a:r>
          </a:p>
          <a:p>
            <a:endParaRPr lang="en-US" b="1" dirty="0">
              <a:solidFill>
                <a:schemeClr val="tx1"/>
              </a:solidFill>
              <a:latin typeface="Arial Narrow" pitchFamily="34" charset="0"/>
            </a:endParaRPr>
          </a:p>
          <a:p>
            <a:r>
              <a:rPr lang="en-US" b="1" dirty="0" smtClean="0">
                <a:solidFill>
                  <a:schemeClr val="tx1"/>
                </a:solidFill>
                <a:latin typeface="Arial Narrow" pitchFamily="34" charset="0"/>
              </a:rPr>
              <a:t>Each A.P begins with a sudden change from a normal resting </a:t>
            </a:r>
            <a:r>
              <a:rPr lang="en-US" b="1" dirty="0">
                <a:solidFill>
                  <a:schemeClr val="tx1"/>
                </a:solidFill>
                <a:latin typeface="Arial Narrow" pitchFamily="34" charset="0"/>
              </a:rPr>
              <a:t>-</a:t>
            </a:r>
            <a:r>
              <a:rPr lang="en-US" b="1" dirty="0" smtClean="0">
                <a:solidFill>
                  <a:schemeClr val="tx1"/>
                </a:solidFill>
                <a:latin typeface="Arial Narrow" pitchFamily="34" charset="0"/>
              </a:rPr>
              <a:t>ive membrane potential to a +ive potential and then ends with an almost equally rapid change back to the –ive potential. </a:t>
            </a:r>
          </a:p>
          <a:p>
            <a:endParaRPr lang="en-US" b="1" dirty="0">
              <a:solidFill>
                <a:schemeClr val="tx1"/>
              </a:solidFill>
              <a:latin typeface="Arial Narrow" pitchFamily="34" charset="0"/>
            </a:endParaRPr>
          </a:p>
          <a:p>
            <a:endParaRPr lang="en-US" b="1" dirty="0">
              <a:solidFill>
                <a:schemeClr val="tx1"/>
              </a:solidFill>
              <a:latin typeface="Arial Narrow" pitchFamily="34" charset="0"/>
            </a:endParaRPr>
          </a:p>
        </p:txBody>
      </p:sp>
    </p:spTree>
    <p:extLst>
      <p:ext uri="{BB962C8B-B14F-4D97-AF65-F5344CB8AC3E}">
        <p14:creationId xmlns:p14="http://schemas.microsoft.com/office/powerpoint/2010/main" val="185825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Action Potential</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endParaRPr lang="en-US" b="1" dirty="0" smtClean="0">
              <a:latin typeface="Arial Narrow" pitchFamily="34" charset="0"/>
            </a:endParaRPr>
          </a:p>
          <a:p>
            <a:pPr marL="514350" indent="-514350">
              <a:buFont typeface="+mj-lt"/>
              <a:buAutoNum type="arabicPeriod"/>
            </a:pPr>
            <a:r>
              <a:rPr lang="en-US" b="1" u="sng" dirty="0" smtClean="0">
                <a:solidFill>
                  <a:schemeClr val="accent3"/>
                </a:solidFill>
                <a:latin typeface="Arial Narrow" pitchFamily="34" charset="0"/>
              </a:rPr>
              <a:t>Resting stage:</a:t>
            </a:r>
          </a:p>
          <a:p>
            <a:pPr marL="0" indent="0">
              <a:buNone/>
            </a:pPr>
            <a:r>
              <a:rPr lang="en-US" b="1" dirty="0" smtClean="0">
                <a:latin typeface="Arial Narrow" pitchFamily="34" charset="0"/>
              </a:rPr>
              <a:t> </a:t>
            </a:r>
            <a:endParaRPr lang="en-US" b="1" dirty="0">
              <a:latin typeface="Arial Narrow" pitchFamily="34" charset="0"/>
            </a:endParaRPr>
          </a:p>
          <a:p>
            <a:pPr>
              <a:buFont typeface="Wingdings" pitchFamily="2" charset="2"/>
              <a:buChar char="ü"/>
            </a:pPr>
            <a:r>
              <a:rPr lang="en-US" b="1" dirty="0" smtClean="0">
                <a:latin typeface="Arial Narrow" pitchFamily="34" charset="0"/>
              </a:rPr>
              <a:t> </a:t>
            </a:r>
            <a:r>
              <a:rPr lang="en-US" b="1" dirty="0" smtClean="0">
                <a:solidFill>
                  <a:schemeClr val="tx1"/>
                </a:solidFill>
                <a:latin typeface="Arial Narrow" pitchFamily="34" charset="0"/>
              </a:rPr>
              <a:t>This is the RMP before A.P begins.</a:t>
            </a:r>
          </a:p>
          <a:p>
            <a:pPr>
              <a:buFont typeface="Wingdings" pitchFamily="2" charset="2"/>
              <a:buChar char="ü"/>
            </a:pPr>
            <a:r>
              <a:rPr lang="en-US" b="1" dirty="0">
                <a:solidFill>
                  <a:schemeClr val="tx1"/>
                </a:solidFill>
                <a:latin typeface="Arial Narrow" pitchFamily="34" charset="0"/>
              </a:rPr>
              <a:t> </a:t>
            </a:r>
            <a:r>
              <a:rPr lang="en-US" b="1" dirty="0" smtClean="0">
                <a:solidFill>
                  <a:schemeClr val="tx1"/>
                </a:solidFill>
                <a:latin typeface="Arial Narrow" pitchFamily="34" charset="0"/>
              </a:rPr>
              <a:t>The membrane is polarized during this stage because of -90mV negative membrane potential that is present.</a:t>
            </a:r>
            <a:endParaRPr lang="en-US" b="1" dirty="0">
              <a:solidFill>
                <a:schemeClr val="tx1"/>
              </a:solidFill>
              <a:latin typeface="Arial Narrow" pitchFamily="34" charset="0"/>
            </a:endParaRPr>
          </a:p>
        </p:txBody>
      </p:sp>
    </p:spTree>
    <p:extLst>
      <p:ext uri="{BB962C8B-B14F-4D97-AF65-F5344CB8AC3E}">
        <p14:creationId xmlns:p14="http://schemas.microsoft.com/office/powerpoint/2010/main" val="3051275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endParaRPr lang="en-US" b="1" dirty="0" smtClean="0">
              <a:latin typeface="Arial Narrow" pitchFamily="34" charset="0"/>
            </a:endParaRPr>
          </a:p>
          <a:p>
            <a:pPr marL="0" indent="0">
              <a:buNone/>
            </a:pPr>
            <a:r>
              <a:rPr lang="en-US" b="1" dirty="0" smtClean="0">
                <a:latin typeface="Arial Narrow" pitchFamily="34" charset="0"/>
              </a:rPr>
              <a:t>2. </a:t>
            </a:r>
            <a:r>
              <a:rPr lang="en-US" b="1" u="sng" dirty="0" smtClean="0">
                <a:solidFill>
                  <a:schemeClr val="accent3"/>
                </a:solidFill>
                <a:latin typeface="Arial Narrow" pitchFamily="34" charset="0"/>
              </a:rPr>
              <a:t>Depolarization stage:</a:t>
            </a:r>
          </a:p>
          <a:p>
            <a:pPr>
              <a:buFont typeface="Wingdings" pitchFamily="2" charset="2"/>
              <a:buChar char="ü"/>
            </a:pPr>
            <a:endParaRPr lang="en-US" b="1" dirty="0" smtClean="0">
              <a:latin typeface="Arial Narrow" pitchFamily="34" charset="0"/>
            </a:endParaRPr>
          </a:p>
          <a:p>
            <a:pPr>
              <a:buFont typeface="Wingdings" pitchFamily="2" charset="2"/>
              <a:buChar char="ü"/>
            </a:pPr>
            <a:r>
              <a:rPr lang="en-US" b="1" dirty="0" smtClean="0">
                <a:latin typeface="Arial Narrow" pitchFamily="34" charset="0"/>
              </a:rPr>
              <a:t> </a:t>
            </a:r>
            <a:r>
              <a:rPr lang="en-US" b="1" dirty="0" smtClean="0">
                <a:solidFill>
                  <a:schemeClr val="tx1"/>
                </a:solidFill>
                <a:latin typeface="Arial Narrow" pitchFamily="34" charset="0"/>
              </a:rPr>
              <a:t>During this stage, the membrane become highly permeable to sodium ions &amp; large amounts of Na ions move inside the axon.</a:t>
            </a:r>
          </a:p>
          <a:p>
            <a:pPr>
              <a:buFont typeface="Wingdings" pitchFamily="2" charset="2"/>
              <a:buChar char="ü"/>
            </a:pPr>
            <a:r>
              <a:rPr lang="en-US" b="1" dirty="0">
                <a:solidFill>
                  <a:schemeClr val="tx1"/>
                </a:solidFill>
                <a:latin typeface="Arial Narrow" pitchFamily="34" charset="0"/>
              </a:rPr>
              <a:t> T</a:t>
            </a:r>
            <a:r>
              <a:rPr lang="en-US" b="1" dirty="0" smtClean="0">
                <a:solidFill>
                  <a:schemeClr val="tx1"/>
                </a:solidFill>
                <a:latin typeface="Arial Narrow" pitchFamily="34" charset="0"/>
              </a:rPr>
              <a:t>he polarized state of nerve will neutralize by influx of +ive ions, with the potential rising in +ive direction.</a:t>
            </a:r>
          </a:p>
          <a:p>
            <a:pPr>
              <a:buFont typeface="Wingdings" pitchFamily="2" charset="2"/>
              <a:buChar char="ü"/>
            </a:pPr>
            <a:r>
              <a:rPr lang="en-US" b="1" dirty="0" smtClean="0">
                <a:solidFill>
                  <a:schemeClr val="tx1"/>
                </a:solidFill>
                <a:latin typeface="Arial Narrow" pitchFamily="34" charset="0"/>
              </a:rPr>
              <a:t>This is called depolarization.</a:t>
            </a:r>
          </a:p>
          <a:p>
            <a:pPr marL="0" indent="0">
              <a:buNone/>
            </a:pPr>
            <a:endParaRPr lang="en-US" b="1" dirty="0">
              <a:latin typeface="Arial Narrow" pitchFamily="34" charset="0"/>
            </a:endParaRPr>
          </a:p>
        </p:txBody>
      </p:sp>
    </p:spTree>
    <p:extLst>
      <p:ext uri="{BB962C8B-B14F-4D97-AF65-F5344CB8AC3E}">
        <p14:creationId xmlns:p14="http://schemas.microsoft.com/office/powerpoint/2010/main" val="2287293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b="1" dirty="0" smtClean="0">
              <a:solidFill>
                <a:schemeClr val="tx1"/>
              </a:solidFill>
              <a:latin typeface="Arial Narrow" pitchFamily="34" charset="0"/>
            </a:endParaRPr>
          </a:p>
          <a:p>
            <a:r>
              <a:rPr lang="en-US" b="1" dirty="0" smtClean="0">
                <a:solidFill>
                  <a:schemeClr val="tx1"/>
                </a:solidFill>
                <a:latin typeface="Arial Narrow" pitchFamily="34" charset="0"/>
              </a:rPr>
              <a:t>In large nerves, great influx of Na ions will actually “overshoot” beyond the zero level and become positive.</a:t>
            </a:r>
          </a:p>
          <a:p>
            <a:endParaRPr lang="en-US" b="1" dirty="0" smtClean="0">
              <a:solidFill>
                <a:schemeClr val="tx1"/>
              </a:solidFill>
              <a:latin typeface="Arial Narrow" pitchFamily="34" charset="0"/>
            </a:endParaRPr>
          </a:p>
          <a:p>
            <a:endParaRPr lang="en-US" b="1" dirty="0">
              <a:solidFill>
                <a:schemeClr val="tx1"/>
              </a:solidFill>
              <a:latin typeface="Arial Narrow" pitchFamily="34" charset="0"/>
            </a:endParaRPr>
          </a:p>
          <a:p>
            <a:r>
              <a:rPr lang="en-US" b="1" dirty="0" smtClean="0">
                <a:solidFill>
                  <a:schemeClr val="tx1"/>
                </a:solidFill>
                <a:latin typeface="Arial Narrow" pitchFamily="34" charset="0"/>
              </a:rPr>
              <a:t>In smaller fibers potential does not overshoot to the +ive state.</a:t>
            </a:r>
            <a:endParaRPr lang="en-US" b="1" dirty="0">
              <a:solidFill>
                <a:schemeClr val="tx1"/>
              </a:solidFill>
              <a:latin typeface="Arial Narrow" pitchFamily="34" charset="0"/>
            </a:endParaRPr>
          </a:p>
        </p:txBody>
      </p:sp>
    </p:spTree>
    <p:extLst>
      <p:ext uri="{BB962C8B-B14F-4D97-AF65-F5344CB8AC3E}">
        <p14:creationId xmlns:p14="http://schemas.microsoft.com/office/powerpoint/2010/main" val="996681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marL="0" indent="0">
              <a:buNone/>
            </a:pPr>
            <a:endParaRPr lang="en-US" b="1" dirty="0" smtClean="0">
              <a:latin typeface="Arial Narrow" pitchFamily="34" charset="0"/>
            </a:endParaRPr>
          </a:p>
          <a:p>
            <a:pPr marL="0" indent="0">
              <a:buNone/>
            </a:pPr>
            <a:r>
              <a:rPr lang="en-US" b="1" u="sng" dirty="0" smtClean="0">
                <a:solidFill>
                  <a:schemeClr val="accent3"/>
                </a:solidFill>
                <a:latin typeface="Arial Narrow" pitchFamily="34" charset="0"/>
              </a:rPr>
              <a:t>3. Repolarization stage:</a:t>
            </a:r>
          </a:p>
          <a:p>
            <a:pPr marL="0" indent="0">
              <a:buNone/>
            </a:pPr>
            <a:r>
              <a:rPr lang="en-US" b="1" dirty="0" smtClean="0">
                <a:latin typeface="Arial Narrow" pitchFamily="34" charset="0"/>
              </a:rPr>
              <a:t> </a:t>
            </a:r>
          </a:p>
          <a:p>
            <a:pPr>
              <a:buFont typeface="Wingdings" pitchFamily="2" charset="2"/>
              <a:buChar char="ü"/>
            </a:pPr>
            <a:r>
              <a:rPr lang="en-US" b="1" dirty="0" smtClean="0">
                <a:solidFill>
                  <a:schemeClr val="tx1"/>
                </a:solidFill>
                <a:latin typeface="Arial Narrow" pitchFamily="34" charset="0"/>
              </a:rPr>
              <a:t>Within a few milliseconds, the sodium channels begins to close and potassium channels open in large numbers.</a:t>
            </a:r>
          </a:p>
          <a:p>
            <a:pPr>
              <a:buFont typeface="Wingdings" pitchFamily="2" charset="2"/>
              <a:buChar char="ü"/>
            </a:pPr>
            <a:r>
              <a:rPr lang="en-US" b="1" dirty="0" smtClean="0">
                <a:solidFill>
                  <a:schemeClr val="tx1"/>
                </a:solidFill>
                <a:latin typeface="Arial Narrow" pitchFamily="34" charset="0"/>
              </a:rPr>
              <a:t>Rapid efflux of potassium ions to the exterior of nerve will restore the normal –ive membrane potential. </a:t>
            </a:r>
          </a:p>
          <a:p>
            <a:pPr>
              <a:buFont typeface="Wingdings" pitchFamily="2" charset="2"/>
              <a:buChar char="ü"/>
            </a:pPr>
            <a:r>
              <a:rPr lang="en-US" b="1" dirty="0" smtClean="0">
                <a:solidFill>
                  <a:schemeClr val="tx1"/>
                </a:solidFill>
                <a:latin typeface="Arial Narrow" pitchFamily="34" charset="0"/>
              </a:rPr>
              <a:t>This is called repolarization.</a:t>
            </a:r>
            <a:endParaRPr lang="en-US" b="1" dirty="0">
              <a:solidFill>
                <a:schemeClr val="tx1"/>
              </a:solidFill>
              <a:latin typeface="Arial Narrow" pitchFamily="34" charset="0"/>
            </a:endParaRPr>
          </a:p>
        </p:txBody>
      </p:sp>
    </p:spTree>
    <p:extLst>
      <p:ext uri="{BB962C8B-B14F-4D97-AF65-F5344CB8AC3E}">
        <p14:creationId xmlns:p14="http://schemas.microsoft.com/office/powerpoint/2010/main" val="1962799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28600" y="381000"/>
            <a:ext cx="8382000" cy="6019800"/>
          </a:xfrm>
        </p:spPr>
      </p:pic>
      <p:sp>
        <p:nvSpPr>
          <p:cNvPr id="5" name="Right Arrow 4"/>
          <p:cNvSpPr/>
          <p:nvPr/>
        </p:nvSpPr>
        <p:spPr>
          <a:xfrm>
            <a:off x="3810000" y="1600200"/>
            <a:ext cx="1524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62600" y="1600200"/>
            <a:ext cx="2133600" cy="461665"/>
          </a:xfrm>
          <a:prstGeom prst="rect">
            <a:avLst/>
          </a:prstGeom>
          <a:noFill/>
        </p:spPr>
        <p:txBody>
          <a:bodyPr wrap="square" rtlCol="0">
            <a:spAutoFit/>
          </a:bodyPr>
          <a:lstStyle/>
          <a:p>
            <a:r>
              <a:rPr lang="en-US" sz="2400" b="1" dirty="0" smtClean="0">
                <a:solidFill>
                  <a:schemeClr val="bg2">
                    <a:lumMod val="50000"/>
                  </a:schemeClr>
                </a:solidFill>
                <a:latin typeface="Arial Black" pitchFamily="34" charset="0"/>
              </a:rPr>
              <a:t>Overshoot</a:t>
            </a:r>
            <a:endParaRPr lang="en-US" sz="2400" b="1" dirty="0">
              <a:solidFill>
                <a:schemeClr val="bg2">
                  <a:lumMod val="50000"/>
                </a:schemeClr>
              </a:solidFill>
              <a:latin typeface="Arial Black" pitchFamily="34" charset="0"/>
            </a:endParaRPr>
          </a:p>
        </p:txBody>
      </p:sp>
    </p:spTree>
    <p:extLst>
      <p:ext uri="{BB962C8B-B14F-4D97-AF65-F5344CB8AC3E}">
        <p14:creationId xmlns:p14="http://schemas.microsoft.com/office/powerpoint/2010/main" val="954430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Channels in cell </a:t>
            </a:r>
            <a:r>
              <a:rPr lang="en-US" dirty="0" err="1" smtClean="0"/>
              <a:t>memberane</a:t>
            </a:r>
            <a:r>
              <a:rPr lang="en-US" dirty="0" smtClean="0"/>
              <a:t> causing Action Potential</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1. Voltage gated Na+ channels</a:t>
            </a:r>
          </a:p>
          <a:p>
            <a:pPr marL="0" indent="0">
              <a:buNone/>
            </a:pPr>
            <a:r>
              <a:rPr lang="en-US" dirty="0"/>
              <a:t> </a:t>
            </a:r>
            <a:r>
              <a:rPr lang="en-US" dirty="0" smtClean="0"/>
              <a:t>              -activation gates</a:t>
            </a:r>
          </a:p>
          <a:p>
            <a:pPr marL="0" indent="0">
              <a:buNone/>
            </a:pPr>
            <a:r>
              <a:rPr lang="en-US" dirty="0" smtClean="0"/>
              <a:t>               -inactivation gates</a:t>
            </a:r>
          </a:p>
          <a:p>
            <a:endParaRPr lang="en-US" dirty="0" smtClean="0"/>
          </a:p>
          <a:p>
            <a:r>
              <a:rPr lang="en-US" dirty="0" smtClean="0"/>
              <a:t>2.Voltage gated K+ channels</a:t>
            </a:r>
          </a:p>
          <a:p>
            <a:endParaRPr lang="en-US" dirty="0" smtClean="0"/>
          </a:p>
          <a:p>
            <a:r>
              <a:rPr lang="en-US" dirty="0" smtClean="0"/>
              <a:t>3.Slow Ca+ - Na+ Channel</a:t>
            </a:r>
          </a:p>
          <a:p>
            <a:endParaRPr lang="en-US" dirty="0"/>
          </a:p>
        </p:txBody>
      </p:sp>
    </p:spTree>
    <p:extLst>
      <p:ext uri="{BB962C8B-B14F-4D97-AF65-F5344CB8AC3E}">
        <p14:creationId xmlns:p14="http://schemas.microsoft.com/office/powerpoint/2010/main" val="3168539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1.Voltage-Gated Na+ channels</a:t>
            </a:r>
            <a:endParaRPr lang="en-US" dirty="0"/>
          </a:p>
        </p:txBody>
      </p:sp>
      <p:sp>
        <p:nvSpPr>
          <p:cNvPr id="3" name="Content Placeholder 2"/>
          <p:cNvSpPr>
            <a:spLocks noGrp="1"/>
          </p:cNvSpPr>
          <p:nvPr>
            <p:ph sz="quarter" idx="1"/>
          </p:nvPr>
        </p:nvSpPr>
        <p:spPr>
          <a:xfrm>
            <a:off x="457200" y="1600200"/>
            <a:ext cx="8229600" cy="4953000"/>
          </a:xfrm>
        </p:spPr>
        <p:txBody>
          <a:bodyPr/>
          <a:lstStyle/>
          <a:p>
            <a:r>
              <a:rPr lang="en-US" b="1" dirty="0" smtClean="0">
                <a:solidFill>
                  <a:schemeClr val="tx1"/>
                </a:solidFill>
                <a:latin typeface="Arial Narrow" pitchFamily="34" charset="0"/>
              </a:rPr>
              <a:t>Na+ channels have two gates.</a:t>
            </a:r>
          </a:p>
          <a:p>
            <a:pPr marL="0" indent="0">
              <a:buNone/>
            </a:pPr>
            <a:endParaRPr lang="en-US" b="1" dirty="0">
              <a:solidFill>
                <a:schemeClr val="tx1"/>
              </a:solidFill>
              <a:latin typeface="Arial Narrow" pitchFamily="34" charset="0"/>
            </a:endParaRPr>
          </a:p>
          <a:p>
            <a:pPr marL="0" indent="0">
              <a:buNone/>
            </a:pPr>
            <a:r>
              <a:rPr lang="en-US" b="1" dirty="0" smtClean="0">
                <a:solidFill>
                  <a:schemeClr val="tx1"/>
                </a:solidFill>
                <a:latin typeface="Arial Narrow" pitchFamily="34" charset="0"/>
              </a:rPr>
              <a:t> Activation Gates            near outside of the channel</a:t>
            </a:r>
          </a:p>
          <a:p>
            <a:pPr marL="0" indent="0">
              <a:buNone/>
            </a:pPr>
            <a:r>
              <a:rPr lang="en-US" b="1" dirty="0">
                <a:solidFill>
                  <a:schemeClr val="tx1"/>
                </a:solidFill>
                <a:latin typeface="Arial Narrow" pitchFamily="34" charset="0"/>
              </a:rPr>
              <a:t> </a:t>
            </a:r>
            <a:r>
              <a:rPr lang="en-US" b="1" dirty="0" smtClean="0">
                <a:solidFill>
                  <a:schemeClr val="tx1"/>
                </a:solidFill>
                <a:latin typeface="Arial Narrow" pitchFamily="34" charset="0"/>
              </a:rPr>
              <a:t>Inactivation Gates          near inside of the channel</a:t>
            </a:r>
          </a:p>
          <a:p>
            <a:pPr marL="0" indent="0">
              <a:buNone/>
            </a:pPr>
            <a:endParaRPr lang="en-US" b="1" dirty="0" smtClean="0">
              <a:solidFill>
                <a:schemeClr val="tx1"/>
              </a:solidFill>
              <a:latin typeface="Arial Narrow" pitchFamily="34" charset="0"/>
            </a:endParaRPr>
          </a:p>
          <a:p>
            <a:r>
              <a:rPr lang="en-US" b="1" dirty="0" smtClean="0">
                <a:solidFill>
                  <a:schemeClr val="tx1"/>
                </a:solidFill>
                <a:latin typeface="Arial Narrow" pitchFamily="34" charset="0"/>
              </a:rPr>
              <a:t>During resting stage of A.P the activation gate is closed, thus preventing entry of any Na ions through these channels.</a:t>
            </a:r>
            <a:endParaRPr lang="en-US" b="1" dirty="0">
              <a:solidFill>
                <a:schemeClr val="tx1"/>
              </a:solidFill>
              <a:latin typeface="Arial Narrow" pitchFamily="34" charset="0"/>
            </a:endParaRPr>
          </a:p>
        </p:txBody>
      </p:sp>
      <p:sp>
        <p:nvSpPr>
          <p:cNvPr id="4" name="Right Arrow 3"/>
          <p:cNvSpPr/>
          <p:nvPr/>
        </p:nvSpPr>
        <p:spPr>
          <a:xfrm>
            <a:off x="2971800" y="27432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048000" y="32004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9801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-Activation of Na+ Channels</a:t>
            </a:r>
            <a:endParaRPr lang="en-US" dirty="0"/>
          </a:p>
        </p:txBody>
      </p:sp>
      <p:sp>
        <p:nvSpPr>
          <p:cNvPr id="3" name="Content Placeholder 2"/>
          <p:cNvSpPr>
            <a:spLocks noGrp="1"/>
          </p:cNvSpPr>
          <p:nvPr>
            <p:ph sz="quarter" idx="1"/>
          </p:nvPr>
        </p:nvSpPr>
        <p:spPr/>
        <p:txBody>
          <a:bodyPr/>
          <a:lstStyle/>
          <a:p>
            <a:endParaRPr lang="en-US" b="1" dirty="0" smtClean="0">
              <a:solidFill>
                <a:schemeClr val="tx1"/>
              </a:solidFill>
              <a:latin typeface="Arial Narrow" pitchFamily="34" charset="0"/>
            </a:endParaRPr>
          </a:p>
          <a:p>
            <a:r>
              <a:rPr lang="en-US" b="1" dirty="0" smtClean="0">
                <a:solidFill>
                  <a:schemeClr val="tx1"/>
                </a:solidFill>
                <a:latin typeface="Arial Narrow" pitchFamily="34" charset="0"/>
              </a:rPr>
              <a:t>During depolarization stage, when the membrane potential reaches somewhere between -70 to -50 mV a conformational change occurs in activation gate, flipping it open.</a:t>
            </a:r>
          </a:p>
          <a:p>
            <a:endParaRPr lang="en-US" b="1" dirty="0" smtClean="0">
              <a:solidFill>
                <a:schemeClr val="tx1"/>
              </a:solidFill>
              <a:latin typeface="Arial Narrow" pitchFamily="34" charset="0"/>
            </a:endParaRPr>
          </a:p>
          <a:p>
            <a:r>
              <a:rPr lang="en-US" b="1" dirty="0" smtClean="0">
                <a:solidFill>
                  <a:schemeClr val="tx1"/>
                </a:solidFill>
                <a:latin typeface="Arial Narrow" pitchFamily="34" charset="0"/>
              </a:rPr>
              <a:t>This is the activated state of the channel and allows for Na+ ions influx.</a:t>
            </a:r>
            <a:endParaRPr lang="en-US" b="1" dirty="0">
              <a:solidFill>
                <a:schemeClr val="tx1"/>
              </a:solidFill>
              <a:latin typeface="Arial Narrow" pitchFamily="34" charset="0"/>
            </a:endParaRPr>
          </a:p>
        </p:txBody>
      </p:sp>
    </p:spTree>
    <p:extLst>
      <p:ext uri="{BB962C8B-B14F-4D97-AF65-F5344CB8AC3E}">
        <p14:creationId xmlns:p14="http://schemas.microsoft.com/office/powerpoint/2010/main" val="668274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-Inactivation of Na+ Channels</a:t>
            </a:r>
            <a:endParaRPr lang="en-US" dirty="0"/>
          </a:p>
        </p:txBody>
      </p:sp>
      <p:sp>
        <p:nvSpPr>
          <p:cNvPr id="3" name="Content Placeholder 2"/>
          <p:cNvSpPr>
            <a:spLocks noGrp="1"/>
          </p:cNvSpPr>
          <p:nvPr>
            <p:ph sz="quarter" idx="1"/>
          </p:nvPr>
        </p:nvSpPr>
        <p:spPr/>
        <p:txBody>
          <a:bodyPr/>
          <a:lstStyle/>
          <a:p>
            <a:r>
              <a:rPr lang="en-US" b="1" dirty="0" smtClean="0">
                <a:solidFill>
                  <a:schemeClr val="tx1"/>
                </a:solidFill>
                <a:latin typeface="Arial Narrow" pitchFamily="34" charset="0"/>
              </a:rPr>
              <a:t>At the same time when activation gate opens, the inactivation gate closes.</a:t>
            </a:r>
          </a:p>
          <a:p>
            <a:endParaRPr lang="en-US" b="1" dirty="0" smtClean="0">
              <a:solidFill>
                <a:schemeClr val="tx1"/>
              </a:solidFill>
              <a:latin typeface="Arial Narrow" pitchFamily="34" charset="0"/>
            </a:endParaRPr>
          </a:p>
          <a:p>
            <a:r>
              <a:rPr lang="en-US" b="1" dirty="0" smtClean="0">
                <a:solidFill>
                  <a:schemeClr val="tx1"/>
                </a:solidFill>
                <a:latin typeface="Arial Narrow" pitchFamily="34" charset="0"/>
              </a:rPr>
              <a:t>But closing of inactivation gate is a slow process so closing occurs few milliseconds after the opening of activation gate.</a:t>
            </a:r>
          </a:p>
          <a:p>
            <a:endParaRPr lang="en-US" b="1" dirty="0">
              <a:solidFill>
                <a:schemeClr val="tx1"/>
              </a:solidFill>
              <a:latin typeface="Arial Narrow" pitchFamily="34" charset="0"/>
            </a:endParaRPr>
          </a:p>
          <a:p>
            <a:r>
              <a:rPr lang="en-US" b="1" dirty="0" smtClean="0">
                <a:solidFill>
                  <a:schemeClr val="tx1"/>
                </a:solidFill>
                <a:latin typeface="Arial Narrow" pitchFamily="34" charset="0"/>
              </a:rPr>
              <a:t>With the closing of this gate, no more Na ions will be allowed to move inside.</a:t>
            </a:r>
            <a:endParaRPr lang="en-US" b="1" dirty="0">
              <a:solidFill>
                <a:schemeClr val="tx1"/>
              </a:solidFill>
              <a:latin typeface="Arial Narrow" pitchFamily="34" charset="0"/>
            </a:endParaRPr>
          </a:p>
        </p:txBody>
      </p:sp>
    </p:spTree>
    <p:extLst>
      <p:ext uri="{BB962C8B-B14F-4D97-AF65-F5344CB8AC3E}">
        <p14:creationId xmlns:p14="http://schemas.microsoft.com/office/powerpoint/2010/main" val="3124958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smtClean="0">
                <a:solidFill>
                  <a:schemeClr val="tx1"/>
                </a:solidFill>
              </a:rPr>
              <a:t>                                     By Dr. Irfan Ali </a:t>
            </a:r>
            <a:r>
              <a:rPr lang="en-US" b="1" dirty="0" smtClean="0">
                <a:solidFill>
                  <a:schemeClr val="tx1"/>
                </a:solidFill>
              </a:rPr>
              <a:t>Khan</a:t>
            </a:r>
          </a:p>
        </p:txBody>
      </p:sp>
      <p:sp>
        <p:nvSpPr>
          <p:cNvPr id="2" name="Title 1"/>
          <p:cNvSpPr>
            <a:spLocks noGrp="1"/>
          </p:cNvSpPr>
          <p:nvPr>
            <p:ph type="ctrTitle"/>
          </p:nvPr>
        </p:nvSpPr>
        <p:spPr>
          <a:xfrm>
            <a:off x="381000" y="152400"/>
            <a:ext cx="7772400" cy="3962400"/>
          </a:xfrm>
        </p:spPr>
        <p:txBody>
          <a:bodyPr/>
          <a:lstStyle/>
          <a:p>
            <a:r>
              <a:rPr lang="en-US" dirty="0" smtClean="0"/>
              <a:t>Physiology of nerve fibers &amp;  </a:t>
            </a:r>
            <a:br>
              <a:rPr lang="en-US" dirty="0" smtClean="0"/>
            </a:br>
            <a:r>
              <a:rPr lang="en-US" dirty="0" smtClean="0"/>
              <a:t>Action Potential</a:t>
            </a:r>
            <a:endParaRPr lang="en-US" dirty="0"/>
          </a:p>
        </p:txBody>
      </p:sp>
      <p:sp>
        <p:nvSpPr>
          <p:cNvPr id="6" name="Rectangle 5"/>
          <p:cNvSpPr/>
          <p:nvPr/>
        </p:nvSpPr>
        <p:spPr>
          <a:xfrm>
            <a:off x="3124200" y="5943600"/>
            <a:ext cx="6400800" cy="707886"/>
          </a:xfrm>
          <a:prstGeom prst="rect">
            <a:avLst/>
          </a:prstGeom>
        </p:spPr>
        <p:txBody>
          <a:bodyPr wrap="square">
            <a:spAutoFit/>
          </a:bodyPr>
          <a:lstStyle/>
          <a:p>
            <a:r>
              <a:rPr lang="en-US" sz="2000" b="1" dirty="0"/>
              <a:t>Medical Officer </a:t>
            </a:r>
            <a:r>
              <a:rPr lang="en-US" sz="2000" b="1" dirty="0" smtClean="0"/>
              <a:t>:</a:t>
            </a:r>
          </a:p>
          <a:p>
            <a:r>
              <a:rPr lang="en-US" sz="2000" b="1" dirty="0" smtClean="0"/>
              <a:t> </a:t>
            </a:r>
            <a:r>
              <a:rPr lang="en-US" sz="2000" b="1" dirty="0"/>
              <a:t>Frontier Medical &amp; Dental </a:t>
            </a:r>
            <a:r>
              <a:rPr lang="en-US" sz="2000" b="1" dirty="0" smtClean="0"/>
              <a:t>College, Abbottabad</a:t>
            </a:r>
            <a:endParaRPr lang="en-US" sz="2000" b="1" dirty="0"/>
          </a:p>
        </p:txBody>
      </p:sp>
    </p:spTree>
    <p:extLst>
      <p:ext uri="{BB962C8B-B14F-4D97-AF65-F5344CB8AC3E}">
        <p14:creationId xmlns:p14="http://schemas.microsoft.com/office/powerpoint/2010/main" val="2043491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81000" y="304800"/>
            <a:ext cx="8458200" cy="6400800"/>
          </a:xfrm>
        </p:spPr>
      </p:pic>
    </p:spTree>
    <p:extLst>
      <p:ext uri="{BB962C8B-B14F-4D97-AF65-F5344CB8AC3E}">
        <p14:creationId xmlns:p14="http://schemas.microsoft.com/office/powerpoint/2010/main" val="3408988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0781" y="0"/>
            <a:ext cx="9090837" cy="6858000"/>
          </a:xfrm>
        </p:spPr>
      </p:pic>
    </p:spTree>
    <p:extLst>
      <p:ext uri="{BB962C8B-B14F-4D97-AF65-F5344CB8AC3E}">
        <p14:creationId xmlns:p14="http://schemas.microsoft.com/office/powerpoint/2010/main" val="1250944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2.Voltage-Gated K+ Channels</a:t>
            </a:r>
            <a:endParaRPr lang="en-US" dirty="0"/>
          </a:p>
        </p:txBody>
      </p:sp>
      <p:sp>
        <p:nvSpPr>
          <p:cNvPr id="3" name="Content Placeholder 2"/>
          <p:cNvSpPr>
            <a:spLocks noGrp="1"/>
          </p:cNvSpPr>
          <p:nvPr>
            <p:ph sz="quarter" idx="1"/>
          </p:nvPr>
        </p:nvSpPr>
        <p:spPr/>
        <p:txBody>
          <a:bodyPr/>
          <a:lstStyle/>
          <a:p>
            <a:r>
              <a:rPr lang="en-US" b="1" dirty="0" smtClean="0">
                <a:solidFill>
                  <a:schemeClr val="tx1"/>
                </a:solidFill>
                <a:latin typeface="Arial Narrow" pitchFamily="34" charset="0"/>
              </a:rPr>
              <a:t>During resting stage, the gate of K+ channel is closed thus preventing K+ ions to diffuse out.</a:t>
            </a:r>
          </a:p>
          <a:p>
            <a:endParaRPr lang="en-US" b="1" dirty="0" smtClean="0">
              <a:solidFill>
                <a:schemeClr val="tx1"/>
              </a:solidFill>
              <a:latin typeface="Arial Narrow" pitchFamily="34" charset="0"/>
            </a:endParaRPr>
          </a:p>
          <a:p>
            <a:r>
              <a:rPr lang="en-US" b="1" dirty="0" smtClean="0">
                <a:solidFill>
                  <a:schemeClr val="tx1"/>
                </a:solidFill>
                <a:latin typeface="Arial Narrow" pitchFamily="34" charset="0"/>
              </a:rPr>
              <a:t>When the membrane potential rises from -90 mV towards zero, conformational change in gate will cause it to open.</a:t>
            </a:r>
          </a:p>
          <a:p>
            <a:endParaRPr lang="en-US" b="1" dirty="0" smtClean="0">
              <a:solidFill>
                <a:schemeClr val="tx1"/>
              </a:solidFill>
              <a:latin typeface="Arial Narrow" pitchFamily="34" charset="0"/>
            </a:endParaRPr>
          </a:p>
          <a:p>
            <a:r>
              <a:rPr lang="en-US" b="1" dirty="0" smtClean="0">
                <a:solidFill>
                  <a:schemeClr val="tx1"/>
                </a:solidFill>
                <a:latin typeface="Arial Narrow" pitchFamily="34" charset="0"/>
              </a:rPr>
              <a:t>As this is a slow process, the K channels open almost at the same time when Na channels are beginning to close. </a:t>
            </a:r>
            <a:endParaRPr lang="en-US" b="1" dirty="0">
              <a:solidFill>
                <a:schemeClr val="tx1"/>
              </a:solidFill>
              <a:latin typeface="Arial Narrow" pitchFamily="34" charset="0"/>
            </a:endParaRPr>
          </a:p>
        </p:txBody>
      </p:sp>
    </p:spTree>
    <p:extLst>
      <p:ext uri="{BB962C8B-B14F-4D97-AF65-F5344CB8AC3E}">
        <p14:creationId xmlns:p14="http://schemas.microsoft.com/office/powerpoint/2010/main" val="630979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170870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152400"/>
            <a:ext cx="9144000" cy="6553200"/>
          </a:xfrm>
        </p:spPr>
      </p:pic>
    </p:spTree>
    <p:extLst>
      <p:ext uri="{BB962C8B-B14F-4D97-AF65-F5344CB8AC3E}">
        <p14:creationId xmlns:p14="http://schemas.microsoft.com/office/powerpoint/2010/main" val="3027288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6200" y="0"/>
            <a:ext cx="9067800" cy="6858000"/>
          </a:xfrm>
        </p:spPr>
      </p:pic>
    </p:spTree>
    <p:extLst>
      <p:ext uri="{BB962C8B-B14F-4D97-AF65-F5344CB8AC3E}">
        <p14:creationId xmlns:p14="http://schemas.microsoft.com/office/powerpoint/2010/main" val="2328268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Initiation of Action </a:t>
            </a:r>
            <a:r>
              <a:rPr lang="en-US" dirty="0" err="1" smtClean="0"/>
              <a:t>Potiential</a:t>
            </a:r>
            <a:endParaRPr lang="en-US" dirty="0"/>
          </a:p>
        </p:txBody>
      </p:sp>
      <p:sp>
        <p:nvSpPr>
          <p:cNvPr id="3" name="Content Placeholder 2"/>
          <p:cNvSpPr>
            <a:spLocks noGrp="1"/>
          </p:cNvSpPr>
          <p:nvPr>
            <p:ph sz="quarter" idx="1"/>
          </p:nvPr>
        </p:nvSpPr>
        <p:spPr/>
        <p:txBody>
          <a:bodyPr/>
          <a:lstStyle/>
          <a:p>
            <a:pPr>
              <a:buFont typeface="Wingdings" panose="05000000000000000000" pitchFamily="2" charset="2"/>
              <a:buChar char="§"/>
            </a:pPr>
            <a:r>
              <a:rPr lang="en-US" dirty="0"/>
              <a:t>A Positive-Feedback Vicious Cycle Opens the Sodium Channels.</a:t>
            </a:r>
          </a:p>
          <a:p>
            <a:pPr>
              <a:buFont typeface="Wingdings" panose="05000000000000000000" pitchFamily="2" charset="2"/>
              <a:buChar char="§"/>
            </a:pPr>
            <a:r>
              <a:rPr lang="en-US" dirty="0"/>
              <a:t>A sudden rise in membrane potential of 15 to 30 millivolts usually is required for initiation of action potential. This level of –65 millivolts is said to be the </a:t>
            </a:r>
            <a:r>
              <a:rPr lang="en-US" b="1" dirty="0"/>
              <a:t>threshold for stimulation</a:t>
            </a:r>
            <a:r>
              <a:rPr lang="en-US" dirty="0"/>
              <a:t>.</a:t>
            </a:r>
          </a:p>
          <a:p>
            <a:pPr>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3327716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362"/>
            <a:ext cx="7772400" cy="944562"/>
          </a:xfrm>
        </p:spPr>
        <p:txBody>
          <a:bodyPr/>
          <a:lstStyle/>
          <a:p>
            <a:r>
              <a:rPr lang="en-US" dirty="0" smtClean="0"/>
              <a:t>Propagation of AP</a:t>
            </a:r>
            <a:endParaRPr lang="en-US" dirty="0"/>
          </a:p>
        </p:txBody>
      </p:sp>
      <p:sp>
        <p:nvSpPr>
          <p:cNvPr id="3" name="Content Placeholder 2"/>
          <p:cNvSpPr>
            <a:spLocks noGrp="1"/>
          </p:cNvSpPr>
          <p:nvPr>
            <p:ph sz="quarter" idx="1"/>
          </p:nvPr>
        </p:nvSpPr>
        <p:spPr>
          <a:xfrm>
            <a:off x="152400" y="838200"/>
            <a:ext cx="8839200" cy="5943599"/>
          </a:xfrm>
        </p:spPr>
        <p:txBody>
          <a:bodyPr>
            <a:normAutofit lnSpcReduction="10000"/>
          </a:bodyPr>
          <a:lstStyle/>
          <a:p>
            <a:pPr>
              <a:buFont typeface="Wingdings" panose="05000000000000000000" pitchFamily="2" charset="2"/>
              <a:buChar char="§"/>
            </a:pPr>
            <a:r>
              <a:rPr lang="en-US" dirty="0"/>
              <a:t>An action potential elicited at any one point on an excitable membrane usually excites adjacent portions of the membrane, resulting in propagation of the action potential along the membrane</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Positive </a:t>
            </a:r>
            <a:r>
              <a:rPr lang="en-US" dirty="0"/>
              <a:t>charges increase the voltage for a distance of 1 to 3 millimeters inside the large myelinated fiber to above the threshold voltage value for initiating an action potential</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This </a:t>
            </a:r>
            <a:r>
              <a:rPr lang="en-US" dirty="0"/>
              <a:t>transmission of the depolarization process along a nerve or muscle fiber is called a nerve or muscle impulse.</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the </a:t>
            </a:r>
            <a:r>
              <a:rPr lang="en-US" dirty="0"/>
              <a:t>action potential travels in all directions away from the stimulus</a:t>
            </a:r>
          </a:p>
          <a:p>
            <a:endParaRPr lang="en-US" dirty="0"/>
          </a:p>
        </p:txBody>
      </p:sp>
    </p:spTree>
    <p:extLst>
      <p:ext uri="{BB962C8B-B14F-4D97-AF65-F5344CB8AC3E}">
        <p14:creationId xmlns:p14="http://schemas.microsoft.com/office/powerpoint/2010/main" val="3164490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the depolarization process travels over the entire membrane if conditions are right, or it does not travel at all if conditions are not right. This is called the all-or-nothing principle</a:t>
            </a:r>
          </a:p>
          <a:p>
            <a:endParaRPr lang="en-US" dirty="0"/>
          </a:p>
        </p:txBody>
      </p:sp>
    </p:spTree>
    <p:extLst>
      <p:ext uri="{BB962C8B-B14F-4D97-AF65-F5344CB8AC3E}">
        <p14:creationId xmlns:p14="http://schemas.microsoft.com/office/powerpoint/2010/main" val="2766072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1143000"/>
          </a:xfrm>
        </p:spPr>
        <p:txBody>
          <a:bodyPr>
            <a:normAutofit fontScale="90000"/>
          </a:bodyPr>
          <a:lstStyle/>
          <a:p>
            <a:r>
              <a:rPr lang="en-US" dirty="0"/>
              <a:t>Re-establishing Sodium and Potassium Ionic Gradient After Action Potentials Are Completed</a:t>
            </a:r>
          </a:p>
        </p:txBody>
      </p:sp>
      <p:sp>
        <p:nvSpPr>
          <p:cNvPr id="3" name="Content Placeholder 2"/>
          <p:cNvSpPr>
            <a:spLocks noGrp="1"/>
          </p:cNvSpPr>
          <p:nvPr>
            <p:ph sz="quarter" idx="1"/>
          </p:nvPr>
        </p:nvSpPr>
        <p:spPr>
          <a:xfrm>
            <a:off x="914400" y="1828800"/>
            <a:ext cx="7772400" cy="4572000"/>
          </a:xfrm>
        </p:spPr>
        <p:txBody>
          <a:bodyPr>
            <a:normAutofit fontScale="92500"/>
          </a:bodyPr>
          <a:lstStyle/>
          <a:p>
            <a:pPr>
              <a:buFont typeface="Wingdings" panose="05000000000000000000" pitchFamily="2" charset="2"/>
              <a:buChar char="§"/>
            </a:pPr>
            <a:r>
              <a:rPr lang="en-US" dirty="0"/>
              <a:t>Sodium ions that have diffused to the interior of the cell during the action potentials and potassium ions that have diffused to the exterior must be returned to their original state by the Na-K pump</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This </a:t>
            </a:r>
            <a:r>
              <a:rPr lang="en-US" dirty="0"/>
              <a:t>“recharging” of the nerve fiber is an active metabolic process using energy derived from ATP</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A </a:t>
            </a:r>
            <a:r>
              <a:rPr lang="en-US" dirty="0"/>
              <a:t>special feature of the Na-K ATPase pump is that its degree of activity is strongly stimulated when excess sodium ions accumulate inside the cell membrane</a:t>
            </a:r>
          </a:p>
          <a:p>
            <a:endParaRPr lang="en-US" dirty="0"/>
          </a:p>
        </p:txBody>
      </p:sp>
    </p:spTree>
    <p:extLst>
      <p:ext uri="{BB962C8B-B14F-4D97-AF65-F5344CB8AC3E}">
        <p14:creationId xmlns:p14="http://schemas.microsoft.com/office/powerpoint/2010/main" val="1881689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014119" y="1066800"/>
            <a:ext cx="7248407"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stretch>
            <a:fillRect/>
          </a:stretch>
        </p:blipFill>
        <p:spPr>
          <a:xfrm>
            <a:off x="730679" y="1600200"/>
            <a:ext cx="8139842" cy="4520347"/>
          </a:xfrm>
          <a:prstGeom prst="rect">
            <a:avLst/>
          </a:prstGeom>
        </p:spPr>
      </p:pic>
    </p:spTree>
    <p:extLst>
      <p:ext uri="{BB962C8B-B14F-4D97-AF65-F5344CB8AC3E}">
        <p14:creationId xmlns:p14="http://schemas.microsoft.com/office/powerpoint/2010/main" val="2465429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dirty="0"/>
              <a:t>REPETITIVE DISCHARGE</a:t>
            </a:r>
          </a:p>
        </p:txBody>
      </p:sp>
      <p:sp>
        <p:nvSpPr>
          <p:cNvPr id="3" name="Content Placeholder 2"/>
          <p:cNvSpPr>
            <a:spLocks noGrp="1"/>
          </p:cNvSpPr>
          <p:nvPr>
            <p:ph sz="quarter" idx="1"/>
          </p:nvPr>
        </p:nvSpPr>
        <p:spPr/>
        <p:txBody>
          <a:bodyPr/>
          <a:lstStyle/>
          <a:p>
            <a:r>
              <a:rPr lang="en-US" dirty="0"/>
              <a:t>Repetitive self-induced discharges occur normally in the heart, in most smooth muscle, and in many of the neurons of the central nervous system</a:t>
            </a:r>
          </a:p>
          <a:p>
            <a:endParaRPr lang="en-US" dirty="0"/>
          </a:p>
        </p:txBody>
      </p:sp>
      <p:pic>
        <p:nvPicPr>
          <p:cNvPr id="4" name="Picture 3"/>
          <p:cNvPicPr>
            <a:picLocks noChangeAspect="1"/>
          </p:cNvPicPr>
          <p:nvPr/>
        </p:nvPicPr>
        <p:blipFill>
          <a:blip r:embed="rId2"/>
          <a:stretch>
            <a:fillRect/>
          </a:stretch>
        </p:blipFill>
        <p:spPr>
          <a:xfrm>
            <a:off x="2590800" y="2743200"/>
            <a:ext cx="6246253" cy="3932524"/>
          </a:xfrm>
          <a:prstGeom prst="rect">
            <a:avLst/>
          </a:prstGeom>
        </p:spPr>
      </p:pic>
    </p:spTree>
    <p:extLst>
      <p:ext uri="{BB962C8B-B14F-4D97-AF65-F5344CB8AC3E}">
        <p14:creationId xmlns:p14="http://schemas.microsoft.com/office/powerpoint/2010/main" val="3755731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1143000"/>
          </a:xfrm>
        </p:spPr>
        <p:txBody>
          <a:bodyPr/>
          <a:lstStyle/>
          <a:p>
            <a:r>
              <a:rPr lang="en-US" dirty="0"/>
              <a:t>REFRACTORY PERIOD</a:t>
            </a:r>
          </a:p>
        </p:txBody>
      </p:sp>
      <p:sp>
        <p:nvSpPr>
          <p:cNvPr id="3" name="Content Placeholder 2"/>
          <p:cNvSpPr>
            <a:spLocks noGrp="1"/>
          </p:cNvSpPr>
          <p:nvPr>
            <p:ph sz="quarter" idx="1"/>
          </p:nvPr>
        </p:nvSpPr>
        <p:spPr/>
        <p:txBody>
          <a:bodyPr/>
          <a:lstStyle/>
          <a:p>
            <a:pPr>
              <a:buFont typeface="Wingdings" panose="05000000000000000000" pitchFamily="2" charset="2"/>
              <a:buChar char="§"/>
            </a:pPr>
            <a:r>
              <a:rPr lang="en-US" dirty="0"/>
              <a:t>Period After an Action Potential, During Which a New Stimulus Cannot Be Elicited</a:t>
            </a:r>
          </a:p>
          <a:p>
            <a:pPr>
              <a:buFont typeface="Wingdings" panose="05000000000000000000" pitchFamily="2" charset="2"/>
              <a:buChar char="§"/>
            </a:pPr>
            <a:r>
              <a:rPr lang="en-US" dirty="0"/>
              <a:t>The period during which a second action potential cannot be elicited, even with a strong stimulus, is called the absolute refractory period. </a:t>
            </a:r>
          </a:p>
          <a:p>
            <a:pPr>
              <a:buFont typeface="Wingdings" panose="05000000000000000000" pitchFamily="2" charset="2"/>
              <a:buChar char="§"/>
            </a:pPr>
            <a:r>
              <a:rPr lang="en-US" dirty="0"/>
              <a:t>This period for large myelinated nerve fibers is about 1/2500 second.</a:t>
            </a:r>
          </a:p>
          <a:p>
            <a:pPr>
              <a:buFont typeface="Wingdings" panose="05000000000000000000" pitchFamily="2" charset="2"/>
              <a:buChar char="§"/>
            </a:pPr>
            <a:r>
              <a:rPr lang="en-US" dirty="0"/>
              <a:t>Therefore, one can readily calculate that such a fiber can transmit a maximum of about 2500 impulses per second.</a:t>
            </a:r>
          </a:p>
          <a:p>
            <a:endParaRPr lang="en-US" dirty="0"/>
          </a:p>
        </p:txBody>
      </p:sp>
    </p:spTree>
    <p:extLst>
      <p:ext uri="{BB962C8B-B14F-4D97-AF65-F5344CB8AC3E}">
        <p14:creationId xmlns:p14="http://schemas.microsoft.com/office/powerpoint/2010/main" val="3169098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486400"/>
            <a:ext cx="7696200" cy="1143000"/>
          </a:xfrm>
        </p:spPr>
        <p:txBody>
          <a:bodyPr>
            <a:noAutofit/>
          </a:bodyPr>
          <a:lstStyle/>
          <a:p>
            <a:r>
              <a:rPr lang="en-US" sz="7200" i="1" u="sng" dirty="0" err="1" smtClean="0"/>
              <a:t>JazakAllah</a:t>
            </a:r>
            <a:r>
              <a:rPr lang="en-US" sz="7200" i="1" u="sng" dirty="0" smtClean="0"/>
              <a:t> </a:t>
            </a:r>
            <a:r>
              <a:rPr lang="en-US" sz="7200" i="1" u="sng" dirty="0" err="1" smtClean="0"/>
              <a:t>Khair</a:t>
            </a:r>
            <a:r>
              <a:rPr lang="en-US" sz="7200" i="1" u="sng" dirty="0" smtClean="0"/>
              <a:t>!</a:t>
            </a:r>
            <a:endParaRPr lang="en-US" sz="7200" i="1" u="sng" dirty="0"/>
          </a:p>
        </p:txBody>
      </p:sp>
      <p:pic>
        <p:nvPicPr>
          <p:cNvPr id="5" name="Picture 4" descr="Image result for hadees e nabvi about man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594"/>
            <a:ext cx="8991600"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236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Memberane</a:t>
            </a:r>
            <a:r>
              <a:rPr lang="en-US" dirty="0" smtClean="0"/>
              <a:t> Potential</a:t>
            </a:r>
            <a:endParaRPr lang="en-US" dirty="0"/>
          </a:p>
        </p:txBody>
      </p:sp>
      <p:sp>
        <p:nvSpPr>
          <p:cNvPr id="3" name="Content Placeholder 2"/>
          <p:cNvSpPr>
            <a:spLocks noGrp="1"/>
          </p:cNvSpPr>
          <p:nvPr>
            <p:ph sz="quarter" idx="1"/>
          </p:nvPr>
        </p:nvSpPr>
        <p:spPr/>
        <p:txBody>
          <a:bodyPr>
            <a:normAutofit fontScale="77500" lnSpcReduction="20000"/>
          </a:bodyPr>
          <a:lstStyle/>
          <a:p>
            <a:endParaRPr lang="en-US" dirty="0" smtClean="0"/>
          </a:p>
          <a:p>
            <a:r>
              <a:rPr lang="en-US" dirty="0" smtClean="0"/>
              <a:t>The electrical </a:t>
            </a:r>
            <a:r>
              <a:rPr lang="en-US" dirty="0" err="1" smtClean="0"/>
              <a:t>potiential</a:t>
            </a:r>
            <a:r>
              <a:rPr lang="en-US" dirty="0" smtClean="0"/>
              <a:t> across the cell </a:t>
            </a:r>
            <a:r>
              <a:rPr lang="en-US" dirty="0" err="1" smtClean="0"/>
              <a:t>memberane</a:t>
            </a:r>
            <a:r>
              <a:rPr lang="en-US" dirty="0" smtClean="0"/>
              <a:t>.</a:t>
            </a:r>
            <a:endParaRPr lang="en-US" dirty="0"/>
          </a:p>
          <a:p>
            <a:endParaRPr lang="en-US" dirty="0" smtClean="0"/>
          </a:p>
          <a:p>
            <a:r>
              <a:rPr lang="en-US" dirty="0" smtClean="0"/>
              <a:t>During rest</a:t>
            </a:r>
          </a:p>
          <a:p>
            <a:endParaRPr lang="en-US" dirty="0"/>
          </a:p>
          <a:p>
            <a:pPr marL="0" indent="0">
              <a:buNone/>
            </a:pPr>
            <a:r>
              <a:rPr lang="en-US" dirty="0"/>
              <a:t>                      - positive outside</a:t>
            </a:r>
          </a:p>
          <a:p>
            <a:pPr marL="0" indent="0">
              <a:buNone/>
            </a:pPr>
            <a:r>
              <a:rPr lang="en-US" dirty="0"/>
              <a:t>                      - negative </a:t>
            </a:r>
            <a:r>
              <a:rPr lang="en-US" dirty="0" smtClean="0"/>
              <a:t>outside</a:t>
            </a:r>
          </a:p>
          <a:p>
            <a:endParaRPr lang="en-US" dirty="0"/>
          </a:p>
          <a:p>
            <a:r>
              <a:rPr lang="en-US" dirty="0" smtClean="0"/>
              <a:t>During activity</a:t>
            </a:r>
          </a:p>
          <a:p>
            <a:pPr marL="0" indent="0">
              <a:buNone/>
            </a:pPr>
            <a:r>
              <a:rPr lang="en-US" dirty="0"/>
              <a:t> </a:t>
            </a:r>
            <a:r>
              <a:rPr lang="en-US" dirty="0" smtClean="0"/>
              <a:t>                          -opposite to that of rest</a:t>
            </a:r>
          </a:p>
          <a:p>
            <a:pPr marL="0" indent="0">
              <a:buNone/>
            </a:pPr>
            <a:endParaRPr lang="en-US" dirty="0"/>
          </a:p>
          <a:p>
            <a:endParaRPr lang="en-US" dirty="0" smtClean="0"/>
          </a:p>
          <a:p>
            <a:endParaRPr lang="en-US" dirty="0"/>
          </a:p>
          <a:p>
            <a:pPr marL="0" indent="0">
              <a:buNone/>
            </a:pPr>
            <a:r>
              <a:rPr lang="en-US" dirty="0" smtClean="0"/>
              <a:t> </a:t>
            </a:r>
          </a:p>
        </p:txBody>
      </p:sp>
    </p:spTree>
    <p:extLst>
      <p:ext uri="{BB962C8B-B14F-4D97-AF65-F5344CB8AC3E}">
        <p14:creationId xmlns:p14="http://schemas.microsoft.com/office/powerpoint/2010/main" val="1642809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Resting Membrane Potential</a:t>
            </a:r>
            <a:endParaRPr lang="en-US" b="1" dirty="0"/>
          </a:p>
        </p:txBody>
      </p:sp>
      <p:sp>
        <p:nvSpPr>
          <p:cNvPr id="3" name="Content Placeholder 2"/>
          <p:cNvSpPr>
            <a:spLocks noGrp="1"/>
          </p:cNvSpPr>
          <p:nvPr>
            <p:ph sz="quarter" idx="1"/>
          </p:nvPr>
        </p:nvSpPr>
        <p:spPr/>
        <p:txBody>
          <a:bodyPr>
            <a:normAutofit lnSpcReduction="10000"/>
          </a:bodyPr>
          <a:lstStyle/>
          <a:p>
            <a:r>
              <a:rPr lang="en-US" b="1" dirty="0" smtClean="0">
                <a:solidFill>
                  <a:schemeClr val="tx1"/>
                </a:solidFill>
                <a:latin typeface="Arial Narrow" pitchFamily="34" charset="0"/>
              </a:rPr>
              <a:t>Potential difference across cell membrane under resting condition is called RMP.</a:t>
            </a:r>
          </a:p>
          <a:p>
            <a:r>
              <a:rPr lang="en-US" b="1" dirty="0" smtClean="0">
                <a:latin typeface="Arial Narrow" pitchFamily="34" charset="0"/>
              </a:rPr>
              <a:t>Means not transmitting signals in resting state.</a:t>
            </a:r>
            <a:endParaRPr lang="en-US" b="1" dirty="0" smtClean="0">
              <a:solidFill>
                <a:schemeClr val="tx1"/>
              </a:solidFill>
              <a:latin typeface="Arial Narrow" pitchFamily="34" charset="0"/>
            </a:endParaRPr>
          </a:p>
          <a:p>
            <a:endParaRPr lang="en-US" b="1" dirty="0" smtClean="0">
              <a:solidFill>
                <a:schemeClr val="tx1"/>
              </a:solidFill>
              <a:latin typeface="Arial Narrow" pitchFamily="34" charset="0"/>
            </a:endParaRPr>
          </a:p>
          <a:p>
            <a:r>
              <a:rPr lang="en-US" b="1" dirty="0" smtClean="0">
                <a:solidFill>
                  <a:schemeClr val="tx1"/>
                </a:solidFill>
                <a:latin typeface="Arial Narrow" pitchFamily="34" charset="0"/>
              </a:rPr>
              <a:t>Contributed by;</a:t>
            </a:r>
          </a:p>
          <a:p>
            <a:pPr marL="0" indent="0">
              <a:buNone/>
            </a:pPr>
            <a:r>
              <a:rPr lang="en-US" b="1" dirty="0" smtClean="0">
                <a:solidFill>
                  <a:schemeClr val="tx1"/>
                </a:solidFill>
                <a:latin typeface="Arial Narrow" pitchFamily="34" charset="0"/>
              </a:rPr>
              <a:t>      1. K+ D.P            -94 mV</a:t>
            </a:r>
          </a:p>
          <a:p>
            <a:pPr marL="0" indent="0">
              <a:buNone/>
            </a:pPr>
            <a:r>
              <a:rPr lang="en-US" b="1" dirty="0">
                <a:solidFill>
                  <a:schemeClr val="tx1"/>
                </a:solidFill>
                <a:latin typeface="Arial Narrow" pitchFamily="34" charset="0"/>
              </a:rPr>
              <a:t> </a:t>
            </a:r>
            <a:r>
              <a:rPr lang="en-US" b="1" dirty="0" smtClean="0">
                <a:solidFill>
                  <a:schemeClr val="tx1"/>
                </a:solidFill>
                <a:latin typeface="Arial Narrow" pitchFamily="34" charset="0"/>
              </a:rPr>
              <a:t>     2. Na+ D.P          +61 mV</a:t>
            </a:r>
          </a:p>
          <a:p>
            <a:pPr marL="0" indent="0">
              <a:buNone/>
            </a:pPr>
            <a:r>
              <a:rPr lang="en-US" b="1" dirty="0">
                <a:solidFill>
                  <a:schemeClr val="tx1"/>
                </a:solidFill>
                <a:latin typeface="Arial Narrow" pitchFamily="34" charset="0"/>
              </a:rPr>
              <a:t> </a:t>
            </a:r>
            <a:r>
              <a:rPr lang="en-US" b="1" dirty="0" smtClean="0">
                <a:solidFill>
                  <a:schemeClr val="tx1"/>
                </a:solidFill>
                <a:latin typeface="Arial Narrow" pitchFamily="34" charset="0"/>
              </a:rPr>
              <a:t>     3. Na+ K+ pump           -4 mV</a:t>
            </a:r>
          </a:p>
          <a:p>
            <a:endParaRPr lang="en-US" b="1" dirty="0" smtClean="0">
              <a:solidFill>
                <a:schemeClr val="tx1"/>
              </a:solidFill>
              <a:latin typeface="Arial Narrow" pitchFamily="34" charset="0"/>
            </a:endParaRPr>
          </a:p>
          <a:p>
            <a:r>
              <a:rPr lang="en-US" b="1" dirty="0" smtClean="0">
                <a:solidFill>
                  <a:schemeClr val="tx1"/>
                </a:solidFill>
                <a:latin typeface="Arial Narrow" pitchFamily="34" charset="0"/>
              </a:rPr>
              <a:t>RMP of large nerve fibers is -90mV</a:t>
            </a:r>
          </a:p>
        </p:txBody>
      </p:sp>
      <p:sp>
        <p:nvSpPr>
          <p:cNvPr id="4" name="Right Arrow 3"/>
          <p:cNvSpPr/>
          <p:nvPr/>
        </p:nvSpPr>
        <p:spPr>
          <a:xfrm>
            <a:off x="2743200" y="3505200"/>
            <a:ext cx="5334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895600" y="3962400"/>
            <a:ext cx="5334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657600" y="4419600"/>
            <a:ext cx="519545"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846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 - K+ Pump </a:t>
            </a:r>
            <a:endParaRPr lang="en-US" dirty="0"/>
          </a:p>
        </p:txBody>
      </p:sp>
      <p:sp>
        <p:nvSpPr>
          <p:cNvPr id="3" name="Content Placeholder 2"/>
          <p:cNvSpPr>
            <a:spLocks noGrp="1"/>
          </p:cNvSpPr>
          <p:nvPr>
            <p:ph sz="quarter" idx="1"/>
          </p:nvPr>
        </p:nvSpPr>
        <p:spPr/>
        <p:txBody>
          <a:bodyPr/>
          <a:lstStyle/>
          <a:p>
            <a:r>
              <a:rPr lang="en-US" b="1" dirty="0" smtClean="0">
                <a:solidFill>
                  <a:schemeClr val="tx1"/>
                </a:solidFill>
                <a:latin typeface="Arial Narrow" pitchFamily="34" charset="0"/>
              </a:rPr>
              <a:t>This pump continuously pumps</a:t>
            </a:r>
          </a:p>
          <a:p>
            <a:pPr marL="0" indent="0">
              <a:buNone/>
            </a:pPr>
            <a:r>
              <a:rPr lang="en-US" b="1" dirty="0">
                <a:solidFill>
                  <a:schemeClr val="tx1"/>
                </a:solidFill>
                <a:latin typeface="Arial Narrow" pitchFamily="34" charset="0"/>
              </a:rPr>
              <a:t> </a:t>
            </a:r>
            <a:r>
              <a:rPr lang="en-US" b="1" dirty="0" smtClean="0">
                <a:solidFill>
                  <a:schemeClr val="tx1"/>
                </a:solidFill>
                <a:latin typeface="Arial Narrow" pitchFamily="34" charset="0"/>
              </a:rPr>
              <a:t>      Na+ ions         outside the cell.</a:t>
            </a:r>
          </a:p>
          <a:p>
            <a:pPr marL="0" indent="0">
              <a:buNone/>
            </a:pPr>
            <a:r>
              <a:rPr lang="en-US" b="1" dirty="0">
                <a:solidFill>
                  <a:schemeClr val="tx1"/>
                </a:solidFill>
                <a:latin typeface="Arial Narrow" pitchFamily="34" charset="0"/>
              </a:rPr>
              <a:t> </a:t>
            </a:r>
            <a:r>
              <a:rPr lang="en-US" b="1" dirty="0" smtClean="0">
                <a:solidFill>
                  <a:schemeClr val="tx1"/>
                </a:solidFill>
                <a:latin typeface="Arial Narrow" pitchFamily="34" charset="0"/>
              </a:rPr>
              <a:t>      K+ ions            inside the cell.</a:t>
            </a:r>
          </a:p>
          <a:p>
            <a:endParaRPr lang="en-US" b="1" dirty="0" smtClean="0">
              <a:solidFill>
                <a:schemeClr val="tx1"/>
              </a:solidFill>
              <a:latin typeface="Arial Narrow" pitchFamily="34" charset="0"/>
            </a:endParaRPr>
          </a:p>
          <a:p>
            <a:r>
              <a:rPr lang="en-US" b="1" dirty="0" smtClean="0">
                <a:solidFill>
                  <a:schemeClr val="tx1"/>
                </a:solidFill>
                <a:latin typeface="Arial Narrow" pitchFamily="34" charset="0"/>
              </a:rPr>
              <a:t>This pump moves 3 sodium ions to the outside for every 2 potassium ions.</a:t>
            </a:r>
          </a:p>
          <a:p>
            <a:endParaRPr lang="en-US" b="1" dirty="0" smtClean="0">
              <a:solidFill>
                <a:schemeClr val="tx1"/>
              </a:solidFill>
              <a:latin typeface="Arial Narrow" pitchFamily="34" charset="0"/>
            </a:endParaRPr>
          </a:p>
          <a:p>
            <a:r>
              <a:rPr lang="en-US" b="1" dirty="0" smtClean="0">
                <a:solidFill>
                  <a:schemeClr val="tx1"/>
                </a:solidFill>
                <a:latin typeface="Arial Narrow" pitchFamily="34" charset="0"/>
              </a:rPr>
              <a:t>This causes a –ive potential inside the cell membrane. </a:t>
            </a:r>
            <a:endParaRPr lang="en-US" b="1" dirty="0">
              <a:solidFill>
                <a:schemeClr val="tx1"/>
              </a:solidFill>
              <a:latin typeface="Arial Narrow" pitchFamily="34" charset="0"/>
            </a:endParaRPr>
          </a:p>
        </p:txBody>
      </p:sp>
      <p:sp>
        <p:nvSpPr>
          <p:cNvPr id="4" name="Right Arrow 3"/>
          <p:cNvSpPr/>
          <p:nvPr/>
        </p:nvSpPr>
        <p:spPr>
          <a:xfrm>
            <a:off x="2819400" y="2133600"/>
            <a:ext cx="457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667000" y="2590800"/>
            <a:ext cx="5334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847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143000"/>
            <a:ext cx="8229600" cy="4983163"/>
          </a:xfrm>
        </p:spPr>
        <p:txBody>
          <a:bodyPr/>
          <a:lstStyle/>
          <a:p>
            <a:endParaRPr lang="en-US" b="1" dirty="0" smtClean="0">
              <a:solidFill>
                <a:schemeClr val="tx1"/>
              </a:solidFill>
              <a:latin typeface="Arial Narrow" pitchFamily="34" charset="0"/>
            </a:endParaRPr>
          </a:p>
          <a:p>
            <a:r>
              <a:rPr lang="en-US" b="1" dirty="0" smtClean="0">
                <a:solidFill>
                  <a:schemeClr val="tx1"/>
                </a:solidFill>
                <a:latin typeface="Arial Narrow" pitchFamily="34" charset="0"/>
              </a:rPr>
              <a:t>This pumps creates large concentration gradients for sodium and potassium ions across resting nerve membrane.</a:t>
            </a:r>
          </a:p>
          <a:p>
            <a:pPr marL="0" indent="0">
              <a:buNone/>
            </a:pPr>
            <a:r>
              <a:rPr lang="en-US" b="1" dirty="0">
                <a:solidFill>
                  <a:schemeClr val="tx1"/>
                </a:solidFill>
                <a:latin typeface="Arial Narrow" pitchFamily="34" charset="0"/>
              </a:rPr>
              <a:t> </a:t>
            </a:r>
            <a:r>
              <a:rPr lang="en-US" b="1" dirty="0" smtClean="0">
                <a:solidFill>
                  <a:schemeClr val="tx1"/>
                </a:solidFill>
                <a:latin typeface="Arial Narrow" pitchFamily="34" charset="0"/>
              </a:rPr>
              <a:t>    Na+ (outside):   142 </a:t>
            </a:r>
            <a:r>
              <a:rPr lang="en-US" b="1" dirty="0" err="1" smtClean="0">
                <a:solidFill>
                  <a:schemeClr val="tx1"/>
                </a:solidFill>
                <a:latin typeface="Arial Narrow" pitchFamily="34" charset="0"/>
              </a:rPr>
              <a:t>mEq</a:t>
            </a:r>
            <a:r>
              <a:rPr lang="en-US" b="1" dirty="0" smtClean="0">
                <a:solidFill>
                  <a:schemeClr val="tx1"/>
                </a:solidFill>
                <a:latin typeface="Arial Narrow" pitchFamily="34" charset="0"/>
              </a:rPr>
              <a:t>/L</a:t>
            </a:r>
          </a:p>
          <a:p>
            <a:pPr marL="0" indent="0">
              <a:buNone/>
            </a:pPr>
            <a:r>
              <a:rPr lang="en-US" b="1" dirty="0">
                <a:solidFill>
                  <a:schemeClr val="tx1"/>
                </a:solidFill>
                <a:latin typeface="Arial Narrow" pitchFamily="34" charset="0"/>
              </a:rPr>
              <a:t> </a:t>
            </a:r>
            <a:r>
              <a:rPr lang="en-US" b="1" dirty="0" smtClean="0">
                <a:solidFill>
                  <a:schemeClr val="tx1"/>
                </a:solidFill>
                <a:latin typeface="Arial Narrow" pitchFamily="34" charset="0"/>
              </a:rPr>
              <a:t>    Na+ (inside):      14 </a:t>
            </a:r>
            <a:r>
              <a:rPr lang="en-US" b="1" dirty="0" err="1" smtClean="0">
                <a:solidFill>
                  <a:schemeClr val="tx1"/>
                </a:solidFill>
                <a:latin typeface="Arial Narrow" pitchFamily="34" charset="0"/>
              </a:rPr>
              <a:t>mEq</a:t>
            </a:r>
            <a:r>
              <a:rPr lang="en-US" b="1" dirty="0" smtClean="0">
                <a:solidFill>
                  <a:schemeClr val="tx1"/>
                </a:solidFill>
                <a:latin typeface="Arial Narrow" pitchFamily="34" charset="0"/>
              </a:rPr>
              <a:t>/L</a:t>
            </a:r>
          </a:p>
          <a:p>
            <a:pPr marL="0" indent="0">
              <a:buNone/>
            </a:pPr>
            <a:r>
              <a:rPr lang="en-US" b="1" dirty="0">
                <a:solidFill>
                  <a:schemeClr val="tx1"/>
                </a:solidFill>
                <a:latin typeface="Arial Narrow" pitchFamily="34" charset="0"/>
              </a:rPr>
              <a:t> </a:t>
            </a:r>
            <a:r>
              <a:rPr lang="en-US" b="1" dirty="0" smtClean="0">
                <a:solidFill>
                  <a:schemeClr val="tx1"/>
                </a:solidFill>
                <a:latin typeface="Arial Narrow" pitchFamily="34" charset="0"/>
              </a:rPr>
              <a:t>    K+ (outside):       4 </a:t>
            </a:r>
            <a:r>
              <a:rPr lang="en-US" b="1" dirty="0" err="1" smtClean="0">
                <a:solidFill>
                  <a:schemeClr val="tx1"/>
                </a:solidFill>
                <a:latin typeface="Arial Narrow" pitchFamily="34" charset="0"/>
              </a:rPr>
              <a:t>mEq</a:t>
            </a:r>
            <a:r>
              <a:rPr lang="en-US" b="1" dirty="0" smtClean="0">
                <a:solidFill>
                  <a:schemeClr val="tx1"/>
                </a:solidFill>
                <a:latin typeface="Arial Narrow" pitchFamily="34" charset="0"/>
              </a:rPr>
              <a:t>/L</a:t>
            </a:r>
          </a:p>
          <a:p>
            <a:pPr marL="0" indent="0">
              <a:buNone/>
            </a:pPr>
            <a:r>
              <a:rPr lang="en-US" b="1" dirty="0">
                <a:solidFill>
                  <a:schemeClr val="tx1"/>
                </a:solidFill>
                <a:latin typeface="Arial Narrow" pitchFamily="34" charset="0"/>
              </a:rPr>
              <a:t> </a:t>
            </a:r>
            <a:r>
              <a:rPr lang="en-US" b="1" dirty="0" smtClean="0">
                <a:solidFill>
                  <a:schemeClr val="tx1"/>
                </a:solidFill>
                <a:latin typeface="Arial Narrow" pitchFamily="34" charset="0"/>
              </a:rPr>
              <a:t>    K+ (inside):         140 </a:t>
            </a:r>
            <a:r>
              <a:rPr lang="en-US" b="1" dirty="0" err="1" smtClean="0">
                <a:solidFill>
                  <a:schemeClr val="tx1"/>
                </a:solidFill>
                <a:latin typeface="Arial Narrow" pitchFamily="34" charset="0"/>
              </a:rPr>
              <a:t>mEq</a:t>
            </a:r>
            <a:r>
              <a:rPr lang="en-US" b="1" dirty="0" smtClean="0">
                <a:solidFill>
                  <a:schemeClr val="tx1"/>
                </a:solidFill>
                <a:latin typeface="Arial Narrow" pitchFamily="34" charset="0"/>
              </a:rPr>
              <a:t>/L</a:t>
            </a:r>
            <a:endParaRPr lang="en-US" b="1" dirty="0">
              <a:solidFill>
                <a:schemeClr val="tx1"/>
              </a:solidFill>
              <a:latin typeface="Arial Narrow" pitchFamily="34" charset="0"/>
            </a:endParaRPr>
          </a:p>
        </p:txBody>
      </p:sp>
    </p:spTree>
    <p:extLst>
      <p:ext uri="{BB962C8B-B14F-4D97-AF65-F5344CB8AC3E}">
        <p14:creationId xmlns:p14="http://schemas.microsoft.com/office/powerpoint/2010/main" val="3189330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Leak channels</a:t>
            </a:r>
            <a:endParaRPr lang="en-US" dirty="0"/>
          </a:p>
        </p:txBody>
      </p:sp>
      <p:sp>
        <p:nvSpPr>
          <p:cNvPr id="3" name="Content Placeholder 2"/>
          <p:cNvSpPr>
            <a:spLocks noGrp="1"/>
          </p:cNvSpPr>
          <p:nvPr>
            <p:ph sz="quarter" idx="1"/>
          </p:nvPr>
        </p:nvSpPr>
        <p:spPr/>
        <p:txBody>
          <a:bodyPr/>
          <a:lstStyle/>
          <a:p>
            <a:r>
              <a:rPr lang="en-US" b="1" dirty="0" smtClean="0">
                <a:solidFill>
                  <a:schemeClr val="tx1"/>
                </a:solidFill>
                <a:latin typeface="Arial Narrow" pitchFamily="34" charset="0"/>
              </a:rPr>
              <a:t>These are protein channels through which sodium and potassium ions can leak.</a:t>
            </a:r>
          </a:p>
          <a:p>
            <a:endParaRPr lang="en-US" b="1" dirty="0" smtClean="0">
              <a:solidFill>
                <a:schemeClr val="tx1"/>
              </a:solidFill>
              <a:latin typeface="Arial Narrow" pitchFamily="34" charset="0"/>
            </a:endParaRPr>
          </a:p>
          <a:p>
            <a:r>
              <a:rPr lang="en-US" b="1" dirty="0" smtClean="0">
                <a:solidFill>
                  <a:schemeClr val="tx1"/>
                </a:solidFill>
                <a:latin typeface="Arial Narrow" pitchFamily="34" charset="0"/>
              </a:rPr>
              <a:t>Therefore these are called Na/K leak channels.</a:t>
            </a:r>
          </a:p>
          <a:p>
            <a:endParaRPr lang="en-US" b="1" dirty="0" smtClean="0">
              <a:solidFill>
                <a:schemeClr val="tx1"/>
              </a:solidFill>
              <a:latin typeface="Arial Narrow" pitchFamily="34" charset="0"/>
            </a:endParaRPr>
          </a:p>
          <a:p>
            <a:r>
              <a:rPr lang="en-US" b="1" dirty="0" smtClean="0">
                <a:solidFill>
                  <a:schemeClr val="tx1"/>
                </a:solidFill>
                <a:latin typeface="Arial Narrow" pitchFamily="34" charset="0"/>
              </a:rPr>
              <a:t>These channels are more permeable to potassium as compared to sodium. </a:t>
            </a:r>
            <a:endParaRPr lang="en-US" b="1" dirty="0">
              <a:solidFill>
                <a:schemeClr val="tx1"/>
              </a:solidFill>
              <a:latin typeface="Arial Narrow" pitchFamily="34" charset="0"/>
            </a:endParaRPr>
          </a:p>
        </p:txBody>
      </p:sp>
    </p:spTree>
    <p:extLst>
      <p:ext uri="{BB962C8B-B14F-4D97-AF65-F5344CB8AC3E}">
        <p14:creationId xmlns:p14="http://schemas.microsoft.com/office/powerpoint/2010/main" val="1311265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1026" name="Picture 2" descr="C:\Users\zara\Desktop\action potential.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9916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0474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5265</TotalTime>
  <Words>1117</Words>
  <Application>Microsoft Office PowerPoint</Application>
  <PresentationFormat>On-screen Show (4:3)</PresentationFormat>
  <Paragraphs>137</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 Black</vt:lpstr>
      <vt:lpstr>Arial Narrow</vt:lpstr>
      <vt:lpstr>Calibri</vt:lpstr>
      <vt:lpstr>Constantia</vt:lpstr>
      <vt:lpstr>Wingdings</vt:lpstr>
      <vt:lpstr>Wingdings 2</vt:lpstr>
      <vt:lpstr>Equity</vt:lpstr>
      <vt:lpstr>PowerPoint Presentation</vt:lpstr>
      <vt:lpstr>Physiology of nerve fibers &amp;   Action Potential</vt:lpstr>
      <vt:lpstr>PowerPoint Presentation</vt:lpstr>
      <vt:lpstr>Memberane Potential</vt:lpstr>
      <vt:lpstr>Resting Membrane Potential</vt:lpstr>
      <vt:lpstr>Na+ - K+ Pump </vt:lpstr>
      <vt:lpstr>PowerPoint Presentation</vt:lpstr>
      <vt:lpstr>Leak channels</vt:lpstr>
      <vt:lpstr> </vt:lpstr>
      <vt:lpstr>Action potential </vt:lpstr>
      <vt:lpstr>Stages of Action Potential</vt:lpstr>
      <vt:lpstr>PowerPoint Presentation</vt:lpstr>
      <vt:lpstr>PowerPoint Presentation</vt:lpstr>
      <vt:lpstr>PowerPoint Presentation</vt:lpstr>
      <vt:lpstr>PowerPoint Presentation</vt:lpstr>
      <vt:lpstr>Channels in cell memberane causing Action Potential</vt:lpstr>
      <vt:lpstr>1.Voltage-Gated Na+ channels</vt:lpstr>
      <vt:lpstr>-Activation of Na+ Channels</vt:lpstr>
      <vt:lpstr>-Inactivation of Na+ Channels</vt:lpstr>
      <vt:lpstr>PowerPoint Presentation</vt:lpstr>
      <vt:lpstr>PowerPoint Presentation</vt:lpstr>
      <vt:lpstr>2.Voltage-Gated K+ Channels</vt:lpstr>
      <vt:lpstr>PowerPoint Presentation</vt:lpstr>
      <vt:lpstr>PowerPoint Presentation</vt:lpstr>
      <vt:lpstr>PowerPoint Presentation</vt:lpstr>
      <vt:lpstr>Initiation of Action Potiential</vt:lpstr>
      <vt:lpstr>Propagation of AP</vt:lpstr>
      <vt:lpstr>PowerPoint Presentation</vt:lpstr>
      <vt:lpstr>Re-establishing Sodium and Potassium Ionic Gradient After Action Potentials Are Completed</vt:lpstr>
      <vt:lpstr>PowerPoint Presentation</vt:lpstr>
      <vt:lpstr>REPETITIVE DISCHARGE</vt:lpstr>
      <vt:lpstr>REFRACTORY PERIOD</vt:lpstr>
      <vt:lpstr>JazakAllah Khair!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of nerve fibers</dc:title>
  <dc:creator>zara</dc:creator>
  <cp:lastModifiedBy>dell</cp:lastModifiedBy>
  <cp:revision>49</cp:revision>
  <dcterms:created xsi:type="dcterms:W3CDTF">2014-02-17T19:32:52Z</dcterms:created>
  <dcterms:modified xsi:type="dcterms:W3CDTF">2020-04-01T15:20:54Z</dcterms:modified>
</cp:coreProperties>
</file>