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2" r:id="rId22"/>
    <p:sldId id="273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64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64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64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398119"/>
            <a:ext cx="7852663" cy="297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64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180" y="2045970"/>
            <a:ext cx="8441639" cy="2891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59" y="5237988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2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7042" y="1752600"/>
            <a:ext cx="5380486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70934" y="4061282"/>
            <a:ext cx="3504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  <a:latin typeface="Lucida Sans Unicode"/>
                <a:cs typeface="Lucida Sans Unicode"/>
              </a:rPr>
              <a:t>DR. CHRISTINA</a:t>
            </a:r>
            <a:r>
              <a:rPr sz="2400" spc="-70" dirty="0">
                <a:solidFill>
                  <a:srgbClr val="0D0D0D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Lucida Sans Unicode"/>
                <a:cs typeface="Lucida Sans Unicode"/>
              </a:rPr>
              <a:t>SAMUEL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1427988"/>
            <a:ext cx="6406896" cy="500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0152" y="847787"/>
            <a:ext cx="1651214" cy="268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5975" y="347472"/>
            <a:ext cx="1639442" cy="499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7104" y="451484"/>
            <a:ext cx="152400" cy="196215"/>
          </a:xfrm>
          <a:custGeom>
            <a:avLst/>
            <a:gdLst/>
            <a:ahLst/>
            <a:cxnLst/>
            <a:rect l="l" t="t" r="r" b="b"/>
            <a:pathLst>
              <a:path w="152400" h="196215">
                <a:moveTo>
                  <a:pt x="76200" y="0"/>
                </a:moveTo>
                <a:lnTo>
                  <a:pt x="0" y="195961"/>
                </a:lnTo>
                <a:lnTo>
                  <a:pt x="152146" y="195961"/>
                </a:lnTo>
                <a:lnTo>
                  <a:pt x="76200" y="0"/>
                </a:lnTo>
                <a:close/>
              </a:path>
            </a:pathLst>
          </a:custGeom>
          <a:ln w="9144">
            <a:solidFill>
              <a:srgbClr val="1F4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4304" y="407797"/>
            <a:ext cx="151384" cy="1850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3938" y="347472"/>
            <a:ext cx="411480" cy="499745"/>
          </a:xfrm>
          <a:custGeom>
            <a:avLst/>
            <a:gdLst/>
            <a:ahLst/>
            <a:cxnLst/>
            <a:rect l="l" t="t" r="r" b="b"/>
            <a:pathLst>
              <a:path w="411479" h="499744">
                <a:moveTo>
                  <a:pt x="8000" y="0"/>
                </a:moveTo>
                <a:lnTo>
                  <a:pt x="100202" y="0"/>
                </a:lnTo>
                <a:lnTo>
                  <a:pt x="213233" y="182625"/>
                </a:lnTo>
                <a:lnTo>
                  <a:pt x="331724" y="0"/>
                </a:lnTo>
                <a:lnTo>
                  <a:pt x="407542" y="0"/>
                </a:lnTo>
                <a:lnTo>
                  <a:pt x="252475" y="241173"/>
                </a:lnTo>
                <a:lnTo>
                  <a:pt x="411479" y="499237"/>
                </a:lnTo>
                <a:lnTo>
                  <a:pt x="319024" y="499237"/>
                </a:lnTo>
                <a:lnTo>
                  <a:pt x="199644" y="306831"/>
                </a:lnTo>
                <a:lnTo>
                  <a:pt x="76073" y="499237"/>
                </a:lnTo>
                <a:lnTo>
                  <a:pt x="0" y="499237"/>
                </a:lnTo>
                <a:lnTo>
                  <a:pt x="161036" y="248665"/>
                </a:lnTo>
                <a:lnTo>
                  <a:pt x="8000" y="0"/>
                </a:lnTo>
                <a:close/>
              </a:path>
            </a:pathLst>
          </a:custGeom>
          <a:ln w="9144">
            <a:solidFill>
              <a:srgbClr val="1F4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834" y="347472"/>
            <a:ext cx="299720" cy="499745"/>
          </a:xfrm>
          <a:custGeom>
            <a:avLst/>
            <a:gdLst/>
            <a:ahLst/>
            <a:cxnLst/>
            <a:rect l="l" t="t" r="r" b="b"/>
            <a:pathLst>
              <a:path w="299720" h="499744">
                <a:moveTo>
                  <a:pt x="0" y="0"/>
                </a:moveTo>
                <a:lnTo>
                  <a:pt x="285241" y="0"/>
                </a:lnTo>
                <a:lnTo>
                  <a:pt x="285241" y="64897"/>
                </a:lnTo>
                <a:lnTo>
                  <a:pt x="82676" y="64897"/>
                </a:lnTo>
                <a:lnTo>
                  <a:pt x="82676" y="207644"/>
                </a:lnTo>
                <a:lnTo>
                  <a:pt x="252349" y="207644"/>
                </a:lnTo>
                <a:lnTo>
                  <a:pt x="252349" y="271906"/>
                </a:lnTo>
                <a:lnTo>
                  <a:pt x="82676" y="271906"/>
                </a:lnTo>
                <a:lnTo>
                  <a:pt x="82676" y="434339"/>
                </a:lnTo>
                <a:lnTo>
                  <a:pt x="299338" y="434339"/>
                </a:lnTo>
                <a:lnTo>
                  <a:pt x="299338" y="499237"/>
                </a:lnTo>
                <a:lnTo>
                  <a:pt x="0" y="499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F4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834" y="347472"/>
            <a:ext cx="311150" cy="499745"/>
          </a:xfrm>
          <a:custGeom>
            <a:avLst/>
            <a:gdLst/>
            <a:ahLst/>
            <a:cxnLst/>
            <a:rect l="l" t="t" r="r" b="b"/>
            <a:pathLst>
              <a:path w="311150" h="499744">
                <a:moveTo>
                  <a:pt x="0" y="0"/>
                </a:moveTo>
                <a:lnTo>
                  <a:pt x="138937" y="0"/>
                </a:lnTo>
                <a:lnTo>
                  <a:pt x="166393" y="617"/>
                </a:lnTo>
                <a:lnTo>
                  <a:pt x="211732" y="5518"/>
                </a:lnTo>
                <a:lnTo>
                  <a:pt x="259270" y="23494"/>
                </a:lnTo>
                <a:lnTo>
                  <a:pt x="295231" y="62906"/>
                </a:lnTo>
                <a:lnTo>
                  <a:pt x="309034" y="107535"/>
                </a:lnTo>
                <a:lnTo>
                  <a:pt x="310768" y="134112"/>
                </a:lnTo>
                <a:lnTo>
                  <a:pt x="307341" y="172289"/>
                </a:lnTo>
                <a:lnTo>
                  <a:pt x="279961" y="235499"/>
                </a:lnTo>
                <a:lnTo>
                  <a:pt x="226177" y="280626"/>
                </a:lnTo>
                <a:lnTo>
                  <a:pt x="150893" y="303573"/>
                </a:lnTo>
                <a:lnTo>
                  <a:pt x="105537" y="306450"/>
                </a:lnTo>
                <a:lnTo>
                  <a:pt x="82041" y="306450"/>
                </a:lnTo>
                <a:lnTo>
                  <a:pt x="82041" y="499237"/>
                </a:lnTo>
                <a:lnTo>
                  <a:pt x="0" y="499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F4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5975" y="347472"/>
            <a:ext cx="464820" cy="499745"/>
          </a:xfrm>
          <a:custGeom>
            <a:avLst/>
            <a:gdLst/>
            <a:ahLst/>
            <a:cxnLst/>
            <a:rect l="l" t="t" r="r" b="b"/>
            <a:pathLst>
              <a:path w="464820" h="499744">
                <a:moveTo>
                  <a:pt x="194817" y="0"/>
                </a:moveTo>
                <a:lnTo>
                  <a:pt x="272414" y="0"/>
                </a:lnTo>
                <a:lnTo>
                  <a:pt x="464438" y="499237"/>
                </a:lnTo>
                <a:lnTo>
                  <a:pt x="378333" y="499237"/>
                </a:lnTo>
                <a:lnTo>
                  <a:pt x="325500" y="364998"/>
                </a:lnTo>
                <a:lnTo>
                  <a:pt x="129159" y="364998"/>
                </a:lnTo>
                <a:lnTo>
                  <a:pt x="75564" y="499237"/>
                </a:lnTo>
                <a:lnTo>
                  <a:pt x="0" y="499237"/>
                </a:lnTo>
                <a:lnTo>
                  <a:pt x="194817" y="0"/>
                </a:lnTo>
                <a:close/>
              </a:path>
            </a:pathLst>
          </a:custGeom>
          <a:ln w="9144">
            <a:solidFill>
              <a:srgbClr val="1F4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612646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368" y="2074798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368" y="2536570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368" y="2999867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368" y="3461892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368" y="3923665"/>
            <a:ext cx="351129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2004" y="1414872"/>
            <a:ext cx="422592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0">
              <a:lnSpc>
                <a:spcPct val="1123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Eye </a:t>
            </a:r>
            <a:r>
              <a:rPr sz="2700" spc="-5" dirty="0">
                <a:latin typeface="Lucida Sans Unicode"/>
                <a:cs typeface="Lucida Sans Unicode"/>
              </a:rPr>
              <a:t>ball  </a:t>
            </a:r>
            <a:r>
              <a:rPr sz="2700" dirty="0">
                <a:latin typeface="Lucida Sans Unicode"/>
                <a:cs typeface="Lucida Sans Unicode"/>
              </a:rPr>
              <a:t>Orbital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fat</a:t>
            </a:r>
            <a:endParaRPr sz="2700">
              <a:latin typeface="Lucida Sans Unicode"/>
              <a:cs typeface="Lucida Sans Unicode"/>
            </a:endParaRPr>
          </a:p>
          <a:p>
            <a:pPr marL="12700" marR="5080">
              <a:lnSpc>
                <a:spcPts val="3650"/>
              </a:lnSpc>
              <a:spcBef>
                <a:spcPts val="175"/>
              </a:spcBef>
            </a:pPr>
            <a:r>
              <a:rPr sz="2700" spc="-5" dirty="0">
                <a:latin typeface="Lucida Sans Unicode"/>
                <a:cs typeface="Lucida Sans Unicode"/>
              </a:rPr>
              <a:t>Connective tissue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system  </a:t>
            </a:r>
            <a:r>
              <a:rPr sz="2700" spc="-5" dirty="0">
                <a:latin typeface="Lucida Sans Unicode"/>
                <a:cs typeface="Lucida Sans Unicode"/>
              </a:rPr>
              <a:t>Blood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vessels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700" spc="-5" dirty="0">
                <a:latin typeface="Lucida Sans Unicode"/>
                <a:cs typeface="Lucida Sans Unicode"/>
              </a:rPr>
              <a:t>Nerves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dirty="0">
                <a:latin typeface="Lucida Sans Unicode"/>
                <a:cs typeface="Lucida Sans Unicode"/>
              </a:rPr>
              <a:t>Extraocular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muscles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229" y="562355"/>
            <a:ext cx="4484337" cy="45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19200"/>
            <a:ext cx="7695565" cy="4806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68605" marR="779780" indent="-25654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Def: </a:t>
            </a:r>
            <a:r>
              <a:rPr sz="2700" b="1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Purulent inflammation of </a:t>
            </a:r>
            <a:r>
              <a:rPr sz="2700" b="1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the</a:t>
            </a:r>
            <a:r>
              <a:rPr sz="2700" b="1" spc="-13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464646"/>
                </a:solidFill>
                <a:latin typeface="Lucida Sans Unicode"/>
                <a:cs typeface="Lucida Sans Unicode"/>
              </a:rPr>
              <a:t>cellular  tissue of the</a:t>
            </a:r>
            <a:r>
              <a:rPr sz="2700" b="1" spc="-10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464646"/>
                </a:solidFill>
                <a:latin typeface="Lucida Sans Unicode"/>
                <a:cs typeface="Lucida Sans Unicode"/>
              </a:rPr>
              <a:t>orbit.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Cause: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85090" indent="-256540">
              <a:lnSpc>
                <a:spcPct val="100000"/>
              </a:lnSpc>
              <a:spcBef>
                <a:spcPts val="395"/>
              </a:spcBef>
              <a:tabLst>
                <a:tab pos="6565265" algn="l"/>
              </a:tabLst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-Spread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of inflammation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from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neighboring  part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s</a:t>
            </a:r>
            <a:r>
              <a:rPr sz="27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–</a:t>
            </a:r>
            <a:r>
              <a:rPr sz="27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nasal</a:t>
            </a:r>
            <a:r>
              <a:rPr sz="2700" spc="-2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sinuses,</a:t>
            </a:r>
            <a:r>
              <a:rPr sz="27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Dacryocystiti</a:t>
            </a:r>
            <a:r>
              <a:rPr sz="27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s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,	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dental  infection, deep injuries, retained foreign  body,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-septic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operations, DCR, RD,</a:t>
            </a:r>
            <a:r>
              <a:rPr sz="2700" spc="-7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SQUINT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-posterior extension of suppurative infection  of eye lid, panophthalmitis,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facial</a:t>
            </a:r>
            <a:r>
              <a:rPr sz="2700" spc="-8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erysipelas,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370455" algn="l"/>
              </a:tabLst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-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Metastases	in</a:t>
            </a:r>
            <a:r>
              <a:rPr sz="2700" spc="-1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pyaemia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3390" y="304801"/>
            <a:ext cx="4900809" cy="67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398119"/>
            <a:ext cx="7614920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/>
              <a:t>Streptococcus </a:t>
            </a:r>
            <a:r>
              <a:rPr spc="-5" dirty="0"/>
              <a:t>pneumoniae.  Staphylococcus aureus  Streptococcus pyogenes  </a:t>
            </a:r>
            <a:r>
              <a:rPr dirty="0"/>
              <a:t>Haemophilus </a:t>
            </a:r>
            <a:r>
              <a:rPr spc="-5" dirty="0"/>
              <a:t>influenzae.</a:t>
            </a:r>
            <a:r>
              <a:rPr spc="-95" dirty="0"/>
              <a:t> </a:t>
            </a:r>
            <a:r>
              <a:rPr spc="-5" dirty="0"/>
              <a:t>(children</a:t>
            </a:r>
          </a:p>
          <a:p>
            <a:pPr marL="268605">
              <a:lnSpc>
                <a:spcPct val="100000"/>
              </a:lnSpc>
            </a:pPr>
            <a:r>
              <a:rPr spc="-5" dirty="0"/>
              <a:t>below </a:t>
            </a:r>
            <a:r>
              <a:rPr dirty="0"/>
              <a:t>5</a:t>
            </a:r>
            <a:r>
              <a:rPr spc="-25" dirty="0"/>
              <a:t> </a:t>
            </a:r>
            <a:r>
              <a:rPr spc="-5" dirty="0"/>
              <a:t>years)</a:t>
            </a:r>
          </a:p>
        </p:txBody>
      </p:sp>
      <p:sp>
        <p:nvSpPr>
          <p:cNvPr id="3" name="object 3"/>
          <p:cNvSpPr/>
          <p:nvPr/>
        </p:nvSpPr>
        <p:spPr>
          <a:xfrm>
            <a:off x="561198" y="563880"/>
            <a:ext cx="5601857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03350"/>
            <a:ext cx="7096125" cy="14770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22300" marR="720090" indent="-610235">
              <a:lnSpc>
                <a:spcPts val="2590"/>
              </a:lnSpc>
              <a:spcBef>
                <a:spcPts val="725"/>
              </a:spcBef>
              <a:buClr>
                <a:srgbClr val="2CA1BE"/>
              </a:buClr>
              <a:buSzPct val="66666"/>
              <a:buAutoNum type="arabicPeriod"/>
              <a:tabLst>
                <a:tab pos="622300" algn="l"/>
                <a:tab pos="622935" algn="l"/>
                <a:tab pos="4074795" algn="l"/>
              </a:tabLst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Swelling,</a:t>
            </a:r>
            <a:r>
              <a:rPr sz="2700" spc="-3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erythema,	warmth,</a:t>
            </a:r>
            <a:r>
              <a:rPr sz="2700" spc="-114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pain,  tendernes of the</a:t>
            </a:r>
            <a:r>
              <a:rPr sz="27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lid</a:t>
            </a:r>
            <a:endParaRPr sz="2700">
              <a:latin typeface="Lucida Sans Unicode"/>
              <a:cs typeface="Lucida Sans Unicode"/>
            </a:endParaRPr>
          </a:p>
          <a:p>
            <a:pPr marL="622300" marR="5080" indent="-610235">
              <a:lnSpc>
                <a:spcPct val="80000"/>
              </a:lnSpc>
              <a:spcBef>
                <a:spcPts val="434"/>
              </a:spcBef>
              <a:buClr>
                <a:srgbClr val="2CA1BE"/>
              </a:buClr>
              <a:buSzPct val="66666"/>
              <a:buAutoNum type="arabicPeriod"/>
              <a:tabLst>
                <a:tab pos="622300" algn="l"/>
                <a:tab pos="622935" algn="l"/>
              </a:tabLst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Orbital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abscess pointing on the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skin</a:t>
            </a:r>
            <a:r>
              <a:rPr sz="2700" spc="-1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or  </a:t>
            </a:r>
            <a:r>
              <a:rPr sz="27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conjunctiva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687" y="541019"/>
            <a:ext cx="4354068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4627" y="2871216"/>
            <a:ext cx="6862572" cy="3758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278714"/>
            <a:ext cx="7780020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ts val="3120"/>
              </a:lnSpc>
              <a:spcBef>
                <a:spcPts val="100"/>
              </a:spcBef>
              <a:buClr>
                <a:srgbClr val="2CA1BE"/>
              </a:buClr>
              <a:buSzPct val="66666"/>
              <a:buAutoNum type="arabicPeriod" startAt="3"/>
              <a:tabLst>
                <a:tab pos="622300" algn="l"/>
                <a:tab pos="622935" algn="l"/>
              </a:tabLst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Proptosis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–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lateral and</a:t>
            </a:r>
            <a:r>
              <a:rPr sz="27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down</a:t>
            </a:r>
            <a:endParaRPr sz="2700">
              <a:latin typeface="Lucida Sans Unicode"/>
              <a:cs typeface="Lucida Sans Unicode"/>
            </a:endParaRPr>
          </a:p>
          <a:p>
            <a:pPr marL="622300" indent="-610235">
              <a:lnSpc>
                <a:spcPts val="2995"/>
              </a:lnSpc>
              <a:buClr>
                <a:srgbClr val="2CA1BE"/>
              </a:buClr>
              <a:buSzPct val="66666"/>
              <a:buAutoNum type="arabicPeriod" startAt="3"/>
              <a:tabLst>
                <a:tab pos="622300" algn="l"/>
                <a:tab pos="622935" algn="l"/>
              </a:tabLst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Restriction and pain of ocular</a:t>
            </a:r>
            <a:r>
              <a:rPr sz="270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movements</a:t>
            </a:r>
            <a:endParaRPr sz="2700">
              <a:latin typeface="Lucida Sans Unicode"/>
              <a:cs typeface="Lucida Sans Unicode"/>
            </a:endParaRPr>
          </a:p>
          <a:p>
            <a:pPr marL="622300" indent="-610235">
              <a:lnSpc>
                <a:spcPts val="2990"/>
              </a:lnSpc>
              <a:buClr>
                <a:srgbClr val="2CA1BE"/>
              </a:buClr>
              <a:buSzPct val="66666"/>
              <a:buAutoNum type="arabicPeriod" startAt="3"/>
              <a:tabLst>
                <a:tab pos="622300" algn="l"/>
                <a:tab pos="622935" algn="l"/>
              </a:tabLst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Diplopia</a:t>
            </a:r>
            <a:endParaRPr sz="2700">
              <a:latin typeface="Lucida Sans Unicode"/>
              <a:cs typeface="Lucida Sans Unicode"/>
            </a:endParaRPr>
          </a:p>
          <a:p>
            <a:pPr marL="622300" indent="-610235">
              <a:lnSpc>
                <a:spcPts val="2995"/>
              </a:lnSpc>
              <a:buClr>
                <a:srgbClr val="2CA1BE"/>
              </a:buClr>
              <a:buSzPct val="66666"/>
              <a:buAutoNum type="arabicPeriod" startAt="3"/>
              <a:tabLst>
                <a:tab pos="622300" algn="l"/>
                <a:tab pos="622935" algn="l"/>
              </a:tabLst>
            </a:pP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Afferent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pupillary</a:t>
            </a:r>
            <a:r>
              <a:rPr sz="2700" spc="-8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defect</a:t>
            </a:r>
            <a:endParaRPr sz="2700">
              <a:latin typeface="Lucida Sans Unicode"/>
              <a:cs typeface="Lucida Sans Unicode"/>
            </a:endParaRPr>
          </a:p>
          <a:p>
            <a:pPr marL="622300" marR="5080" indent="-610235">
              <a:lnSpc>
                <a:spcPts val="2600"/>
              </a:lnSpc>
              <a:spcBef>
                <a:spcPts val="500"/>
              </a:spcBef>
              <a:buClr>
                <a:srgbClr val="2CA1BE"/>
              </a:buClr>
              <a:buSzPct val="66666"/>
              <a:buAutoNum type="arabicPeriod" startAt="3"/>
              <a:tabLst>
                <a:tab pos="622300" algn="l"/>
                <a:tab pos="622935" algn="l"/>
              </a:tabLst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Diminished vision due to compression of  optic nerve, its blood supply, optic</a:t>
            </a:r>
            <a:r>
              <a:rPr sz="27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neuritis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988" y="2673095"/>
            <a:ext cx="3787140" cy="376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371" y="3072383"/>
            <a:ext cx="4114800" cy="321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40" y="1412739"/>
            <a:ext cx="6779260" cy="4629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7857"/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Periorbital</a:t>
            </a:r>
            <a:r>
              <a:rPr sz="2800" spc="4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abscess</a:t>
            </a:r>
            <a:endParaRPr sz="2800" dirty="0">
              <a:latin typeface="Lucida Sans Unicode"/>
              <a:cs typeface="Lucida Sans Unicode"/>
            </a:endParaRPr>
          </a:p>
          <a:p>
            <a:pPr marL="622300" indent="-610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Exposure</a:t>
            </a:r>
            <a:r>
              <a:rPr sz="2800" spc="1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keratopathy</a:t>
            </a:r>
            <a:endParaRPr sz="2800" dirty="0">
              <a:latin typeface="Lucida Sans Unicode"/>
              <a:cs typeface="Lucida Sans Unicode"/>
            </a:endParaRPr>
          </a:p>
          <a:p>
            <a:pPr marL="622300" indent="-6102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622300" algn="l"/>
                <a:tab pos="622935" algn="l"/>
              </a:tabLst>
            </a:pPr>
            <a:r>
              <a:rPr lang="en-US" sz="2800" b="1" dirty="0" err="1" smtClean="0"/>
              <a:t>Panophthalmitis</a:t>
            </a:r>
            <a:r>
              <a:rPr lang="en-US" sz="2800" dirty="0"/>
              <a:t> is the inflammation of all coats of the animal eye including intraocular structures. It can be caused by infection, particularly from Pseudomonas species</a:t>
            </a:r>
            <a:endParaRPr sz="2800" dirty="0">
              <a:latin typeface="Lucida Sans Unicode"/>
              <a:cs typeface="Lucida Sans Unicode"/>
            </a:endParaRPr>
          </a:p>
          <a:p>
            <a:pPr marL="622300" indent="-6102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622300" algn="l"/>
                <a:tab pos="622935" algn="l"/>
              </a:tabLst>
            </a:pP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Intracranial</a:t>
            </a:r>
            <a:r>
              <a:rPr sz="2800" spc="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complications</a:t>
            </a:r>
            <a:endParaRPr sz="2800" dirty="0">
              <a:latin typeface="Lucida Sans Unicode"/>
              <a:cs typeface="Lucida Sans Unicode"/>
            </a:endParaRPr>
          </a:p>
          <a:p>
            <a:pPr marL="264795" algn="ctr">
              <a:lnSpc>
                <a:spcPct val="100000"/>
              </a:lnSpc>
              <a:spcBef>
                <a:spcPts val="409"/>
              </a:spcBef>
            </a:pPr>
            <a:r>
              <a:rPr sz="28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- </a:t>
            </a: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meningitis, brain</a:t>
            </a:r>
            <a:r>
              <a:rPr sz="2800" spc="6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abscess,</a:t>
            </a:r>
            <a:endParaRPr sz="2800" dirty="0">
              <a:latin typeface="Lucida Sans Unicode"/>
              <a:cs typeface="Lucida Sans Unicode"/>
            </a:endParaRPr>
          </a:p>
          <a:p>
            <a:pPr marL="225425" algn="ctr">
              <a:lnSpc>
                <a:spcPct val="100000"/>
              </a:lnSpc>
              <a:spcBef>
                <a:spcPts val="395"/>
              </a:spcBef>
            </a:pPr>
            <a:r>
              <a:rPr sz="28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- Cavernous Sinus</a:t>
            </a:r>
            <a:r>
              <a:rPr sz="2800" spc="3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thrombosis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159" y="539495"/>
            <a:ext cx="4799841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07616"/>
            <a:ext cx="7247890" cy="215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ts val="4305"/>
              </a:lnSpc>
              <a:spcBef>
                <a:spcPts val="100"/>
              </a:spcBef>
              <a:buClr>
                <a:srgbClr val="2CA1BE"/>
              </a:buClr>
              <a:buSzPct val="68055"/>
              <a:buAutoNum type="arabicPeriod"/>
              <a:tabLst>
                <a:tab pos="622300" algn="l"/>
                <a:tab pos="622935" algn="l"/>
              </a:tabLst>
            </a:pPr>
            <a:r>
              <a:rPr sz="36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T.C.D.C,ESR</a:t>
            </a:r>
            <a:endParaRPr sz="3600">
              <a:latin typeface="Lucida Sans Unicode"/>
              <a:cs typeface="Lucida Sans Unicode"/>
            </a:endParaRPr>
          </a:p>
          <a:p>
            <a:pPr marL="622300" indent="-610235">
              <a:lnSpc>
                <a:spcPts val="4290"/>
              </a:lnSpc>
              <a:buClr>
                <a:srgbClr val="2CA1BE"/>
              </a:buClr>
              <a:buSzPct val="68055"/>
              <a:buAutoNum type="arabicPeriod"/>
              <a:tabLst>
                <a:tab pos="622300" algn="l"/>
                <a:tab pos="622935" algn="l"/>
              </a:tabLst>
            </a:pPr>
            <a:r>
              <a:rPr sz="3600" dirty="0">
                <a:solidFill>
                  <a:srgbClr val="464646"/>
                </a:solidFill>
                <a:latin typeface="Lucida Sans Unicode"/>
                <a:cs typeface="Lucida Sans Unicode"/>
              </a:rPr>
              <a:t>CT </a:t>
            </a:r>
            <a:r>
              <a:rPr sz="36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orbit, </a:t>
            </a:r>
            <a:r>
              <a:rPr sz="3600" dirty="0">
                <a:solidFill>
                  <a:srgbClr val="464646"/>
                </a:solidFill>
                <a:latin typeface="Lucida Sans Unicode"/>
                <a:cs typeface="Lucida Sans Unicode"/>
              </a:rPr>
              <a:t>sinus,</a:t>
            </a:r>
            <a:r>
              <a:rPr sz="3600" spc="-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brain</a:t>
            </a:r>
            <a:endParaRPr sz="3600">
              <a:latin typeface="Lucida Sans Unicode"/>
              <a:cs typeface="Lucida Sans Unicode"/>
            </a:endParaRPr>
          </a:p>
          <a:p>
            <a:pPr marL="622300" marR="5080" indent="-610235">
              <a:lnSpc>
                <a:spcPts val="3890"/>
              </a:lnSpc>
              <a:spcBef>
                <a:spcPts val="475"/>
              </a:spcBef>
              <a:buClr>
                <a:srgbClr val="2CA1BE"/>
              </a:buClr>
              <a:buSzPct val="68055"/>
              <a:buAutoNum type="arabicPeriod"/>
              <a:tabLst>
                <a:tab pos="622300" algn="l"/>
                <a:tab pos="622935" algn="l"/>
              </a:tabLst>
            </a:pPr>
            <a:r>
              <a:rPr sz="36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Blood, nasal, conjunctival and  throat culture and </a:t>
            </a:r>
            <a:r>
              <a:rPr sz="36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sensitivity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064" y="574548"/>
            <a:ext cx="3730379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BIT AP/LAT-OBL VIEWS, ANATOMY AND PHYSIOLOGY PART - 20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6818" y="381000"/>
            <a:ext cx="253918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" marR="59436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tabLst>
                <a:tab pos="622300" algn="l"/>
                <a:tab pos="622935" algn="l"/>
              </a:tabLst>
            </a:pPr>
            <a:r>
              <a:rPr lang="en-US" sz="2400" b="1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X-ray</a:t>
            </a:r>
            <a:endParaRPr lang="en-US" sz="24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7585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mal CT scan of the orbits | Radiology Cas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10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457200"/>
            <a:ext cx="259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" marR="59436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tabLst>
                <a:tab pos="622300" algn="l"/>
                <a:tab pos="622935" algn="l"/>
              </a:tabLst>
            </a:pPr>
            <a:r>
              <a:rPr lang="en-US" sz="2000" b="1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Normal  CT</a:t>
            </a:r>
            <a:endParaRPr lang="en-US" sz="20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1103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612646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1465529"/>
            <a:ext cx="57664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43075" algn="l"/>
                <a:tab pos="2757170" algn="l"/>
                <a:tab pos="5358130" algn="l"/>
              </a:tabLst>
            </a:pPr>
            <a:r>
              <a:rPr sz="2700" spc="-5" dirty="0">
                <a:solidFill>
                  <a:srgbClr val="000000"/>
                </a:solidFill>
              </a:rPr>
              <a:t>De</a:t>
            </a:r>
            <a:r>
              <a:rPr sz="2700" spc="-10" dirty="0">
                <a:solidFill>
                  <a:srgbClr val="000000"/>
                </a:solidFill>
              </a:rPr>
              <a:t>v</a:t>
            </a:r>
            <a:r>
              <a:rPr sz="2700" spc="-5" dirty="0">
                <a:solidFill>
                  <a:srgbClr val="000000"/>
                </a:solidFill>
              </a:rPr>
              <a:t>el</a:t>
            </a:r>
            <a:r>
              <a:rPr sz="2700" spc="-15" dirty="0">
                <a:solidFill>
                  <a:srgbClr val="000000"/>
                </a:solidFill>
              </a:rPr>
              <a:t>o</a:t>
            </a:r>
            <a:r>
              <a:rPr sz="2700" spc="-5" dirty="0">
                <a:solidFill>
                  <a:srgbClr val="000000"/>
                </a:solidFill>
              </a:rPr>
              <a:t>p</a:t>
            </a:r>
            <a:r>
              <a:rPr sz="2700" dirty="0">
                <a:solidFill>
                  <a:srgbClr val="000000"/>
                </a:solidFill>
              </a:rPr>
              <a:t>s	from	m</a:t>
            </a:r>
            <a:r>
              <a:rPr sz="2700" spc="-10" dirty="0">
                <a:solidFill>
                  <a:srgbClr val="000000"/>
                </a:solidFill>
              </a:rPr>
              <a:t>e</a:t>
            </a:r>
            <a:r>
              <a:rPr sz="2700" dirty="0">
                <a:solidFill>
                  <a:srgbClr val="000000"/>
                </a:solidFill>
              </a:rPr>
              <a:t>senchyme	</a:t>
            </a:r>
            <a:r>
              <a:rPr sz="2700" spc="-5" dirty="0">
                <a:solidFill>
                  <a:srgbClr val="000000"/>
                </a:solidFill>
              </a:rPr>
              <a:t>by  ossification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658368" y="2893186"/>
            <a:ext cx="310896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368" y="3308934"/>
            <a:ext cx="310896" cy="23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368" y="3736213"/>
            <a:ext cx="351129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5478" y="2711678"/>
            <a:ext cx="1619885" cy="1315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4135">
              <a:lnSpc>
                <a:spcPct val="113199"/>
              </a:lnSpc>
              <a:spcBef>
                <a:spcPts val="110"/>
              </a:spcBef>
            </a:pPr>
            <a:r>
              <a:rPr sz="2400" dirty="0">
                <a:latin typeface="Lucida Sans Unicode"/>
                <a:cs typeface="Lucida Sans Unicode"/>
              </a:rPr>
              <a:t>Palatine  </a:t>
            </a:r>
            <a:r>
              <a:rPr sz="2400" spc="-5" dirty="0">
                <a:latin typeface="Lucida Sans Unicode"/>
                <a:cs typeface="Lucida Sans Unicode"/>
              </a:rPr>
              <a:t>Zygomatic  </a:t>
            </a:r>
            <a:r>
              <a:rPr sz="2700" dirty="0">
                <a:latin typeface="Lucida Sans Unicode"/>
                <a:cs typeface="Lucida Sans Unicode"/>
              </a:rPr>
              <a:t>Sphenoid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368" y="4197984"/>
            <a:ext cx="351129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004" y="2711678"/>
            <a:ext cx="1398270" cy="1776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125"/>
              </a:spcBef>
            </a:pPr>
            <a:r>
              <a:rPr sz="2400" spc="-5" dirty="0">
                <a:latin typeface="Lucida Sans Unicode"/>
                <a:cs typeface="Lucida Sans Unicode"/>
              </a:rPr>
              <a:t>Lacrimal  Maxillary  </a:t>
            </a:r>
            <a:r>
              <a:rPr sz="2700" spc="-5" dirty="0">
                <a:latin typeface="Lucida Sans Unicode"/>
                <a:cs typeface="Lucida Sans Unicode"/>
              </a:rPr>
              <a:t>Frontal  </a:t>
            </a:r>
            <a:r>
              <a:rPr sz="2700" dirty="0">
                <a:latin typeface="Lucida Sans Unicode"/>
                <a:cs typeface="Lucida Sans Unicode"/>
              </a:rPr>
              <a:t>Ethmoid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8368" y="5123434"/>
            <a:ext cx="351129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2004" y="4976621"/>
            <a:ext cx="2830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Lucida Sans Unicode"/>
                <a:cs typeface="Lucida Sans Unicode"/>
              </a:rPr>
              <a:t>28-30ml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volume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142" y="583691"/>
            <a:ext cx="3696458" cy="435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bital cellulitis CT - wikid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81531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381000"/>
            <a:ext cx="36828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" marR="59436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tabLst>
                <a:tab pos="622300" algn="l"/>
                <a:tab pos="622935" algn="l"/>
              </a:tabLst>
            </a:pPr>
            <a:r>
              <a:rPr lang="en-US" sz="2400" b="1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Orbit CT-Cellulitis</a:t>
            </a:r>
            <a:endParaRPr lang="en-US" sz="24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5057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03295"/>
            <a:ext cx="8046084" cy="4210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64769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7187"/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Broad </a:t>
            </a: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spectrum</a:t>
            </a:r>
            <a:r>
              <a:rPr sz="3200" spc="-4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antibiotic</a:t>
            </a:r>
            <a:endParaRPr sz="3200" dirty="0">
              <a:latin typeface="Lucida Sans Unicode"/>
              <a:cs typeface="Lucida Sans Unicode"/>
            </a:endParaRPr>
          </a:p>
          <a:p>
            <a:pPr marL="622300" indent="-610235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N.S.A.I.D</a:t>
            </a:r>
            <a:endParaRPr sz="3200" dirty="0">
              <a:latin typeface="Lucida Sans Unicode"/>
              <a:cs typeface="Lucida Sans Unicode"/>
            </a:endParaRPr>
          </a:p>
          <a:p>
            <a:pPr marL="622300" indent="-610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187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Steroids</a:t>
            </a:r>
            <a:endParaRPr sz="3200" dirty="0">
              <a:latin typeface="Lucida Sans Unicode"/>
              <a:cs typeface="Lucida Sans Unicode"/>
            </a:endParaRPr>
          </a:p>
          <a:p>
            <a:pPr marL="622300" marR="5080" indent="-6102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187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Close </a:t>
            </a: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monitoring by  ophthalmologist, </a:t>
            </a: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neuro surgeon, ENT  surgeon</a:t>
            </a:r>
            <a:endParaRPr sz="3200" dirty="0">
              <a:latin typeface="Lucida Sans Unicode"/>
              <a:cs typeface="Lucida Sans Unicode"/>
            </a:endParaRPr>
          </a:p>
          <a:p>
            <a:pPr marL="622300" marR="594360" indent="-610235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Surgical </a:t>
            </a: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– </a:t>
            </a: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drainage </a:t>
            </a:r>
            <a:r>
              <a:rPr sz="3200" dirty="0">
                <a:solidFill>
                  <a:srgbClr val="464646"/>
                </a:solidFill>
                <a:latin typeface="Lucida Sans Unicode"/>
                <a:cs typeface="Lucida Sans Unicode"/>
              </a:rPr>
              <a:t>of the </a:t>
            </a: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abscess,  biopsy, orbital</a:t>
            </a:r>
            <a:r>
              <a:rPr sz="3200" spc="-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decompression</a:t>
            </a:r>
            <a:r>
              <a:rPr sz="3200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.</a:t>
            </a:r>
            <a:r>
              <a:rPr lang="en-US" sz="3200" spc="-5" dirty="0" smtClean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255" y="574548"/>
            <a:ext cx="2847974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9200" y="0"/>
            <a:ext cx="7391400" cy="1981200"/>
          </a:xfrm>
          <a:custGeom>
            <a:avLst/>
            <a:gdLst/>
            <a:ahLst/>
            <a:cxnLst/>
            <a:rect l="l" t="t" r="r" b="b"/>
            <a:pathLst>
              <a:path w="6044565" h="2408554">
                <a:moveTo>
                  <a:pt x="457650" y="1659763"/>
                </a:moveTo>
                <a:lnTo>
                  <a:pt x="326123" y="1659763"/>
                </a:lnTo>
                <a:lnTo>
                  <a:pt x="571360" y="2408173"/>
                </a:lnTo>
                <a:lnTo>
                  <a:pt x="690232" y="2369185"/>
                </a:lnTo>
                <a:lnTo>
                  <a:pt x="457650" y="1659763"/>
                </a:lnTo>
                <a:close/>
              </a:path>
              <a:path w="6044565" h="2408554">
                <a:moveTo>
                  <a:pt x="712838" y="1434591"/>
                </a:moveTo>
                <a:lnTo>
                  <a:pt x="0" y="1668272"/>
                </a:lnTo>
                <a:lnTo>
                  <a:pt x="29108" y="1757045"/>
                </a:lnTo>
                <a:lnTo>
                  <a:pt x="326123" y="1659763"/>
                </a:lnTo>
                <a:lnTo>
                  <a:pt x="457650" y="1659763"/>
                </a:lnTo>
                <a:lnTo>
                  <a:pt x="444868" y="1620774"/>
                </a:lnTo>
                <a:lnTo>
                  <a:pt x="741921" y="1523491"/>
                </a:lnTo>
                <a:lnTo>
                  <a:pt x="712838" y="1434591"/>
                </a:lnTo>
                <a:close/>
              </a:path>
              <a:path w="6044565" h="2408554">
                <a:moveTo>
                  <a:pt x="927087" y="1302385"/>
                </a:moveTo>
                <a:lnTo>
                  <a:pt x="815708" y="1338833"/>
                </a:lnTo>
                <a:lnTo>
                  <a:pt x="1108443" y="2232152"/>
                </a:lnTo>
                <a:lnTo>
                  <a:pt x="1219949" y="2195576"/>
                </a:lnTo>
                <a:lnTo>
                  <a:pt x="1089520" y="1797939"/>
                </a:lnTo>
                <a:lnTo>
                  <a:pt x="1110414" y="1737619"/>
                </a:lnTo>
                <a:lnTo>
                  <a:pt x="1131188" y="1696720"/>
                </a:lnTo>
                <a:lnTo>
                  <a:pt x="1056373" y="1696720"/>
                </a:lnTo>
                <a:lnTo>
                  <a:pt x="927087" y="1302385"/>
                </a:lnTo>
                <a:close/>
              </a:path>
              <a:path w="6044565" h="2408554">
                <a:moveTo>
                  <a:pt x="1453327" y="1594881"/>
                </a:moveTo>
                <a:lnTo>
                  <a:pt x="1280718" y="1594881"/>
                </a:lnTo>
                <a:lnTo>
                  <a:pt x="1298677" y="1599062"/>
                </a:lnTo>
                <a:lnTo>
                  <a:pt x="1314564" y="1607947"/>
                </a:lnTo>
                <a:lnTo>
                  <a:pt x="1342361" y="1641998"/>
                </a:lnTo>
                <a:lnTo>
                  <a:pt x="1366634" y="1699005"/>
                </a:lnTo>
                <a:lnTo>
                  <a:pt x="1499349" y="2104009"/>
                </a:lnTo>
                <a:lnTo>
                  <a:pt x="1610855" y="2067433"/>
                </a:lnTo>
                <a:lnTo>
                  <a:pt x="1466202" y="1626235"/>
                </a:lnTo>
                <a:lnTo>
                  <a:pt x="1453327" y="1594881"/>
                </a:lnTo>
                <a:close/>
              </a:path>
              <a:path w="6044565" h="2408554">
                <a:moveTo>
                  <a:pt x="1306404" y="1485884"/>
                </a:moveTo>
                <a:lnTo>
                  <a:pt x="1230236" y="1496822"/>
                </a:lnTo>
                <a:lnTo>
                  <a:pt x="1189893" y="1514019"/>
                </a:lnTo>
                <a:lnTo>
                  <a:pt x="1154088" y="1537668"/>
                </a:lnTo>
                <a:lnTo>
                  <a:pt x="1122826" y="1567767"/>
                </a:lnTo>
                <a:lnTo>
                  <a:pt x="1096114" y="1604311"/>
                </a:lnTo>
                <a:lnTo>
                  <a:pt x="1073961" y="1647296"/>
                </a:lnTo>
                <a:lnTo>
                  <a:pt x="1056373" y="1696720"/>
                </a:lnTo>
                <a:lnTo>
                  <a:pt x="1131188" y="1696720"/>
                </a:lnTo>
                <a:lnTo>
                  <a:pt x="1135758" y="1687723"/>
                </a:lnTo>
                <a:lnTo>
                  <a:pt x="1165552" y="1648251"/>
                </a:lnTo>
                <a:lnTo>
                  <a:pt x="1199796" y="1619204"/>
                </a:lnTo>
                <a:lnTo>
                  <a:pt x="1238491" y="1600580"/>
                </a:lnTo>
                <a:lnTo>
                  <a:pt x="1260664" y="1595391"/>
                </a:lnTo>
                <a:lnTo>
                  <a:pt x="1280718" y="1594881"/>
                </a:lnTo>
                <a:lnTo>
                  <a:pt x="1453327" y="1594881"/>
                </a:lnTo>
                <a:lnTo>
                  <a:pt x="1449962" y="1586686"/>
                </a:lnTo>
                <a:lnTo>
                  <a:pt x="1429245" y="1553400"/>
                </a:lnTo>
                <a:lnTo>
                  <a:pt x="1404051" y="1526401"/>
                </a:lnTo>
                <a:lnTo>
                  <a:pt x="1374381" y="1505712"/>
                </a:lnTo>
                <a:lnTo>
                  <a:pt x="1341428" y="1491946"/>
                </a:lnTo>
                <a:lnTo>
                  <a:pt x="1306404" y="1485884"/>
                </a:lnTo>
                <a:close/>
              </a:path>
              <a:path w="6044565" h="2408554">
                <a:moveTo>
                  <a:pt x="2077845" y="1381265"/>
                </a:moveTo>
                <a:lnTo>
                  <a:pt x="1888253" y="1381265"/>
                </a:lnTo>
                <a:lnTo>
                  <a:pt x="1929672" y="1389903"/>
                </a:lnTo>
                <a:lnTo>
                  <a:pt x="1961543" y="1416472"/>
                </a:lnTo>
                <a:lnTo>
                  <a:pt x="1983854" y="1461007"/>
                </a:lnTo>
                <a:lnTo>
                  <a:pt x="2008111" y="1535049"/>
                </a:lnTo>
                <a:lnTo>
                  <a:pt x="1982076" y="1543557"/>
                </a:lnTo>
                <a:lnTo>
                  <a:pt x="1922398" y="1565549"/>
                </a:lnTo>
                <a:lnTo>
                  <a:pt x="1870017" y="1589918"/>
                </a:lnTo>
                <a:lnTo>
                  <a:pt x="1824945" y="1616664"/>
                </a:lnTo>
                <a:lnTo>
                  <a:pt x="1787195" y="1645787"/>
                </a:lnTo>
                <a:lnTo>
                  <a:pt x="1756778" y="1677289"/>
                </a:lnTo>
                <a:lnTo>
                  <a:pt x="1729604" y="1719339"/>
                </a:lnTo>
                <a:lnTo>
                  <a:pt x="1714931" y="1763760"/>
                </a:lnTo>
                <a:lnTo>
                  <a:pt x="1712737" y="1810537"/>
                </a:lnTo>
                <a:lnTo>
                  <a:pt x="1722996" y="1859660"/>
                </a:lnTo>
                <a:lnTo>
                  <a:pt x="1757381" y="1922224"/>
                </a:lnTo>
                <a:lnTo>
                  <a:pt x="1812912" y="1963927"/>
                </a:lnTo>
                <a:lnTo>
                  <a:pt x="1881524" y="1981199"/>
                </a:lnTo>
                <a:lnTo>
                  <a:pt x="1917746" y="1979251"/>
                </a:lnTo>
                <a:lnTo>
                  <a:pt x="1955279" y="1970277"/>
                </a:lnTo>
                <a:lnTo>
                  <a:pt x="1991474" y="1954306"/>
                </a:lnTo>
                <a:lnTo>
                  <a:pt x="2025840" y="1930775"/>
                </a:lnTo>
                <a:lnTo>
                  <a:pt x="2058377" y="1899686"/>
                </a:lnTo>
                <a:lnTo>
                  <a:pt x="2078651" y="1874170"/>
                </a:lnTo>
                <a:lnTo>
                  <a:pt x="1917274" y="1874170"/>
                </a:lnTo>
                <a:lnTo>
                  <a:pt x="1897962" y="1870912"/>
                </a:lnTo>
                <a:lnTo>
                  <a:pt x="1861858" y="1853128"/>
                </a:lnTo>
                <a:lnTo>
                  <a:pt x="1836609" y="1823791"/>
                </a:lnTo>
                <a:lnTo>
                  <a:pt x="1823147" y="1776735"/>
                </a:lnTo>
                <a:lnTo>
                  <a:pt x="1825834" y="1748932"/>
                </a:lnTo>
                <a:lnTo>
                  <a:pt x="1855330" y="1694814"/>
                </a:lnTo>
                <a:lnTo>
                  <a:pt x="1912670" y="1647364"/>
                </a:lnTo>
                <a:lnTo>
                  <a:pt x="1950199" y="1627895"/>
                </a:lnTo>
                <a:lnTo>
                  <a:pt x="1993633" y="1611249"/>
                </a:lnTo>
                <a:lnTo>
                  <a:pt x="2029574" y="1600707"/>
                </a:lnTo>
                <a:lnTo>
                  <a:pt x="2153053" y="1600707"/>
                </a:lnTo>
                <a:lnTo>
                  <a:pt x="2095233" y="1424431"/>
                </a:lnTo>
                <a:lnTo>
                  <a:pt x="2077845" y="1381265"/>
                </a:lnTo>
                <a:close/>
              </a:path>
              <a:path w="6044565" h="2408554">
                <a:moveTo>
                  <a:pt x="2318941" y="1814829"/>
                </a:moveTo>
                <a:lnTo>
                  <a:pt x="2117966" y="1814829"/>
                </a:lnTo>
                <a:lnTo>
                  <a:pt x="2145497" y="1850479"/>
                </a:lnTo>
                <a:lnTo>
                  <a:pt x="2176291" y="1872281"/>
                </a:lnTo>
                <a:lnTo>
                  <a:pt x="2210370" y="1880248"/>
                </a:lnTo>
                <a:lnTo>
                  <a:pt x="2247760" y="1874392"/>
                </a:lnTo>
                <a:lnTo>
                  <a:pt x="2269836" y="1865893"/>
                </a:lnTo>
                <a:lnTo>
                  <a:pt x="2290162" y="1855454"/>
                </a:lnTo>
                <a:lnTo>
                  <a:pt x="2308750" y="1843085"/>
                </a:lnTo>
                <a:lnTo>
                  <a:pt x="2325611" y="1828800"/>
                </a:lnTo>
                <a:lnTo>
                  <a:pt x="2318941" y="1814829"/>
                </a:lnTo>
                <a:close/>
              </a:path>
              <a:path w="6044565" h="2408554">
                <a:moveTo>
                  <a:pt x="2153053" y="1600707"/>
                </a:moveTo>
                <a:lnTo>
                  <a:pt x="2029574" y="1600707"/>
                </a:lnTo>
                <a:lnTo>
                  <a:pt x="2081771" y="1759584"/>
                </a:lnTo>
                <a:lnTo>
                  <a:pt x="2053339" y="1798831"/>
                </a:lnTo>
                <a:lnTo>
                  <a:pt x="2023097" y="1830101"/>
                </a:lnTo>
                <a:lnTo>
                  <a:pt x="1991045" y="1853418"/>
                </a:lnTo>
                <a:lnTo>
                  <a:pt x="1937015" y="1873476"/>
                </a:lnTo>
                <a:lnTo>
                  <a:pt x="1917274" y="1874170"/>
                </a:lnTo>
                <a:lnTo>
                  <a:pt x="2078651" y="1874170"/>
                </a:lnTo>
                <a:lnTo>
                  <a:pt x="2089086" y="1861037"/>
                </a:lnTo>
                <a:lnTo>
                  <a:pt x="2117966" y="1814829"/>
                </a:lnTo>
                <a:lnTo>
                  <a:pt x="2318941" y="1814829"/>
                </a:lnTo>
                <a:lnTo>
                  <a:pt x="2303039" y="1781522"/>
                </a:lnTo>
                <a:lnTo>
                  <a:pt x="2249000" y="1781522"/>
                </a:lnTo>
                <a:lnTo>
                  <a:pt x="2224725" y="1769633"/>
                </a:lnTo>
                <a:lnTo>
                  <a:pt x="2203903" y="1743386"/>
                </a:lnTo>
                <a:lnTo>
                  <a:pt x="2186546" y="1702815"/>
                </a:lnTo>
                <a:lnTo>
                  <a:pt x="2153053" y="1600707"/>
                </a:lnTo>
                <a:close/>
              </a:path>
              <a:path w="6044565" h="2408554">
                <a:moveTo>
                  <a:pt x="2376919" y="1136014"/>
                </a:moveTo>
                <a:lnTo>
                  <a:pt x="2265540" y="1172590"/>
                </a:lnTo>
                <a:lnTo>
                  <a:pt x="2466835" y="1786889"/>
                </a:lnTo>
                <a:lnTo>
                  <a:pt x="2578341" y="1750314"/>
                </a:lnTo>
                <a:lnTo>
                  <a:pt x="2447912" y="1352677"/>
                </a:lnTo>
                <a:lnTo>
                  <a:pt x="2468806" y="1292419"/>
                </a:lnTo>
                <a:lnTo>
                  <a:pt x="2489627" y="1251457"/>
                </a:lnTo>
                <a:lnTo>
                  <a:pt x="2414765" y="1251457"/>
                </a:lnTo>
                <a:lnTo>
                  <a:pt x="2376919" y="1136014"/>
                </a:lnTo>
                <a:close/>
              </a:path>
              <a:path w="6044565" h="2408554">
                <a:moveTo>
                  <a:pt x="2297417" y="1769745"/>
                </a:moveTo>
                <a:lnTo>
                  <a:pt x="2288527" y="1774316"/>
                </a:lnTo>
                <a:lnTo>
                  <a:pt x="2281542" y="1777491"/>
                </a:lnTo>
                <a:lnTo>
                  <a:pt x="2276716" y="1779015"/>
                </a:lnTo>
                <a:lnTo>
                  <a:pt x="2249000" y="1781522"/>
                </a:lnTo>
                <a:lnTo>
                  <a:pt x="2303039" y="1781522"/>
                </a:lnTo>
                <a:lnTo>
                  <a:pt x="2297417" y="1769745"/>
                </a:lnTo>
                <a:close/>
              </a:path>
              <a:path w="6044565" h="2408554">
                <a:moveTo>
                  <a:pt x="2811726" y="1149635"/>
                </a:moveTo>
                <a:lnTo>
                  <a:pt x="2639110" y="1149635"/>
                </a:lnTo>
                <a:lnTo>
                  <a:pt x="2657069" y="1153802"/>
                </a:lnTo>
                <a:lnTo>
                  <a:pt x="2672956" y="1162685"/>
                </a:lnTo>
                <a:lnTo>
                  <a:pt x="2700753" y="1196784"/>
                </a:lnTo>
                <a:lnTo>
                  <a:pt x="2725026" y="1253743"/>
                </a:lnTo>
                <a:lnTo>
                  <a:pt x="2857741" y="1658747"/>
                </a:lnTo>
                <a:lnTo>
                  <a:pt x="2969247" y="1622298"/>
                </a:lnTo>
                <a:lnTo>
                  <a:pt x="2824594" y="1180973"/>
                </a:lnTo>
                <a:lnTo>
                  <a:pt x="2811726" y="1149635"/>
                </a:lnTo>
                <a:close/>
              </a:path>
              <a:path w="6044565" h="2408554">
                <a:moveTo>
                  <a:pt x="3003791" y="621664"/>
                </a:moveTo>
                <a:lnTo>
                  <a:pt x="2892412" y="658240"/>
                </a:lnTo>
                <a:lnTo>
                  <a:pt x="3185147" y="1551431"/>
                </a:lnTo>
                <a:lnTo>
                  <a:pt x="3296653" y="1514982"/>
                </a:lnTo>
                <a:lnTo>
                  <a:pt x="3193402" y="1199895"/>
                </a:lnTo>
                <a:lnTo>
                  <a:pt x="3419591" y="1199895"/>
                </a:lnTo>
                <a:lnTo>
                  <a:pt x="3417556" y="1198752"/>
                </a:lnTo>
                <a:lnTo>
                  <a:pt x="3193021" y="1198752"/>
                </a:lnTo>
                <a:lnTo>
                  <a:pt x="3003791" y="621664"/>
                </a:lnTo>
                <a:close/>
              </a:path>
              <a:path w="6044565" h="2408554">
                <a:moveTo>
                  <a:pt x="1925862" y="1281763"/>
                </a:moveTo>
                <a:lnTo>
                  <a:pt x="1881871" y="1286468"/>
                </a:lnTo>
                <a:lnTo>
                  <a:pt x="1833105" y="1299210"/>
                </a:lnTo>
                <a:lnTo>
                  <a:pt x="1793343" y="1314300"/>
                </a:lnTo>
                <a:lnTo>
                  <a:pt x="1753757" y="1333371"/>
                </a:lnTo>
                <a:lnTo>
                  <a:pt x="1714343" y="1356442"/>
                </a:lnTo>
                <a:lnTo>
                  <a:pt x="1675092" y="1383529"/>
                </a:lnTo>
                <a:lnTo>
                  <a:pt x="1636001" y="1414652"/>
                </a:lnTo>
                <a:lnTo>
                  <a:pt x="1666227" y="1506854"/>
                </a:lnTo>
                <a:lnTo>
                  <a:pt x="1708637" y="1466586"/>
                </a:lnTo>
                <a:lnTo>
                  <a:pt x="1751285" y="1433782"/>
                </a:lnTo>
                <a:lnTo>
                  <a:pt x="1794171" y="1408431"/>
                </a:lnTo>
                <a:lnTo>
                  <a:pt x="1837296" y="1390523"/>
                </a:lnTo>
                <a:lnTo>
                  <a:pt x="1888253" y="1381265"/>
                </a:lnTo>
                <a:lnTo>
                  <a:pt x="2077845" y="1381265"/>
                </a:lnTo>
                <a:lnTo>
                  <a:pt x="2077306" y="1379926"/>
                </a:lnTo>
                <a:lnTo>
                  <a:pt x="2055355" y="1343755"/>
                </a:lnTo>
                <a:lnTo>
                  <a:pt x="2029403" y="1315918"/>
                </a:lnTo>
                <a:lnTo>
                  <a:pt x="1999475" y="1296415"/>
                </a:lnTo>
                <a:lnTo>
                  <a:pt x="1965068" y="1285083"/>
                </a:lnTo>
                <a:lnTo>
                  <a:pt x="1925862" y="1281763"/>
                </a:lnTo>
                <a:close/>
              </a:path>
              <a:path w="6044565" h="2408554">
                <a:moveTo>
                  <a:pt x="3419591" y="1199895"/>
                </a:moveTo>
                <a:lnTo>
                  <a:pt x="3193402" y="1199895"/>
                </a:lnTo>
                <a:lnTo>
                  <a:pt x="3585705" y="1420240"/>
                </a:lnTo>
                <a:lnTo>
                  <a:pt x="3728453" y="1373377"/>
                </a:lnTo>
                <a:lnTo>
                  <a:pt x="3419591" y="1199895"/>
                </a:lnTo>
                <a:close/>
              </a:path>
              <a:path w="6044565" h="2408554">
                <a:moveTo>
                  <a:pt x="2664796" y="1040622"/>
                </a:moveTo>
                <a:lnTo>
                  <a:pt x="2588628" y="1051560"/>
                </a:lnTo>
                <a:lnTo>
                  <a:pt x="2548285" y="1068757"/>
                </a:lnTo>
                <a:lnTo>
                  <a:pt x="2512480" y="1092406"/>
                </a:lnTo>
                <a:lnTo>
                  <a:pt x="2481218" y="1122505"/>
                </a:lnTo>
                <a:lnTo>
                  <a:pt x="2454506" y="1159049"/>
                </a:lnTo>
                <a:lnTo>
                  <a:pt x="2432353" y="1202034"/>
                </a:lnTo>
                <a:lnTo>
                  <a:pt x="2414765" y="1251457"/>
                </a:lnTo>
                <a:lnTo>
                  <a:pt x="2489627" y="1251457"/>
                </a:lnTo>
                <a:lnTo>
                  <a:pt x="2494150" y="1242560"/>
                </a:lnTo>
                <a:lnTo>
                  <a:pt x="2523944" y="1203108"/>
                </a:lnTo>
                <a:lnTo>
                  <a:pt x="2558188" y="1174068"/>
                </a:lnTo>
                <a:lnTo>
                  <a:pt x="2596883" y="1155445"/>
                </a:lnTo>
                <a:lnTo>
                  <a:pt x="2619056" y="1150183"/>
                </a:lnTo>
                <a:lnTo>
                  <a:pt x="2639110" y="1149635"/>
                </a:lnTo>
                <a:lnTo>
                  <a:pt x="2811726" y="1149635"/>
                </a:lnTo>
                <a:lnTo>
                  <a:pt x="2808354" y="1141424"/>
                </a:lnTo>
                <a:lnTo>
                  <a:pt x="2787637" y="1108138"/>
                </a:lnTo>
                <a:lnTo>
                  <a:pt x="2762443" y="1081139"/>
                </a:lnTo>
                <a:lnTo>
                  <a:pt x="2732773" y="1060450"/>
                </a:lnTo>
                <a:lnTo>
                  <a:pt x="2699820" y="1046684"/>
                </a:lnTo>
                <a:lnTo>
                  <a:pt x="2664796" y="1040622"/>
                </a:lnTo>
                <a:close/>
              </a:path>
              <a:path w="6044565" h="2408554">
                <a:moveTo>
                  <a:pt x="3475596" y="775969"/>
                </a:moveTo>
                <a:lnTo>
                  <a:pt x="3355454" y="815339"/>
                </a:lnTo>
                <a:lnTo>
                  <a:pt x="3193021" y="1198752"/>
                </a:lnTo>
                <a:lnTo>
                  <a:pt x="3417556" y="1198752"/>
                </a:lnTo>
                <a:lnTo>
                  <a:pt x="3320783" y="1144397"/>
                </a:lnTo>
                <a:lnTo>
                  <a:pt x="3475596" y="775969"/>
                </a:lnTo>
                <a:close/>
              </a:path>
              <a:path w="6044565" h="2408554">
                <a:moveTo>
                  <a:pt x="4049128" y="587882"/>
                </a:moveTo>
                <a:lnTo>
                  <a:pt x="3928478" y="627506"/>
                </a:lnTo>
                <a:lnTo>
                  <a:pt x="4367263" y="1163827"/>
                </a:lnTo>
                <a:lnTo>
                  <a:pt x="4340720" y="1420240"/>
                </a:lnTo>
                <a:lnTo>
                  <a:pt x="4457052" y="1382014"/>
                </a:lnTo>
                <a:lnTo>
                  <a:pt x="4482047" y="992631"/>
                </a:lnTo>
                <a:lnTo>
                  <a:pt x="4376534" y="992631"/>
                </a:lnTo>
                <a:lnTo>
                  <a:pt x="4049128" y="587882"/>
                </a:lnTo>
                <a:close/>
              </a:path>
              <a:path w="6044565" h="2408554">
                <a:moveTo>
                  <a:pt x="4517885" y="434339"/>
                </a:moveTo>
                <a:lnTo>
                  <a:pt x="4412475" y="468883"/>
                </a:lnTo>
                <a:lnTo>
                  <a:pt x="4376534" y="992631"/>
                </a:lnTo>
                <a:lnTo>
                  <a:pt x="4482047" y="992631"/>
                </a:lnTo>
                <a:lnTo>
                  <a:pt x="4517885" y="434339"/>
                </a:lnTo>
                <a:close/>
              </a:path>
              <a:path w="6044565" h="2408554">
                <a:moveTo>
                  <a:pt x="4979853" y="283133"/>
                </a:moveTo>
                <a:lnTo>
                  <a:pt x="4929127" y="288315"/>
                </a:lnTo>
                <a:lnTo>
                  <a:pt x="4876152" y="301878"/>
                </a:lnTo>
                <a:lnTo>
                  <a:pt x="4825434" y="322284"/>
                </a:lnTo>
                <a:lnTo>
                  <a:pt x="4781489" y="348139"/>
                </a:lnTo>
                <a:lnTo>
                  <a:pt x="4744323" y="379438"/>
                </a:lnTo>
                <a:lnTo>
                  <a:pt x="4713941" y="416174"/>
                </a:lnTo>
                <a:lnTo>
                  <a:pt x="4690351" y="458342"/>
                </a:lnTo>
                <a:lnTo>
                  <a:pt x="4674045" y="504609"/>
                </a:lnTo>
                <a:lnTo>
                  <a:pt x="4665670" y="553790"/>
                </a:lnTo>
                <a:lnTo>
                  <a:pt x="4665232" y="605872"/>
                </a:lnTo>
                <a:lnTo>
                  <a:pt x="4672737" y="660843"/>
                </a:lnTo>
                <a:lnTo>
                  <a:pt x="4688192" y="718692"/>
                </a:lnTo>
                <a:lnTo>
                  <a:pt x="4709971" y="774471"/>
                </a:lnTo>
                <a:lnTo>
                  <a:pt x="4736450" y="823239"/>
                </a:lnTo>
                <a:lnTo>
                  <a:pt x="4767635" y="864996"/>
                </a:lnTo>
                <a:lnTo>
                  <a:pt x="4803532" y="899744"/>
                </a:lnTo>
                <a:lnTo>
                  <a:pt x="4844148" y="927480"/>
                </a:lnTo>
                <a:lnTo>
                  <a:pt x="4888162" y="947582"/>
                </a:lnTo>
                <a:lnTo>
                  <a:pt x="4934407" y="959271"/>
                </a:lnTo>
                <a:lnTo>
                  <a:pt x="4982890" y="962548"/>
                </a:lnTo>
                <a:lnTo>
                  <a:pt x="5033616" y="957412"/>
                </a:lnTo>
                <a:lnTo>
                  <a:pt x="5086591" y="943863"/>
                </a:lnTo>
                <a:lnTo>
                  <a:pt x="5137296" y="923444"/>
                </a:lnTo>
                <a:lnTo>
                  <a:pt x="5181217" y="897550"/>
                </a:lnTo>
                <a:lnTo>
                  <a:pt x="5214744" y="869251"/>
                </a:lnTo>
                <a:lnTo>
                  <a:pt x="5018447" y="869251"/>
                </a:lnTo>
                <a:lnTo>
                  <a:pt x="4980133" y="868870"/>
                </a:lnTo>
                <a:lnTo>
                  <a:pt x="4909934" y="840104"/>
                </a:lnTo>
                <a:lnTo>
                  <a:pt x="4878841" y="812363"/>
                </a:lnTo>
                <a:lnTo>
                  <a:pt x="4851307" y="776382"/>
                </a:lnTo>
                <a:lnTo>
                  <a:pt x="4827370" y="732162"/>
                </a:lnTo>
                <a:lnTo>
                  <a:pt x="4807064" y="679703"/>
                </a:lnTo>
                <a:lnTo>
                  <a:pt x="4792393" y="625389"/>
                </a:lnTo>
                <a:lnTo>
                  <a:pt x="4785521" y="575611"/>
                </a:lnTo>
                <a:lnTo>
                  <a:pt x="4786436" y="530381"/>
                </a:lnTo>
                <a:lnTo>
                  <a:pt x="4795126" y="489712"/>
                </a:lnTo>
                <a:lnTo>
                  <a:pt x="4811318" y="454421"/>
                </a:lnTo>
                <a:lnTo>
                  <a:pt x="4865420" y="402415"/>
                </a:lnTo>
                <a:lnTo>
                  <a:pt x="4903330" y="385699"/>
                </a:lnTo>
                <a:lnTo>
                  <a:pt x="4943789" y="376719"/>
                </a:lnTo>
                <a:lnTo>
                  <a:pt x="5191249" y="376719"/>
                </a:lnTo>
                <a:lnTo>
                  <a:pt x="5159086" y="345555"/>
                </a:lnTo>
                <a:lnTo>
                  <a:pt x="5118595" y="317880"/>
                </a:lnTo>
                <a:lnTo>
                  <a:pt x="5074581" y="297916"/>
                </a:lnTo>
                <a:lnTo>
                  <a:pt x="5028335" y="286334"/>
                </a:lnTo>
                <a:lnTo>
                  <a:pt x="4979853" y="283133"/>
                </a:lnTo>
                <a:close/>
              </a:path>
              <a:path w="6044565" h="2408554">
                <a:moveTo>
                  <a:pt x="5191249" y="376719"/>
                </a:moveTo>
                <a:lnTo>
                  <a:pt x="4943789" y="376719"/>
                </a:lnTo>
                <a:lnTo>
                  <a:pt x="4982117" y="377015"/>
                </a:lnTo>
                <a:lnTo>
                  <a:pt x="5018326" y="386574"/>
                </a:lnTo>
                <a:lnTo>
                  <a:pt x="5052428" y="405383"/>
                </a:lnTo>
                <a:lnTo>
                  <a:pt x="5083596" y="433032"/>
                </a:lnTo>
                <a:lnTo>
                  <a:pt x="5111181" y="468931"/>
                </a:lnTo>
                <a:lnTo>
                  <a:pt x="5135170" y="513093"/>
                </a:lnTo>
                <a:lnTo>
                  <a:pt x="5155552" y="565530"/>
                </a:lnTo>
                <a:lnTo>
                  <a:pt x="5170147" y="619851"/>
                </a:lnTo>
                <a:lnTo>
                  <a:pt x="5176967" y="669670"/>
                </a:lnTo>
                <a:lnTo>
                  <a:pt x="5176001" y="715013"/>
                </a:lnTo>
                <a:lnTo>
                  <a:pt x="5167236" y="755903"/>
                </a:lnTo>
                <a:lnTo>
                  <a:pt x="5150952" y="791360"/>
                </a:lnTo>
                <a:lnTo>
                  <a:pt x="5096763" y="843557"/>
                </a:lnTo>
                <a:lnTo>
                  <a:pt x="5058905" y="860298"/>
                </a:lnTo>
                <a:lnTo>
                  <a:pt x="5018447" y="869251"/>
                </a:lnTo>
                <a:lnTo>
                  <a:pt x="5214744" y="869251"/>
                </a:lnTo>
                <a:lnTo>
                  <a:pt x="5248753" y="829389"/>
                </a:lnTo>
                <a:lnTo>
                  <a:pt x="5272392" y="787145"/>
                </a:lnTo>
                <a:lnTo>
                  <a:pt x="5288622" y="740755"/>
                </a:lnTo>
                <a:lnTo>
                  <a:pt x="5296928" y="691499"/>
                </a:lnTo>
                <a:lnTo>
                  <a:pt x="5297309" y="639378"/>
                </a:lnTo>
                <a:lnTo>
                  <a:pt x="5289765" y="584393"/>
                </a:lnTo>
                <a:lnTo>
                  <a:pt x="5274297" y="526541"/>
                </a:lnTo>
                <a:lnTo>
                  <a:pt x="5252520" y="470764"/>
                </a:lnTo>
                <a:lnTo>
                  <a:pt x="5226055" y="422003"/>
                </a:lnTo>
                <a:lnTo>
                  <a:pt x="5194909" y="380265"/>
                </a:lnTo>
                <a:lnTo>
                  <a:pt x="5191249" y="376719"/>
                </a:lnTo>
                <a:close/>
              </a:path>
              <a:path w="6044565" h="2408554">
                <a:moveTo>
                  <a:pt x="5451970" y="128142"/>
                </a:moveTo>
                <a:lnTo>
                  <a:pt x="5340464" y="164718"/>
                </a:lnTo>
                <a:lnTo>
                  <a:pt x="5485117" y="605916"/>
                </a:lnTo>
                <a:lnTo>
                  <a:pt x="5501454" y="645705"/>
                </a:lnTo>
                <a:lnTo>
                  <a:pt x="5522280" y="679148"/>
                </a:lnTo>
                <a:lnTo>
                  <a:pt x="5577446" y="726948"/>
                </a:lnTo>
                <a:lnTo>
                  <a:pt x="5645550" y="746664"/>
                </a:lnTo>
                <a:lnTo>
                  <a:pt x="5682673" y="745021"/>
                </a:lnTo>
                <a:lnTo>
                  <a:pt x="5721845" y="735711"/>
                </a:lnTo>
                <a:lnTo>
                  <a:pt x="5761840" y="718609"/>
                </a:lnTo>
                <a:lnTo>
                  <a:pt x="5797372" y="694995"/>
                </a:lnTo>
                <a:lnTo>
                  <a:pt x="5828445" y="664876"/>
                </a:lnTo>
                <a:lnTo>
                  <a:pt x="5848086" y="637857"/>
                </a:lnTo>
                <a:lnTo>
                  <a:pt x="5670886" y="637857"/>
                </a:lnTo>
                <a:lnTo>
                  <a:pt x="5652812" y="633666"/>
                </a:lnTo>
                <a:lnTo>
                  <a:pt x="5609069" y="590597"/>
                </a:lnTo>
                <a:lnTo>
                  <a:pt x="5584685" y="533145"/>
                </a:lnTo>
                <a:lnTo>
                  <a:pt x="5451970" y="128142"/>
                </a:lnTo>
                <a:close/>
              </a:path>
              <a:path w="6044565" h="2408554">
                <a:moveTo>
                  <a:pt x="6018333" y="535558"/>
                </a:moveTo>
                <a:lnTo>
                  <a:pt x="5894946" y="535558"/>
                </a:lnTo>
                <a:lnTo>
                  <a:pt x="5932792" y="650875"/>
                </a:lnTo>
                <a:lnTo>
                  <a:pt x="6044171" y="614426"/>
                </a:lnTo>
                <a:lnTo>
                  <a:pt x="6018333" y="535558"/>
                </a:lnTo>
                <a:close/>
              </a:path>
              <a:path w="6044565" h="2408554">
                <a:moveTo>
                  <a:pt x="5842876" y="0"/>
                </a:moveTo>
                <a:lnTo>
                  <a:pt x="5731370" y="36575"/>
                </a:lnTo>
                <a:lnTo>
                  <a:pt x="5861926" y="434848"/>
                </a:lnTo>
                <a:lnTo>
                  <a:pt x="5841060" y="495104"/>
                </a:lnTo>
                <a:lnTo>
                  <a:pt x="5815793" y="544955"/>
                </a:lnTo>
                <a:lnTo>
                  <a:pt x="5786113" y="584388"/>
                </a:lnTo>
                <a:lnTo>
                  <a:pt x="5752007" y="613391"/>
                </a:lnTo>
                <a:lnTo>
                  <a:pt x="5713463" y="631951"/>
                </a:lnTo>
                <a:lnTo>
                  <a:pt x="5670886" y="637857"/>
                </a:lnTo>
                <a:lnTo>
                  <a:pt x="5848086" y="637857"/>
                </a:lnTo>
                <a:lnTo>
                  <a:pt x="5855063" y="628259"/>
                </a:lnTo>
                <a:lnTo>
                  <a:pt x="5877229" y="585151"/>
                </a:lnTo>
                <a:lnTo>
                  <a:pt x="5894946" y="535558"/>
                </a:lnTo>
                <a:lnTo>
                  <a:pt x="6018333" y="535558"/>
                </a:lnTo>
                <a:lnTo>
                  <a:pt x="5842876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Funny Image: Pictures of funny eyes cartoon face funny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15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928116"/>
            <a:ext cx="8395716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612646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368" y="2074798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368" y="2536570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368" y="2999867"/>
            <a:ext cx="351129" cy="26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2004" y="1414872"/>
            <a:ext cx="2186305" cy="187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1655">
              <a:lnSpc>
                <a:spcPct val="112300"/>
              </a:lnSpc>
              <a:spcBef>
                <a:spcPts val="100"/>
              </a:spcBef>
            </a:pPr>
            <a:r>
              <a:rPr sz="2700" spc="-5" dirty="0">
                <a:solidFill>
                  <a:srgbClr val="000000"/>
                </a:solidFill>
              </a:rPr>
              <a:t>Roof  Floor  </a:t>
            </a:r>
            <a:r>
              <a:rPr sz="2700" dirty="0">
                <a:solidFill>
                  <a:srgbClr val="000000"/>
                </a:solidFill>
              </a:rPr>
              <a:t>Side</a:t>
            </a:r>
            <a:r>
              <a:rPr sz="2700" spc="-114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walls</a:t>
            </a:r>
            <a:endParaRPr sz="2700"/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1366520" algn="l"/>
              </a:tabLst>
            </a:pPr>
            <a:r>
              <a:rPr sz="2700" dirty="0">
                <a:solidFill>
                  <a:srgbClr val="000000"/>
                </a:solidFill>
              </a:rPr>
              <a:t>Orbital	</a:t>
            </a:r>
            <a:r>
              <a:rPr sz="2700" spc="-5" dirty="0">
                <a:solidFill>
                  <a:srgbClr val="000000"/>
                </a:solidFill>
              </a:rPr>
              <a:t>apex</a:t>
            </a:r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582564" y="562355"/>
            <a:ext cx="5075650" cy="45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869" y="1027760"/>
            <a:ext cx="518159" cy="3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217" y="816940"/>
            <a:ext cx="34753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286635" algn="l"/>
              </a:tabLst>
            </a:pPr>
            <a:r>
              <a:rPr sz="4000" spc="-5" dirty="0">
                <a:solidFill>
                  <a:srgbClr val="000000"/>
                </a:solidFill>
              </a:rPr>
              <a:t>Roof	of	</a:t>
            </a:r>
            <a:r>
              <a:rPr sz="4000" spc="-10" dirty="0">
                <a:solidFill>
                  <a:srgbClr val="000000"/>
                </a:solidFill>
              </a:rPr>
              <a:t>orbit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  <a:tabLst>
                <a:tab pos="4500880" algn="l"/>
                <a:tab pos="4907915" algn="l"/>
              </a:tabLst>
            </a:pPr>
            <a:r>
              <a:rPr spc="-5" dirty="0"/>
              <a:t>Frontal bone</a:t>
            </a:r>
            <a:r>
              <a:rPr spc="25" dirty="0"/>
              <a:t> </a:t>
            </a:r>
            <a:r>
              <a:rPr spc="-5" dirty="0"/>
              <a:t>[Orbital</a:t>
            </a:r>
            <a:r>
              <a:rPr spc="10" dirty="0"/>
              <a:t> </a:t>
            </a:r>
            <a:r>
              <a:rPr spc="-5" dirty="0"/>
              <a:t>plate]	</a:t>
            </a:r>
            <a:r>
              <a:rPr dirty="0"/>
              <a:t>&amp;	</a:t>
            </a:r>
            <a:r>
              <a:rPr spc="-5" dirty="0"/>
              <a:t>lesser </a:t>
            </a:r>
            <a:r>
              <a:rPr dirty="0"/>
              <a:t>wing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sphenoid</a:t>
            </a:r>
          </a:p>
          <a:p>
            <a:pPr marL="205104" marR="1898650">
              <a:lnSpc>
                <a:spcPct val="113700"/>
              </a:lnSpc>
              <a:spcBef>
                <a:spcPts val="3290"/>
              </a:spcBef>
              <a:tabLst>
                <a:tab pos="4625975" algn="l"/>
                <a:tab pos="5369560" algn="l"/>
              </a:tabLst>
            </a:pPr>
            <a:r>
              <a:rPr dirty="0"/>
              <a:t>Separat</a:t>
            </a:r>
            <a:r>
              <a:rPr spc="-10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dirty="0"/>
              <a:t>fr</a:t>
            </a:r>
            <a:r>
              <a:rPr spc="5" dirty="0"/>
              <a:t>o</a:t>
            </a:r>
            <a:r>
              <a:rPr dirty="0"/>
              <a:t>m f</a:t>
            </a:r>
            <a:r>
              <a:rPr spc="5" dirty="0"/>
              <a:t>r</a:t>
            </a:r>
            <a:r>
              <a:rPr spc="-5" dirty="0"/>
              <a:t>onta</a:t>
            </a:r>
            <a:r>
              <a:rPr dirty="0"/>
              <a:t>l</a:t>
            </a:r>
            <a:r>
              <a:rPr spc="15" dirty="0"/>
              <a:t> </a:t>
            </a:r>
            <a:r>
              <a:rPr dirty="0"/>
              <a:t>sinus	</a:t>
            </a:r>
            <a:r>
              <a:rPr spc="-5" dirty="0"/>
              <a:t>an</a:t>
            </a:r>
            <a:r>
              <a:rPr dirty="0"/>
              <a:t>d	</a:t>
            </a:r>
            <a:r>
              <a:rPr spc="-5" dirty="0"/>
              <a:t>ant</a:t>
            </a:r>
            <a:r>
              <a:rPr spc="-15" dirty="0"/>
              <a:t>e</a:t>
            </a:r>
            <a:r>
              <a:rPr spc="-5" dirty="0"/>
              <a:t>ri</a:t>
            </a:r>
            <a:r>
              <a:rPr dirty="0"/>
              <a:t>or  </a:t>
            </a:r>
            <a:r>
              <a:rPr spc="-5" dirty="0"/>
              <a:t>cranial </a:t>
            </a:r>
            <a:r>
              <a:rPr dirty="0"/>
              <a:t>fossa</a:t>
            </a:r>
            <a:r>
              <a:rPr spc="15" dirty="0"/>
              <a:t> </a:t>
            </a:r>
            <a:r>
              <a:rPr spc="-5" dirty="0"/>
              <a:t>above</a:t>
            </a:r>
          </a:p>
          <a:p>
            <a:pPr marL="205104" marR="1852930">
              <a:lnSpc>
                <a:spcPct val="113799"/>
              </a:lnSpc>
              <a:spcBef>
                <a:spcPts val="3290"/>
              </a:spcBef>
              <a:tabLst>
                <a:tab pos="1417955" algn="l"/>
                <a:tab pos="1640839" algn="l"/>
                <a:tab pos="3540125" algn="l"/>
                <a:tab pos="4282440" algn="l"/>
                <a:tab pos="5800725" algn="l"/>
              </a:tabLst>
            </a:pPr>
            <a:r>
              <a:rPr spc="-5" dirty="0"/>
              <a:t>Lacrima</a:t>
            </a:r>
            <a:r>
              <a:rPr dirty="0"/>
              <a:t>l	gland f</a:t>
            </a:r>
            <a:r>
              <a:rPr spc="5" dirty="0"/>
              <a:t>o</a:t>
            </a:r>
            <a:r>
              <a:rPr dirty="0"/>
              <a:t>ssa	</a:t>
            </a:r>
            <a:r>
              <a:rPr spc="-5" dirty="0"/>
              <a:t>an</a:t>
            </a:r>
            <a:r>
              <a:rPr dirty="0"/>
              <a:t>d	</a:t>
            </a:r>
            <a:r>
              <a:rPr spc="-5" dirty="0"/>
              <a:t>trochle</a:t>
            </a:r>
            <a:r>
              <a:rPr spc="-10" dirty="0"/>
              <a:t>a</a:t>
            </a:r>
            <a:r>
              <a:rPr dirty="0"/>
              <a:t>r	f</a:t>
            </a:r>
            <a:r>
              <a:rPr spc="5" dirty="0"/>
              <a:t>o</a:t>
            </a:r>
            <a:r>
              <a:rPr dirty="0"/>
              <a:t>ssa  </a:t>
            </a:r>
            <a:r>
              <a:rPr spc="-5" dirty="0"/>
              <a:t>behind	orbital</a:t>
            </a:r>
            <a:r>
              <a:rPr spc="15" dirty="0"/>
              <a:t> </a:t>
            </a:r>
            <a:r>
              <a:rPr spc="-5" dirty="0"/>
              <a:t>rim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626057"/>
            <a:ext cx="415137" cy="30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1454861"/>
            <a:ext cx="2350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2100" algn="l"/>
              </a:tabLst>
            </a:pPr>
            <a:r>
              <a:rPr sz="3200" spc="-5" dirty="0">
                <a:solidFill>
                  <a:srgbClr val="000000"/>
                </a:solidFill>
              </a:rPr>
              <a:t>Media</a:t>
            </a:r>
            <a:r>
              <a:rPr sz="3200" dirty="0">
                <a:solidFill>
                  <a:srgbClr val="000000"/>
                </a:solidFill>
              </a:rPr>
              <a:t>l	wall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5668" y="2376042"/>
            <a:ext cx="2691765" cy="210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5"/>
              </a:spcBef>
              <a:tabLst>
                <a:tab pos="13157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B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-5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y</a:t>
            </a:r>
            <a:r>
              <a:rPr sz="2400" spc="-5" dirty="0">
                <a:latin typeface="Lucida Sans Unicode"/>
                <a:cs typeface="Lucida Sans Unicode"/>
              </a:rPr>
              <a:t> o</a:t>
            </a:r>
            <a:r>
              <a:rPr sz="2400" dirty="0">
                <a:latin typeface="Lucida Sans Unicode"/>
                <a:cs typeface="Lucida Sans Unicode"/>
              </a:rPr>
              <a:t>f	sphenoid  </a:t>
            </a:r>
            <a:r>
              <a:rPr sz="2400" spc="-5" dirty="0">
                <a:latin typeface="Lucida Sans Unicode"/>
                <a:cs typeface="Lucida Sans Unicode"/>
              </a:rPr>
              <a:t>Ethmoid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Lucida Sans Unicode"/>
                <a:cs typeface="Lucida Sans Unicode"/>
              </a:rPr>
              <a:t>Lacrimal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Lucida Sans Unicode"/>
                <a:cs typeface="Lucida Sans Unicode"/>
              </a:rPr>
              <a:t>Maxilla[frontal</a:t>
            </a:r>
            <a:endParaRPr sz="2400">
              <a:latin typeface="Lucida Sans Unicode"/>
              <a:cs typeface="Lucida Sans Unicode"/>
            </a:endParaRPr>
          </a:p>
          <a:p>
            <a:pPr marL="127127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Lucida Sans Unicode"/>
                <a:cs typeface="Lucida Sans Unicode"/>
              </a:rPr>
              <a:t>process]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0628" y="499872"/>
            <a:ext cx="5643372" cy="5596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169" y="545338"/>
            <a:ext cx="3383279" cy="3983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buFont typeface="Wingdings"/>
              <a:buChar char=""/>
              <a:tabLst>
                <a:tab pos="396240" algn="l"/>
                <a:tab pos="396875" algn="l"/>
                <a:tab pos="1653539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Floor	of</a:t>
            </a:r>
            <a:r>
              <a:rPr sz="3200" spc="-3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orbit</a:t>
            </a:r>
            <a:endParaRPr sz="3200">
              <a:latin typeface="Lucida Sans Unicode"/>
              <a:cs typeface="Lucida Sans Unicode"/>
            </a:endParaRPr>
          </a:p>
          <a:p>
            <a:pPr marL="12700" marR="1831975">
              <a:lnSpc>
                <a:spcPct val="113999"/>
              </a:lnSpc>
              <a:spcBef>
                <a:spcPts val="4355"/>
              </a:spcBef>
            </a:pPr>
            <a:r>
              <a:rPr sz="2400" spc="-5" dirty="0">
                <a:latin typeface="Lucida Sans Unicode"/>
                <a:cs typeface="Lucida Sans Unicode"/>
              </a:rPr>
              <a:t>Maxilla  Zygomatic  </a:t>
            </a:r>
            <a:r>
              <a:rPr sz="2400" dirty="0">
                <a:latin typeface="Lucida Sans Unicode"/>
                <a:cs typeface="Lucida Sans Unicode"/>
              </a:rPr>
              <a:t>Palatine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3164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Triangular	segment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Lucida Sans Unicode"/>
                <a:cs typeface="Lucida Sans Unicode"/>
              </a:rPr>
              <a:t>-</a:t>
            </a:r>
            <a:r>
              <a:rPr sz="2400" spc="-5" dirty="0">
                <a:latin typeface="Lucida Sans Unicode"/>
                <a:cs typeface="Lucida Sans Unicode"/>
              </a:rPr>
              <a:t> thinnest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9095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Inferior	orbital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groove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8871" y="356615"/>
            <a:ext cx="4953000" cy="650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442" y="573658"/>
            <a:ext cx="414528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774" y="402463"/>
            <a:ext cx="2387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0200" algn="l"/>
              </a:tabLst>
            </a:pPr>
            <a:r>
              <a:rPr sz="3200" spc="-5" dirty="0">
                <a:solidFill>
                  <a:srgbClr val="000000"/>
                </a:solidFill>
              </a:rPr>
              <a:t>Latera</a:t>
            </a:r>
            <a:r>
              <a:rPr sz="3200" dirty="0">
                <a:solidFill>
                  <a:srgbClr val="000000"/>
                </a:solidFill>
              </a:rPr>
              <a:t>l	wall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02742" y="1444330"/>
            <a:ext cx="4317365" cy="25260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spc="-5" dirty="0">
                <a:latin typeface="Lucida Sans Unicode"/>
                <a:cs typeface="Lucida Sans Unicode"/>
              </a:rPr>
              <a:t>Greater </a:t>
            </a:r>
            <a:r>
              <a:rPr sz="2400" dirty="0">
                <a:latin typeface="Lucida Sans Unicode"/>
                <a:cs typeface="Lucida Sans Unicode"/>
              </a:rPr>
              <a:t>wing –sphenoid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dirty="0">
                <a:latin typeface="Lucida Sans Unicode"/>
                <a:cs typeface="Lucida Sans Unicode"/>
              </a:rPr>
              <a:t>Orbital surface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–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Lucida Sans Unicode"/>
                <a:cs typeface="Lucida Sans Unicode"/>
              </a:rPr>
              <a:t>Frontal process 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zygomatic</a:t>
            </a:r>
            <a:endParaRPr sz="2400">
              <a:latin typeface="Lucida Sans Unicode"/>
              <a:cs typeface="Lucida Sans Unicode"/>
            </a:endParaRPr>
          </a:p>
          <a:p>
            <a:pPr marL="12700" marR="40640">
              <a:lnSpc>
                <a:spcPct val="114199"/>
              </a:lnSpc>
              <a:spcBef>
                <a:spcPts val="3265"/>
              </a:spcBef>
            </a:pPr>
            <a:r>
              <a:rPr sz="2400" spc="-5" dirty="0">
                <a:latin typeface="Lucida Sans Unicode"/>
                <a:cs typeface="Lucida Sans Unicode"/>
              </a:rPr>
              <a:t>Inferiorly </a:t>
            </a:r>
            <a:r>
              <a:rPr sz="2400" dirty="0">
                <a:latin typeface="Lucida Sans Unicode"/>
                <a:cs typeface="Lucida Sans Unicode"/>
              </a:rPr>
              <a:t>– </a:t>
            </a:r>
            <a:r>
              <a:rPr sz="2400" spc="-5" dirty="0">
                <a:latin typeface="Lucida Sans Unicode"/>
                <a:cs typeface="Lucida Sans Unicode"/>
              </a:rPr>
              <a:t>inf orbital </a:t>
            </a:r>
            <a:r>
              <a:rPr sz="2400" dirty="0">
                <a:latin typeface="Lucida Sans Unicode"/>
                <a:cs typeface="Lucida Sans Unicode"/>
              </a:rPr>
              <a:t>fissure  </a:t>
            </a:r>
            <a:r>
              <a:rPr sz="2400" spc="-5" dirty="0">
                <a:latin typeface="Lucida Sans Unicode"/>
                <a:cs typeface="Lucida Sans Unicode"/>
              </a:rPr>
              <a:t>Medially </a:t>
            </a:r>
            <a:r>
              <a:rPr sz="2400" dirty="0">
                <a:latin typeface="Lucida Sans Unicode"/>
                <a:cs typeface="Lucida Sans Unicode"/>
              </a:rPr>
              <a:t>– sup </a:t>
            </a:r>
            <a:r>
              <a:rPr sz="2400" spc="-5" dirty="0">
                <a:latin typeface="Lucida Sans Unicode"/>
                <a:cs typeface="Lucida Sans Unicode"/>
              </a:rPr>
              <a:t>orbital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fissure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1164" y="778148"/>
            <a:ext cx="4281758" cy="4703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83234"/>
            <a:ext cx="5654167" cy="56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Extraocular</a:t>
            </a:r>
            <a:r>
              <a:rPr spc="-75" dirty="0"/>
              <a:t> </a:t>
            </a:r>
            <a:r>
              <a:rPr dirty="0"/>
              <a:t>Muscles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4175"/>
            <a:ext cx="3726179" cy="4253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Voluntary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Muscles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Superior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rectus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Inferior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rectus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Medial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rectus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Lateral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rectus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Superior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oblique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Inferior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oblique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Levator palpebrae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superioris.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Involuntary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Muscles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756285" marR="359410" lvl="1" indent="-287020">
              <a:lnSpc>
                <a:spcPct val="100000"/>
              </a:lnSpc>
              <a:spcBef>
                <a:spcPts val="44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Superior tarsal or Muller’s  muscle,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Inferior tarsal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muscle.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295400"/>
            <a:ext cx="457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028" y="1143001"/>
            <a:ext cx="4576572" cy="4957952"/>
          </a:xfrm>
          <a:custGeom>
            <a:avLst/>
            <a:gdLst/>
            <a:ahLst/>
            <a:cxnLst/>
            <a:rect l="l" t="t" r="r" b="b"/>
            <a:pathLst>
              <a:path w="4352925" h="4352925">
                <a:moveTo>
                  <a:pt x="0" y="4352544"/>
                </a:moveTo>
                <a:lnTo>
                  <a:pt x="4352544" y="4352544"/>
                </a:lnTo>
                <a:lnTo>
                  <a:pt x="4352544" y="0"/>
                </a:lnTo>
                <a:lnTo>
                  <a:pt x="0" y="0"/>
                </a:lnTo>
                <a:lnTo>
                  <a:pt x="0" y="4352544"/>
                </a:lnTo>
                <a:close/>
              </a:path>
            </a:pathLst>
          </a:custGeom>
          <a:ln w="9144">
            <a:solidFill>
              <a:srgbClr val="71B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03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229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Develops from mesenchyme by  ossification</vt:lpstr>
      <vt:lpstr>PowerPoint Presentation</vt:lpstr>
      <vt:lpstr>Roof  Floor  Side walls Orbital apex</vt:lpstr>
      <vt:lpstr>Roof of orbit</vt:lpstr>
      <vt:lpstr>Medial wall</vt:lpstr>
      <vt:lpstr>PowerPoint Presentation</vt:lpstr>
      <vt:lpstr>Lateral wall</vt:lpstr>
      <vt:lpstr>Extraocular Muscles</vt:lpstr>
      <vt:lpstr>PowerPoint Presentation</vt:lpstr>
      <vt:lpstr>PowerPoint Presentation</vt:lpstr>
      <vt:lpstr>PowerPoint Presentation</vt:lpstr>
      <vt:lpstr>Streptococcus pneumoniae.  Staphylococcus aureus  Streptococcus pyogenes  Haemophilus influenzae. (children below 5 years)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M.Jaffer</cp:lastModifiedBy>
  <cp:revision>4</cp:revision>
  <dcterms:created xsi:type="dcterms:W3CDTF">2020-06-15T08:07:06Z</dcterms:created>
  <dcterms:modified xsi:type="dcterms:W3CDTF">2020-06-15T08:30:15Z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2020-06-15T00:00:00Z</vt:filetime>
  </property>
</Properties>
</file>