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4" r:id="rId2"/>
    <p:sldMasterId id="2147483672" r:id="rId3"/>
  </p:sldMasterIdLst>
  <p:notesMasterIdLst>
    <p:notesMasterId r:id="rId21"/>
  </p:notesMasterIdLst>
  <p:sldIdLst>
    <p:sldId id="257" r:id="rId4"/>
    <p:sldId id="346" r:id="rId5"/>
    <p:sldId id="378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9" r:id="rId19"/>
    <p:sldId id="3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4DCCB-EE02-4BA4-96F8-214A24D2B51B}" type="datetimeFigureOut">
              <a:rPr lang="en-US" smtClean="0"/>
              <a:pPr/>
              <a:t>11/15/2014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D50B0-D53F-4459-8D78-0CE7DA0980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5396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http://www.comsats.org.pk/images/images_r01_c01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 baseline="0">
                <a:solidFill>
                  <a:schemeClr val="tx1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Requirements Engineering</a:t>
            </a:r>
          </a:p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1265" name="Picture 1" descr="http://www.comsats.org.pk/images/images_r01_c01.jpg"/>
          <p:cNvPicPr>
            <a:picLocks noChangeAspect="1" noChangeArrowheads="1"/>
          </p:cNvPicPr>
          <p:nvPr userDrawn="1"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0"/>
            <a:ext cx="914400" cy="9525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 userDrawn="1"/>
        </p:nvSpPr>
        <p:spPr>
          <a:xfrm>
            <a:off x="990600" y="228600"/>
            <a:ext cx="76899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2400" b="1" u="sng" kern="1200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rPr>
              <a:t>COMSATS Institute of Information Technology</a:t>
            </a:r>
            <a:endParaRPr lang="en-US" sz="2400" b="1" u="sng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914400" y="1752600"/>
            <a:ext cx="7315200" cy="17373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914400" y="1752600"/>
            <a:ext cx="228600" cy="17526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Title 7"/>
          <p:cNvSpPr txBox="1">
            <a:spLocks/>
          </p:cNvSpPr>
          <p:nvPr userDrawn="1"/>
        </p:nvSpPr>
        <p:spPr>
          <a:xfrm>
            <a:off x="1219200" y="2133600"/>
            <a:ext cx="6858000" cy="1371600"/>
          </a:xfrm>
          <a:prstGeom prst="rect">
            <a:avLst/>
          </a:prstGeom>
        </p:spPr>
        <p:txBody>
          <a:bodyPr vert="horz" anchor="t" anchorCtr="0">
            <a:normAutofit/>
          </a:bodyPr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Requirements Engineering</a:t>
            </a:r>
          </a:p>
          <a:p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CSE-305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664E9-BB0A-4932-9D77-E0DDE5779A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5335651-1A2C-4E2F-80CB-8C4D69804B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5651-1A2C-4E2F-80CB-8C4D69804B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5335651-1A2C-4E2F-80CB-8C4D69804B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5651-1A2C-4E2F-80CB-8C4D69804B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5651-1A2C-4E2F-80CB-8C4D69804B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5651-1A2C-4E2F-80CB-8C4D69804B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5651-1A2C-4E2F-80CB-8C4D69804B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5651-1A2C-4E2F-80CB-8C4D69804B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5651-1A2C-4E2F-80CB-8C4D69804B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664E9-BB0A-4932-9D77-E0DDE5779A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5651-1A2C-4E2F-80CB-8C4D69804B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5651-1A2C-4E2F-80CB-8C4D69804B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5335651-1A2C-4E2F-80CB-8C4D69804B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5651-1A2C-4E2F-80CB-8C4D69804B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5335651-1A2C-4E2F-80CB-8C4D69804B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5651-1A2C-4E2F-80CB-8C4D69804B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5651-1A2C-4E2F-80CB-8C4D69804B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5651-1A2C-4E2F-80CB-8C4D69804B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5651-1A2C-4E2F-80CB-8C4D69804B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5651-1A2C-4E2F-80CB-8C4D69804B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664E9-BB0A-4932-9D77-E0DDE5779A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5651-1A2C-4E2F-80CB-8C4D69804B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5651-1A2C-4E2F-80CB-8C4D69804B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5651-1A2C-4E2F-80CB-8C4D69804B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664E9-BB0A-4932-9D77-E0DDE5779A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664E9-BB0A-4932-9D77-E0DDE5779A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664E9-BB0A-4932-9D77-E0DDE5779A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664E9-BB0A-4932-9D77-E0DDE5779A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664E9-BB0A-4932-9D77-E0DDE5779A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664E9-BB0A-4932-9D77-E0DDE5779A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E664E9-BB0A-4932-9D77-E0DDE5779A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335651-1A2C-4E2F-80CB-8C4D69804B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Software Engineering-II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335651-1A2C-4E2F-80CB-8C4D69804B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3733800"/>
            <a:ext cx="6858000" cy="990600"/>
          </a:xfrm>
        </p:spPr>
        <p:txBody>
          <a:bodyPr>
            <a:normAutofit fontScale="90000"/>
          </a:bodyPr>
          <a:lstStyle/>
          <a:p>
            <a:pPr algn="ctr">
              <a:spcAft>
                <a:spcPct val="50000"/>
              </a:spcAft>
            </a:pPr>
            <a:r>
              <a:rPr lang="en-GB" dirty="0" smtClean="0"/>
              <a:t>Requirements Engineering Process Tasks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Lecture-5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During validation, the work products produced as a result of requirements engineering are assessed for quality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specification is examined to ensure that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all software requirements have been stated unambiguously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inconsistencies, omissions, and errors have been detected and corrected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work products conform to the standards established for the process, the project, and the product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formal technical review serves as the primary requirements validation mechanism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Members include software engineers, customers, users, and other stakeholders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069189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 to ask when Validating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500" dirty="0"/>
              <a:t>Is each requirement consistent with the overall objective for the system/product?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Have all requirements been specified at the proper level of abstraction? That is, do some requirements provide a level of technical detail that is inappropriate at this stage?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Is the requirement really necessary or does it represent an add-on feature that may not be essential to the objective of the system?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Is each requirement bounded and unambiguous?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Does each requirement have attribution? That is, is a source (generally, a specific individual) noted for each requirement?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xmlns="" val="2707825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 to ask when Validating Requirements</a:t>
            </a:r>
            <a:r>
              <a:rPr lang="en-US" sz="4000" dirty="0"/>
              <a:t>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500" dirty="0"/>
              <a:t>Do any requirements conflict with other requirements?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Is each requirement achievable in the technical environment that will house the system or product?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Is each requirement testable, once implemented?</a:t>
            </a:r>
          </a:p>
          <a:p>
            <a:pPr lvl="1">
              <a:lnSpc>
                <a:spcPct val="80000"/>
              </a:lnSpc>
            </a:pPr>
            <a:r>
              <a:rPr lang="en-US" sz="2500" dirty="0"/>
              <a:t>Approaches: Demonstration, actual test, analysis, or inspection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Does the requirements model properly reflect the information, function, and behavior of the system to be built?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Has the requirements model been “partitioned” in a way that exposes progressively more detailed information about the system?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xmlns="" val="1007207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58000" y="5410200"/>
            <a:ext cx="1600200" cy="5334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 dirty="0"/>
              <a:t>Requirements</a:t>
            </a:r>
          </a:p>
          <a:p>
            <a:r>
              <a:rPr lang="en-US" u="none" dirty="0"/>
              <a:t>Management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867400" y="4724400"/>
            <a:ext cx="1371600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/>
              <a:t>Validation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90600" y="1295400"/>
            <a:ext cx="1371600" cy="4572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/>
              <a:t>Inception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828800" y="1981200"/>
            <a:ext cx="13716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/>
              <a:t>Elicitation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819400" y="2667000"/>
            <a:ext cx="1371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/>
              <a:t>Elaboration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810000" y="3352800"/>
            <a:ext cx="13716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/>
              <a:t>Negotiation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800600" y="4038600"/>
            <a:ext cx="13716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/>
              <a:t>Specification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688698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Management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500" dirty="0"/>
              <a:t>During requirements management, the project team performs a set of activities to identify, control, and track requirements and changes to the requirements at any time as the project proceeds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Each requirement is assigned a unique identifier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The requirements are then placed into one or more traceability tables 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These tables may be stored in a database that relate features, sources, dependencies, subsystems, and interfaces to the requirements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A requirements traceability table is also placed at the end of the software requirements specification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xmlns="" val="1518621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 tractability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664E9-BB0A-4932-9D77-E0DDE5779A37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2371" y="2057400"/>
            <a:ext cx="799822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664E9-BB0A-4932-9D77-E0DDE5779A3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Negotiation</a:t>
            </a:r>
          </a:p>
          <a:p>
            <a:r>
              <a:rPr lang="en-US" dirty="0" smtClean="0"/>
              <a:t>Specification</a:t>
            </a:r>
          </a:p>
          <a:p>
            <a:r>
              <a:rPr lang="en-US" dirty="0" smtClean="0"/>
              <a:t>Validation</a:t>
            </a:r>
          </a:p>
          <a:p>
            <a:r>
              <a:rPr lang="en-US" dirty="0" smtClean="0"/>
              <a:t>Requirements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912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58000" y="5410200"/>
            <a:ext cx="1600200" cy="5334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 dirty="0"/>
              <a:t>Requirements</a:t>
            </a:r>
          </a:p>
          <a:p>
            <a:r>
              <a:rPr lang="en-US" u="none" dirty="0"/>
              <a:t>Management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867400" y="4724400"/>
            <a:ext cx="1371600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/>
              <a:t>Validation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90600" y="1295400"/>
            <a:ext cx="1371600" cy="4572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/>
              <a:t>Inception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828800" y="1981200"/>
            <a:ext cx="13716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/>
              <a:t>Elicitation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819400" y="2667000"/>
            <a:ext cx="1371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/>
              <a:t>Elaboration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810000" y="3352800"/>
            <a:ext cx="13716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/>
              <a:t>Negotiation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800600" y="4038600"/>
            <a:ext cx="13716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/>
              <a:t>Specification</a:t>
            </a:r>
          </a:p>
        </p:txBody>
      </p:sp>
    </p:spTree>
    <p:extLst>
      <p:ext uri="{BB962C8B-B14F-4D97-AF65-F5344CB8AC3E}">
        <p14:creationId xmlns:p14="http://schemas.microsoft.com/office/powerpoint/2010/main" xmlns="" val="649009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77200" cy="510918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600" dirty="0" smtClean="0"/>
              <a:t>Software requirements engineering tasks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Inception</a:t>
            </a:r>
            <a:endParaRPr lang="en-US" sz="2300" dirty="0"/>
          </a:p>
          <a:p>
            <a:pPr lvl="1">
              <a:lnSpc>
                <a:spcPct val="90000"/>
              </a:lnSpc>
            </a:pPr>
            <a:r>
              <a:rPr lang="en-US" sz="2300" dirty="0"/>
              <a:t>Elicitation</a:t>
            </a:r>
          </a:p>
          <a:p>
            <a:pPr lvl="1">
              <a:lnSpc>
                <a:spcPct val="90000"/>
              </a:lnSpc>
            </a:pPr>
            <a:r>
              <a:rPr lang="en-US" sz="2300" dirty="0"/>
              <a:t>Elaboration</a:t>
            </a:r>
          </a:p>
          <a:p>
            <a:pPr lvl="1">
              <a:lnSpc>
                <a:spcPct val="90000"/>
              </a:lnSpc>
            </a:pPr>
            <a:r>
              <a:rPr lang="en-US" sz="2300" dirty="0"/>
              <a:t>Negotiation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xmlns="" val="74893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Todays 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664E9-BB0A-4932-9D77-E0DDE5779A3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Negotiation</a:t>
            </a:r>
          </a:p>
          <a:p>
            <a:r>
              <a:rPr lang="en-US" dirty="0" smtClean="0"/>
              <a:t>Specification</a:t>
            </a:r>
          </a:p>
          <a:p>
            <a:r>
              <a:rPr lang="en-US" dirty="0" smtClean="0"/>
              <a:t>Validation</a:t>
            </a:r>
          </a:p>
          <a:p>
            <a:r>
              <a:rPr lang="en-US" dirty="0" smtClean="0"/>
              <a:t>Requirements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772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50329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 dirty="0"/>
              <a:t>During negotiation, the software engineer reconciles the conflicts between what the customer wants and what can be achieved given limited business resources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Requirements are ranked (i.e., prioritized) by the customers, users, and other stakeholders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Risks associated with each requirement are identified and analyzed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Rough guesses of development effort are made and used to assess the impact of each requirement on project cost and delivery time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Using an iterative approach, requirements are eliminated, combined and/or modified so that each party achieves some measure of satisfaction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xmlns="" val="1243944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553200" y="5334000"/>
            <a:ext cx="16764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 dirty="0"/>
              <a:t>Requirements</a:t>
            </a:r>
          </a:p>
          <a:p>
            <a:r>
              <a:rPr lang="en-US" u="none" dirty="0"/>
              <a:t>Management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562600" y="4648200"/>
            <a:ext cx="1371600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/>
              <a:t>Validation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5800" y="1219200"/>
            <a:ext cx="1371600" cy="4572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/>
              <a:t>Inception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0" y="1905000"/>
            <a:ext cx="13716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/>
              <a:t>Elicitation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514600" y="2590800"/>
            <a:ext cx="1371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/>
              <a:t>Elaboration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505200" y="3276600"/>
            <a:ext cx="13716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/>
              <a:t>Negotiation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495800" y="3962400"/>
            <a:ext cx="1447800" cy="4572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 dirty="0"/>
              <a:t>Specification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44021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500" dirty="0"/>
              <a:t>A specification is the final work product produced by the requirements engineer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It is normally in the form of a software requirements specification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It serves as the foundation for subsequent software engineering activities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It describes the function and performance of a computer-based system and the constraints that will govern its development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It formalizes the informational, functional, and behavioral requirements of the proposed software in both a graphical and textual format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xmlns="" val="3967554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Typical Contents of a Software Requirements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77200" cy="510918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500" dirty="0"/>
              <a:t>Requirements</a:t>
            </a:r>
          </a:p>
          <a:p>
            <a:pPr lvl="1">
              <a:lnSpc>
                <a:spcPct val="80000"/>
              </a:lnSpc>
            </a:pPr>
            <a:r>
              <a:rPr lang="en-US" sz="2500" dirty="0"/>
              <a:t>Required states and modes</a:t>
            </a:r>
          </a:p>
          <a:p>
            <a:pPr lvl="1">
              <a:lnSpc>
                <a:spcPct val="80000"/>
              </a:lnSpc>
            </a:pPr>
            <a:r>
              <a:rPr lang="en-US" sz="2500" dirty="0"/>
              <a:t>Software requirements grouped by capabilities (i.e., functions, objects)</a:t>
            </a:r>
          </a:p>
          <a:p>
            <a:pPr lvl="1">
              <a:lnSpc>
                <a:spcPct val="80000"/>
              </a:lnSpc>
            </a:pPr>
            <a:r>
              <a:rPr lang="en-US" sz="2500" dirty="0"/>
              <a:t>Software external interface requirements</a:t>
            </a:r>
          </a:p>
          <a:p>
            <a:pPr lvl="1">
              <a:lnSpc>
                <a:spcPct val="80000"/>
              </a:lnSpc>
            </a:pPr>
            <a:r>
              <a:rPr lang="en-US" sz="2500" dirty="0"/>
              <a:t>Software internal interface requirements</a:t>
            </a:r>
          </a:p>
          <a:p>
            <a:pPr lvl="1">
              <a:lnSpc>
                <a:spcPct val="80000"/>
              </a:lnSpc>
            </a:pPr>
            <a:r>
              <a:rPr lang="en-US" sz="2500" dirty="0"/>
              <a:t>Software internal data requirements</a:t>
            </a:r>
          </a:p>
          <a:p>
            <a:pPr lvl="1">
              <a:lnSpc>
                <a:spcPct val="80000"/>
              </a:lnSpc>
            </a:pPr>
            <a:r>
              <a:rPr lang="en-US" sz="2500" dirty="0"/>
              <a:t>Other software requirements (safety, security, privacy, environment, hardware, software, communications, quality, personnel, training, logistics, etc.)</a:t>
            </a:r>
          </a:p>
          <a:p>
            <a:pPr lvl="1">
              <a:lnSpc>
                <a:spcPct val="80000"/>
              </a:lnSpc>
            </a:pPr>
            <a:r>
              <a:rPr lang="en-US" sz="2500" dirty="0"/>
              <a:t>Design and implementation constraints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xmlns="" val="2230967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Typical Contents of a Software Requirements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4297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500" dirty="0"/>
              <a:t>Qualification provisions to ensure each requirement has been met</a:t>
            </a:r>
          </a:p>
          <a:p>
            <a:pPr lvl="1">
              <a:lnSpc>
                <a:spcPct val="80000"/>
              </a:lnSpc>
            </a:pPr>
            <a:r>
              <a:rPr lang="en-US" sz="2500" dirty="0"/>
              <a:t>Demonstration, test, analysis, inspection, etc.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Requirements traceability</a:t>
            </a:r>
          </a:p>
          <a:p>
            <a:pPr lvl="1">
              <a:lnSpc>
                <a:spcPct val="80000"/>
              </a:lnSpc>
            </a:pPr>
            <a:r>
              <a:rPr lang="en-US" sz="2500" dirty="0"/>
              <a:t>Trace back to the system or subsystem where each requirement applies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8353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705600" y="5410200"/>
            <a:ext cx="16002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 dirty="0"/>
              <a:t>Requirements</a:t>
            </a:r>
          </a:p>
          <a:p>
            <a:r>
              <a:rPr lang="en-US" u="none" dirty="0"/>
              <a:t>Management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715000" y="4724400"/>
            <a:ext cx="1371600" cy="4572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/>
              <a:t>Validation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38200" y="1295400"/>
            <a:ext cx="1371600" cy="4572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 dirty="0"/>
              <a:t>Inception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676400" y="1981200"/>
            <a:ext cx="13716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/>
              <a:t>Elicitation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667000" y="2667000"/>
            <a:ext cx="1371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/>
              <a:t>Elaboration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657600" y="3352800"/>
            <a:ext cx="13716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/>
              <a:t>Negotiation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648200" y="4038600"/>
            <a:ext cx="13716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u="none"/>
              <a:t>Specification</a:t>
            </a:r>
          </a:p>
        </p:txBody>
      </p:sp>
    </p:spTree>
    <p:extLst>
      <p:ext uri="{BB962C8B-B14F-4D97-AF65-F5344CB8AC3E}">
        <p14:creationId xmlns:p14="http://schemas.microsoft.com/office/powerpoint/2010/main" xmlns="" val="829623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3011</TotalTime>
  <Words>713</Words>
  <Application>Microsoft Office PowerPoint</Application>
  <PresentationFormat>On-screen Show (4:3)</PresentationFormat>
  <Paragraphs>107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Origin</vt:lpstr>
      <vt:lpstr>2_Origin</vt:lpstr>
      <vt:lpstr>1_Origin</vt:lpstr>
      <vt:lpstr>Requirements Engineering Process Tasks </vt:lpstr>
      <vt:lpstr>Recap</vt:lpstr>
      <vt:lpstr>Todays lecture</vt:lpstr>
      <vt:lpstr>Negotiation Task</vt:lpstr>
      <vt:lpstr>Slide 5</vt:lpstr>
      <vt:lpstr>Specification Task</vt:lpstr>
      <vt:lpstr>Typical Contents of a Software Requirements Specification</vt:lpstr>
      <vt:lpstr>Typical Contents of a Software Requirements Specification</vt:lpstr>
      <vt:lpstr>Slide 9</vt:lpstr>
      <vt:lpstr>Validation Task</vt:lpstr>
      <vt:lpstr>Questions to ask when Validating Requirements</vt:lpstr>
      <vt:lpstr>Questions to ask when Validating Requirements (continued)</vt:lpstr>
      <vt:lpstr>Slide 13</vt:lpstr>
      <vt:lpstr>Requirements Management Task</vt:lpstr>
      <vt:lpstr>Requirement tractability matrix</vt:lpstr>
      <vt:lpstr>Summary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Atique</dc:creator>
  <cp:lastModifiedBy>stdc_lp</cp:lastModifiedBy>
  <cp:revision>87</cp:revision>
  <dcterms:created xsi:type="dcterms:W3CDTF">2012-09-05T05:27:50Z</dcterms:created>
  <dcterms:modified xsi:type="dcterms:W3CDTF">2014-11-15T20:54:35Z</dcterms:modified>
</cp:coreProperties>
</file>