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4" r:id="rId2"/>
    <p:sldMasterId id="2147483672" r:id="rId3"/>
  </p:sldMasterIdLst>
  <p:notesMasterIdLst>
    <p:notesMasterId r:id="rId23"/>
  </p:notesMasterIdLst>
  <p:sldIdLst>
    <p:sldId id="257" r:id="rId4"/>
    <p:sldId id="325" r:id="rId5"/>
    <p:sldId id="323"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4DCCB-EE02-4BA4-96F8-214A24D2B51B}" type="datetimeFigureOut">
              <a:rPr lang="en-US" smtClean="0"/>
              <a:pPr/>
              <a:t>13/11/2014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ED50B0-D53F-4459-8D78-0CE7DA098017}" type="slidenum">
              <a:rPr lang="en-US" smtClean="0"/>
              <a:pPr/>
              <a:t>‹#›</a:t>
            </a:fld>
            <a:endParaRPr lang="en-US" dirty="0"/>
          </a:p>
        </p:txBody>
      </p:sp>
    </p:spTree>
    <p:extLst>
      <p:ext uri="{BB962C8B-B14F-4D97-AF65-F5344CB8AC3E}">
        <p14:creationId xmlns="" xmlns:p14="http://schemas.microsoft.com/office/powerpoint/2010/main" val="63756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Subtitle 8"/>
          <p:cNvSpPr>
            <a:spLocks noGrp="1"/>
          </p:cNvSpPr>
          <p:nvPr>
            <p:ph type="subTitle" idx="1" hasCustomPrompt="1"/>
          </p:nvPr>
        </p:nvSpPr>
        <p:spPr>
          <a:xfrm>
            <a:off x="1219200" y="5124450"/>
            <a:ext cx="6858000" cy="533400"/>
          </a:xfrm>
        </p:spPr>
        <p:txBody>
          <a:bodyPr/>
          <a:lstStyle>
            <a:lvl1pPr marL="0" indent="0" algn="ct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Lecture-2</a:t>
            </a:r>
            <a:endParaRPr kumimoji="0" lang="en-US" dirty="0"/>
          </a:p>
        </p:txBody>
      </p:sp>
      <p:sp>
        <p:nvSpPr>
          <p:cNvPr id="33" name="Rectangle 32"/>
          <p:cNvSpPr/>
          <p:nvPr/>
        </p:nvSpPr>
        <p:spPr>
          <a:xfrm>
            <a:off x="479476" y="5048250"/>
            <a:ext cx="7750124"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479476"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userDrawn="1"/>
        </p:nvSpPr>
        <p:spPr>
          <a:xfrm>
            <a:off x="457200" y="1752600"/>
            <a:ext cx="7772400" cy="17373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userDrawn="1"/>
        </p:nvSpPr>
        <p:spPr>
          <a:xfrm>
            <a:off x="479476" y="1752600"/>
            <a:ext cx="228600" cy="1752600"/>
          </a:xfrm>
          <a:prstGeom prst="rect">
            <a:avLst/>
          </a:prstGeom>
          <a:solidFill>
            <a:schemeClr val="accent1">
              <a:lumMod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2">
                  <a:lumMod val="25000"/>
                </a:schemeClr>
              </a:solidFill>
            </a:endParaRPr>
          </a:p>
        </p:txBody>
      </p:sp>
      <p:sp>
        <p:nvSpPr>
          <p:cNvPr id="18" name="Title 7"/>
          <p:cNvSpPr txBox="1">
            <a:spLocks/>
          </p:cNvSpPr>
          <p:nvPr userDrawn="1"/>
        </p:nvSpPr>
        <p:spPr>
          <a:xfrm>
            <a:off x="609600" y="2133600"/>
            <a:ext cx="7467600" cy="1371600"/>
          </a:xfrm>
          <a:prstGeom prst="rect">
            <a:avLst/>
          </a:prstGeom>
        </p:spPr>
        <p:txBody>
          <a:bodyPr vert="horz" anchor="t" anchorCtr="0">
            <a:normAutofit/>
          </a:bodyPr>
          <a:lstStyle>
            <a:lvl1pPr algn="r">
              <a:defRPr sz="3200">
                <a:solidFill>
                  <a:schemeClr val="tx1"/>
                </a:solidFill>
              </a:defRPr>
            </a:lvl1pPr>
          </a:lstStyle>
          <a:p>
            <a:r>
              <a:rPr kumimoji="0" lang="en-US" sz="3200" b="0" i="0" u="none" strike="noStrike" kern="1200" cap="none" spc="0" normalizeH="0" baseline="0" noProof="0" dirty="0" smtClean="0">
                <a:ln>
                  <a:noFill/>
                </a:ln>
                <a:solidFill>
                  <a:schemeClr val="tx1"/>
                </a:solidFill>
                <a:effectLst/>
                <a:uLnTx/>
                <a:uFillTx/>
                <a:latin typeface="+mj-lt"/>
                <a:ea typeface="+mj-ea"/>
                <a:cs typeface="+mj-cs"/>
              </a:rPr>
              <a:t> Software Requirements Engineering</a:t>
            </a:r>
          </a:p>
          <a:p>
            <a:pPr algn="ctr"/>
            <a:r>
              <a:rPr kumimoji="0" lang="en-US" sz="3200" b="0" i="0" u="none" strike="noStrike" kern="1200" cap="none" spc="0" normalizeH="0" baseline="0" noProof="0" dirty="0" smtClean="0">
                <a:ln>
                  <a:noFill/>
                </a:ln>
                <a:solidFill>
                  <a:schemeClr val="tx1"/>
                </a:solidFill>
                <a:effectLst/>
                <a:uLnTx/>
                <a:uFillTx/>
                <a:latin typeface="+mj-lt"/>
                <a:ea typeface="+mj-ea"/>
                <a:cs typeface="+mj-cs"/>
              </a:rPr>
              <a:t>CSE 305</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787BD5-AA46-46D2-B8C7-741E176DF4A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95335651-1A2C-4E2F-80CB-8C4D69804B63}"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95335651-1A2C-4E2F-80CB-8C4D69804B63}"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335651-1A2C-4E2F-80CB-8C4D69804B63}"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335651-1A2C-4E2F-80CB-8C4D69804B63}"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335651-1A2C-4E2F-80CB-8C4D69804B63}"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95335651-1A2C-4E2F-80CB-8C4D69804B63}"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95335651-1A2C-4E2F-80CB-8C4D69804B63}"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335651-1A2C-4E2F-80CB-8C4D69804B63}"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335651-1A2C-4E2F-80CB-8C4D69804B63}"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335651-1A2C-4E2F-80CB-8C4D69804B63}"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E664E9-BB0A-4932-9D77-E0DDE5779A37}"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E664E9-BB0A-4932-9D77-E0DDE5779A37}"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E664E9-BB0A-4932-9D77-E0DDE5779A37}"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E664E9-BB0A-4932-9D77-E0DDE5779A37}"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E664E9-BB0A-4932-9D77-E0DDE5779A37}"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E664E9-BB0A-4932-9D77-E0DDE5779A37}"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96"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335651-1A2C-4E2F-80CB-8C4D69804B63}"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335651-1A2C-4E2F-80CB-8C4D69804B63}"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BusLocator%20SRS%202.0.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sz="2400" dirty="0" smtClean="0"/>
              <a:t>Lecture-3</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0"/>
            <a:ext cx="7772400" cy="1143000"/>
          </a:xfrm>
          <a:noFill/>
        </p:spPr>
        <p:txBody>
          <a:bodyPr/>
          <a:lstStyle/>
          <a:p>
            <a:pPr eaLnBrk="1" hangingPunct="1"/>
            <a:r>
              <a:rPr lang="en-US" sz="3200" b="1" dirty="0" smtClean="0"/>
              <a:t>Inception Task</a:t>
            </a:r>
          </a:p>
        </p:txBody>
      </p:sp>
      <p:sp>
        <p:nvSpPr>
          <p:cNvPr id="8195" name="Rectangle 3"/>
          <p:cNvSpPr>
            <a:spLocks noGrp="1" noChangeArrowheads="1"/>
          </p:cNvSpPr>
          <p:nvPr>
            <p:ph type="body" idx="1"/>
          </p:nvPr>
        </p:nvSpPr>
        <p:spPr>
          <a:xfrm>
            <a:off x="381000" y="1600200"/>
            <a:ext cx="8458200" cy="4114800"/>
          </a:xfrm>
        </p:spPr>
        <p:txBody>
          <a:bodyPr/>
          <a:lstStyle/>
          <a:p>
            <a:pPr eaLnBrk="1" hangingPunct="1">
              <a:lnSpc>
                <a:spcPct val="90000"/>
              </a:lnSpc>
            </a:pPr>
            <a:r>
              <a:rPr lang="en-US" sz="2000" dirty="0" smtClean="0"/>
              <a:t>During inception, the requirements engineer asks a set of questions to establish…</a:t>
            </a:r>
          </a:p>
          <a:p>
            <a:pPr lvl="1" eaLnBrk="1" hangingPunct="1">
              <a:lnSpc>
                <a:spcPct val="90000"/>
              </a:lnSpc>
            </a:pPr>
            <a:r>
              <a:rPr lang="en-US" sz="1800" dirty="0" smtClean="0"/>
              <a:t>A basic understanding of the problem</a:t>
            </a:r>
          </a:p>
          <a:p>
            <a:pPr lvl="1" eaLnBrk="1" hangingPunct="1">
              <a:lnSpc>
                <a:spcPct val="90000"/>
              </a:lnSpc>
            </a:pPr>
            <a:r>
              <a:rPr lang="en-US" sz="1800" dirty="0" smtClean="0"/>
              <a:t>The people who want a solution</a:t>
            </a:r>
          </a:p>
          <a:p>
            <a:pPr lvl="1" eaLnBrk="1" hangingPunct="1">
              <a:lnSpc>
                <a:spcPct val="90000"/>
              </a:lnSpc>
            </a:pPr>
            <a:r>
              <a:rPr lang="en-US" sz="1800" dirty="0" smtClean="0"/>
              <a:t>The nature of the solution that is desired</a:t>
            </a:r>
          </a:p>
          <a:p>
            <a:pPr lvl="1" eaLnBrk="1" hangingPunct="1">
              <a:lnSpc>
                <a:spcPct val="90000"/>
              </a:lnSpc>
            </a:pPr>
            <a:r>
              <a:rPr lang="en-US" sz="1800" dirty="0" smtClean="0"/>
              <a:t>The effectiveness of preliminary communication and collaboration between the customer and the developer</a:t>
            </a:r>
          </a:p>
          <a:p>
            <a:pPr eaLnBrk="1" hangingPunct="1">
              <a:lnSpc>
                <a:spcPct val="90000"/>
              </a:lnSpc>
            </a:pPr>
            <a:r>
              <a:rPr lang="en-US" sz="2000" dirty="0" smtClean="0"/>
              <a:t>Through these questions, the requirements engineer needs to… </a:t>
            </a:r>
          </a:p>
          <a:p>
            <a:pPr lvl="1" eaLnBrk="1" hangingPunct="1">
              <a:lnSpc>
                <a:spcPct val="90000"/>
              </a:lnSpc>
            </a:pPr>
            <a:r>
              <a:rPr lang="en-US" sz="1800" dirty="0" smtClean="0"/>
              <a:t>Identify the stakeholders</a:t>
            </a:r>
          </a:p>
          <a:p>
            <a:pPr lvl="1" eaLnBrk="1" hangingPunct="1">
              <a:lnSpc>
                <a:spcPct val="90000"/>
              </a:lnSpc>
            </a:pPr>
            <a:r>
              <a:rPr lang="en-US" sz="1800" dirty="0" smtClean="0"/>
              <a:t>Recognize multiple viewpoints</a:t>
            </a:r>
          </a:p>
          <a:p>
            <a:pPr lvl="1" eaLnBrk="1" hangingPunct="1">
              <a:lnSpc>
                <a:spcPct val="90000"/>
              </a:lnSpc>
            </a:pPr>
            <a:r>
              <a:rPr lang="en-US" sz="1800" dirty="0" smtClean="0"/>
              <a:t>Work toward collaboration</a:t>
            </a:r>
          </a:p>
          <a:p>
            <a:pPr lvl="1" eaLnBrk="1" hangingPunct="1">
              <a:lnSpc>
                <a:spcPct val="90000"/>
              </a:lnSpc>
            </a:pPr>
            <a:r>
              <a:rPr lang="en-US" sz="1800" dirty="0" smtClean="0"/>
              <a:t>Break the ice and initiate the communication</a:t>
            </a:r>
          </a:p>
          <a:p>
            <a:pPr eaLnBrk="1" hangingPunct="1">
              <a:lnSpc>
                <a:spcPct val="90000"/>
              </a:lnSpc>
              <a:buFontTx/>
              <a:buNone/>
            </a:pPr>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7772400" cy="1143000"/>
          </a:xfrm>
          <a:noFill/>
        </p:spPr>
        <p:txBody>
          <a:bodyPr/>
          <a:lstStyle/>
          <a:p>
            <a:pPr eaLnBrk="1" hangingPunct="1"/>
            <a:r>
              <a:rPr lang="en-US" sz="3200" b="1" dirty="0" smtClean="0"/>
              <a:t>The First Set of Questions</a:t>
            </a:r>
          </a:p>
        </p:txBody>
      </p:sp>
      <p:sp>
        <p:nvSpPr>
          <p:cNvPr id="9219" name="Rectangle 3"/>
          <p:cNvSpPr>
            <a:spLocks noGrp="1" noChangeArrowheads="1"/>
          </p:cNvSpPr>
          <p:nvPr>
            <p:ph type="body" idx="1"/>
          </p:nvPr>
        </p:nvSpPr>
        <p:spPr>
          <a:xfrm>
            <a:off x="619125" y="2522538"/>
            <a:ext cx="7664450" cy="2933700"/>
          </a:xfrm>
        </p:spPr>
        <p:txBody>
          <a:bodyPr/>
          <a:lstStyle/>
          <a:p>
            <a:pPr eaLnBrk="1" hangingPunct="1"/>
            <a:r>
              <a:rPr lang="en-US" sz="2000" dirty="0" smtClean="0"/>
              <a:t>Who is behind the request for this work?</a:t>
            </a:r>
          </a:p>
          <a:p>
            <a:pPr eaLnBrk="1" hangingPunct="1"/>
            <a:r>
              <a:rPr lang="en-US" sz="2000" dirty="0" smtClean="0"/>
              <a:t>Who will use the solution?</a:t>
            </a:r>
          </a:p>
          <a:p>
            <a:pPr eaLnBrk="1" hangingPunct="1"/>
            <a:r>
              <a:rPr lang="en-US" sz="2000" dirty="0" smtClean="0"/>
              <a:t>What will be the economic benefit of a successful solution?</a:t>
            </a:r>
          </a:p>
          <a:p>
            <a:pPr eaLnBrk="1" hangingPunct="1"/>
            <a:r>
              <a:rPr lang="en-US" sz="2000" dirty="0" smtClean="0"/>
              <a:t>Is there another source for the solution that you need?</a:t>
            </a:r>
          </a:p>
        </p:txBody>
      </p:sp>
      <p:sp>
        <p:nvSpPr>
          <p:cNvPr id="9220" name="Text Box 4"/>
          <p:cNvSpPr txBox="1">
            <a:spLocks noChangeArrowheads="1"/>
          </p:cNvSpPr>
          <p:nvPr/>
        </p:nvSpPr>
        <p:spPr bwMode="auto">
          <a:xfrm>
            <a:off x="762000" y="1371600"/>
            <a:ext cx="7480300" cy="711200"/>
          </a:xfrm>
          <a:prstGeom prst="rect">
            <a:avLst/>
          </a:prstGeom>
          <a:noFill/>
          <a:ln w="9525">
            <a:solidFill>
              <a:srgbClr val="000000"/>
            </a:solidFill>
            <a:miter lim="800000"/>
            <a:headEnd/>
            <a:tailEnd/>
          </a:ln>
          <a:effectLst/>
        </p:spPr>
        <p:txBody>
          <a:bodyPr>
            <a:spAutoFit/>
          </a:bodyPr>
          <a:lstStyle/>
          <a:p>
            <a:r>
              <a:rPr lang="en-US" sz="2000">
                <a:latin typeface="Times New Roman" pitchFamily="18" charset="0"/>
              </a:rPr>
              <a:t>These questions focus on the customer, other stakeholders, the overall goals, and the benefits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7772400" cy="1143000"/>
          </a:xfrm>
          <a:noFill/>
        </p:spPr>
        <p:txBody>
          <a:bodyPr/>
          <a:lstStyle/>
          <a:p>
            <a:pPr eaLnBrk="1" hangingPunct="1"/>
            <a:r>
              <a:rPr lang="en-US" sz="3200" b="1" dirty="0" smtClean="0"/>
              <a:t>The Next Set of Questions</a:t>
            </a:r>
          </a:p>
        </p:txBody>
      </p:sp>
      <p:sp>
        <p:nvSpPr>
          <p:cNvPr id="10243" name="Rectangle 3"/>
          <p:cNvSpPr>
            <a:spLocks noGrp="1" noChangeArrowheads="1"/>
          </p:cNvSpPr>
          <p:nvPr>
            <p:ph type="body" idx="1"/>
          </p:nvPr>
        </p:nvSpPr>
        <p:spPr>
          <a:xfrm>
            <a:off x="762000" y="2895600"/>
            <a:ext cx="7772400" cy="3276600"/>
          </a:xfrm>
        </p:spPr>
        <p:txBody>
          <a:bodyPr/>
          <a:lstStyle/>
          <a:p>
            <a:pPr eaLnBrk="1" hangingPunct="1"/>
            <a:r>
              <a:rPr lang="en-US" sz="2000" smtClean="0"/>
              <a:t>How would you characterize "good" output that would be generated by a successful solution?</a:t>
            </a:r>
          </a:p>
          <a:p>
            <a:pPr eaLnBrk="1" hangingPunct="1"/>
            <a:r>
              <a:rPr lang="en-US" sz="2000" smtClean="0"/>
              <a:t>What problem(s) will this solution address?</a:t>
            </a:r>
          </a:p>
          <a:p>
            <a:pPr eaLnBrk="1" hangingPunct="1"/>
            <a:r>
              <a:rPr lang="en-US" sz="2000" smtClean="0"/>
              <a:t>Can you show me (or describe) the business environment in which the solution will be used?</a:t>
            </a:r>
          </a:p>
          <a:p>
            <a:pPr eaLnBrk="1" hangingPunct="1"/>
            <a:r>
              <a:rPr lang="en-US" sz="2000" smtClean="0"/>
              <a:t>Will special performance issues or constraints affect the way the solution is approached?</a:t>
            </a:r>
          </a:p>
        </p:txBody>
      </p:sp>
      <p:sp>
        <p:nvSpPr>
          <p:cNvPr id="10244" name="Text Box 4"/>
          <p:cNvSpPr txBox="1">
            <a:spLocks noChangeArrowheads="1"/>
          </p:cNvSpPr>
          <p:nvPr/>
        </p:nvSpPr>
        <p:spPr bwMode="auto">
          <a:xfrm>
            <a:off x="685800" y="1219200"/>
            <a:ext cx="7480300" cy="1016000"/>
          </a:xfrm>
          <a:prstGeom prst="rect">
            <a:avLst/>
          </a:prstGeom>
          <a:noFill/>
          <a:ln w="9525">
            <a:solidFill>
              <a:srgbClr val="000000"/>
            </a:solidFill>
            <a:miter lim="800000"/>
            <a:headEnd/>
            <a:tailEnd/>
          </a:ln>
          <a:effectLst/>
        </p:spPr>
        <p:txBody>
          <a:bodyPr>
            <a:spAutoFit/>
          </a:bodyPr>
          <a:lstStyle/>
          <a:p>
            <a:r>
              <a:rPr lang="en-US" sz="2000">
                <a:latin typeface="Times New Roman" pitchFamily="18" charset="0"/>
              </a:rPr>
              <a:t>These questions enable the requirements engineer to gain a better understanding of the problem and allow the customer to voice his or her perceptions about a solution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7772400" cy="1143000"/>
          </a:xfrm>
          <a:noFill/>
        </p:spPr>
        <p:txBody>
          <a:bodyPr/>
          <a:lstStyle/>
          <a:p>
            <a:pPr eaLnBrk="1" hangingPunct="1"/>
            <a:r>
              <a:rPr lang="en-US" sz="3200" b="1" dirty="0" smtClean="0"/>
              <a:t>The Final Set of Questions</a:t>
            </a:r>
          </a:p>
        </p:txBody>
      </p:sp>
      <p:sp>
        <p:nvSpPr>
          <p:cNvPr id="11267" name="Rectangle 3"/>
          <p:cNvSpPr>
            <a:spLocks noGrp="1" noChangeArrowheads="1"/>
          </p:cNvSpPr>
          <p:nvPr>
            <p:ph type="body" idx="1"/>
          </p:nvPr>
        </p:nvSpPr>
        <p:spPr>
          <a:xfrm>
            <a:off x="609600" y="2819400"/>
            <a:ext cx="7772400" cy="3352800"/>
          </a:xfrm>
        </p:spPr>
        <p:txBody>
          <a:bodyPr/>
          <a:lstStyle/>
          <a:p>
            <a:pPr eaLnBrk="1" hangingPunct="1"/>
            <a:r>
              <a:rPr lang="en-US" sz="2000" smtClean="0"/>
              <a:t>Are you the right person to answer these questions?  Are your answers "official"?</a:t>
            </a:r>
          </a:p>
          <a:p>
            <a:pPr eaLnBrk="1" hangingPunct="1"/>
            <a:r>
              <a:rPr lang="en-US" sz="2000" smtClean="0"/>
              <a:t>Are my questions relevant to the problem that you have?</a:t>
            </a:r>
          </a:p>
          <a:p>
            <a:pPr eaLnBrk="1" hangingPunct="1"/>
            <a:r>
              <a:rPr lang="en-US" sz="2000" smtClean="0"/>
              <a:t>Am I asking too many questions?</a:t>
            </a:r>
          </a:p>
          <a:p>
            <a:pPr eaLnBrk="1" hangingPunct="1"/>
            <a:r>
              <a:rPr lang="en-US" sz="2000" smtClean="0"/>
              <a:t>Can anyone else provide additional information?</a:t>
            </a:r>
          </a:p>
          <a:p>
            <a:pPr eaLnBrk="1" hangingPunct="1"/>
            <a:r>
              <a:rPr lang="en-US" sz="2000" smtClean="0"/>
              <a:t>Should I be asking you anything else?</a:t>
            </a:r>
          </a:p>
        </p:txBody>
      </p:sp>
      <p:sp>
        <p:nvSpPr>
          <p:cNvPr id="11268" name="Text Box 4"/>
          <p:cNvSpPr txBox="1">
            <a:spLocks noChangeArrowheads="1"/>
          </p:cNvSpPr>
          <p:nvPr/>
        </p:nvSpPr>
        <p:spPr bwMode="auto">
          <a:xfrm>
            <a:off x="1143000" y="1600200"/>
            <a:ext cx="6248400" cy="711200"/>
          </a:xfrm>
          <a:prstGeom prst="rect">
            <a:avLst/>
          </a:prstGeom>
          <a:noFill/>
          <a:ln w="9525">
            <a:solidFill>
              <a:srgbClr val="000000"/>
            </a:solidFill>
            <a:miter lim="800000"/>
            <a:headEnd/>
            <a:tailEnd/>
          </a:ln>
          <a:effectLst/>
        </p:spPr>
        <p:txBody>
          <a:bodyPr>
            <a:spAutoFit/>
          </a:bodyPr>
          <a:lstStyle/>
          <a:p>
            <a:r>
              <a:rPr lang="en-US" sz="2000">
                <a:latin typeface="Times New Roman" pitchFamily="18" charset="0"/>
              </a:rPr>
              <a:t>These questions focus on the effectiveness of the communication activity itself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553200" y="5257800"/>
            <a:ext cx="1371600" cy="533400"/>
          </a:xfrm>
          <a:prstGeom prst="rect">
            <a:avLst/>
          </a:prstGeom>
          <a:solidFill>
            <a:srgbClr val="FFCC00"/>
          </a:solidFill>
          <a:ln w="9525">
            <a:solidFill>
              <a:schemeClr val="tx1"/>
            </a:solidFill>
            <a:miter lim="800000"/>
            <a:headEnd/>
            <a:tailEnd/>
          </a:ln>
          <a:effectLst/>
        </p:spPr>
        <p:txBody>
          <a:bodyPr wrap="none" anchor="ctr"/>
          <a:lstStyle/>
          <a:p>
            <a:pPr algn="ctr"/>
            <a:r>
              <a:rPr lang="en-US">
                <a:latin typeface="Times New Roman" pitchFamily="18" charset="0"/>
              </a:rPr>
              <a:t>Requirements</a:t>
            </a:r>
          </a:p>
          <a:p>
            <a:pPr algn="ctr"/>
            <a:r>
              <a:rPr lang="en-US">
                <a:latin typeface="Times New Roman" pitchFamily="18" charset="0"/>
              </a:rPr>
              <a:t>Management</a:t>
            </a:r>
          </a:p>
        </p:txBody>
      </p:sp>
      <p:sp>
        <p:nvSpPr>
          <p:cNvPr id="12291" name="Rectangle 3"/>
          <p:cNvSpPr>
            <a:spLocks noChangeArrowheads="1"/>
          </p:cNvSpPr>
          <p:nvPr/>
        </p:nvSpPr>
        <p:spPr bwMode="auto">
          <a:xfrm>
            <a:off x="5562600" y="4572000"/>
            <a:ext cx="1371600" cy="457200"/>
          </a:xfrm>
          <a:prstGeom prst="rect">
            <a:avLst/>
          </a:prstGeom>
          <a:solidFill>
            <a:srgbClr val="99CCFF"/>
          </a:solidFill>
          <a:ln w="9525">
            <a:solidFill>
              <a:schemeClr val="tx1"/>
            </a:solidFill>
            <a:miter lim="800000"/>
            <a:headEnd/>
            <a:tailEnd/>
          </a:ln>
          <a:effectLst/>
        </p:spPr>
        <p:txBody>
          <a:bodyPr wrap="none" anchor="ctr"/>
          <a:lstStyle/>
          <a:p>
            <a:pPr algn="ctr"/>
            <a:r>
              <a:rPr lang="en-US">
                <a:latin typeface="Times New Roman" pitchFamily="18" charset="0"/>
              </a:rPr>
              <a:t>Validation</a:t>
            </a:r>
          </a:p>
        </p:txBody>
      </p:sp>
      <p:sp>
        <p:nvSpPr>
          <p:cNvPr id="12292" name="Rectangle 4"/>
          <p:cNvSpPr>
            <a:spLocks noChangeArrowheads="1"/>
          </p:cNvSpPr>
          <p:nvPr/>
        </p:nvSpPr>
        <p:spPr bwMode="auto">
          <a:xfrm>
            <a:off x="685800" y="1143000"/>
            <a:ext cx="1371600" cy="457200"/>
          </a:xfrm>
          <a:prstGeom prst="rect">
            <a:avLst/>
          </a:prstGeom>
          <a:solidFill>
            <a:srgbClr val="FF99CC"/>
          </a:solidFill>
          <a:ln w="9525">
            <a:solidFill>
              <a:schemeClr val="tx1"/>
            </a:solidFill>
            <a:miter lim="800000"/>
            <a:headEnd/>
            <a:tailEnd/>
          </a:ln>
          <a:effectLst/>
        </p:spPr>
        <p:txBody>
          <a:bodyPr wrap="none" anchor="ctr"/>
          <a:lstStyle/>
          <a:p>
            <a:pPr algn="ctr"/>
            <a:r>
              <a:rPr lang="en-US">
                <a:latin typeface="Times New Roman" pitchFamily="18" charset="0"/>
              </a:rPr>
              <a:t>Inception</a:t>
            </a:r>
          </a:p>
        </p:txBody>
      </p:sp>
      <p:sp>
        <p:nvSpPr>
          <p:cNvPr id="12293" name="Rectangle 5"/>
          <p:cNvSpPr>
            <a:spLocks noChangeArrowheads="1"/>
          </p:cNvSpPr>
          <p:nvPr/>
        </p:nvSpPr>
        <p:spPr bwMode="auto">
          <a:xfrm>
            <a:off x="1524000" y="1828800"/>
            <a:ext cx="1371600" cy="457200"/>
          </a:xfrm>
          <a:prstGeom prst="rect">
            <a:avLst/>
          </a:prstGeom>
          <a:solidFill>
            <a:srgbClr val="FFCC99"/>
          </a:solidFill>
          <a:ln w="38100">
            <a:solidFill>
              <a:schemeClr val="tx1"/>
            </a:solidFill>
            <a:miter lim="800000"/>
            <a:headEnd/>
            <a:tailEnd/>
          </a:ln>
          <a:effectLst/>
        </p:spPr>
        <p:txBody>
          <a:bodyPr wrap="none" anchor="ctr"/>
          <a:lstStyle/>
          <a:p>
            <a:pPr algn="ctr"/>
            <a:r>
              <a:rPr lang="en-US">
                <a:latin typeface="Times New Roman" pitchFamily="18" charset="0"/>
              </a:rPr>
              <a:t>Elicitation</a:t>
            </a:r>
          </a:p>
        </p:txBody>
      </p:sp>
      <p:sp>
        <p:nvSpPr>
          <p:cNvPr id="12294" name="Rectangle 6"/>
          <p:cNvSpPr>
            <a:spLocks noChangeArrowheads="1"/>
          </p:cNvSpPr>
          <p:nvPr/>
        </p:nvSpPr>
        <p:spPr bwMode="auto">
          <a:xfrm>
            <a:off x="2514600" y="2514600"/>
            <a:ext cx="1371600" cy="457200"/>
          </a:xfrm>
          <a:prstGeom prst="rect">
            <a:avLst/>
          </a:prstGeom>
          <a:solidFill>
            <a:srgbClr val="FFFF99"/>
          </a:solidFill>
          <a:ln w="9525">
            <a:solidFill>
              <a:schemeClr val="tx1"/>
            </a:solidFill>
            <a:miter lim="800000"/>
            <a:headEnd/>
            <a:tailEnd/>
          </a:ln>
          <a:effectLst/>
        </p:spPr>
        <p:txBody>
          <a:bodyPr wrap="none" anchor="ctr"/>
          <a:lstStyle/>
          <a:p>
            <a:pPr algn="ctr"/>
            <a:r>
              <a:rPr lang="en-US">
                <a:latin typeface="Times New Roman" pitchFamily="18" charset="0"/>
              </a:rPr>
              <a:t>Elaboration</a:t>
            </a:r>
          </a:p>
        </p:txBody>
      </p:sp>
      <p:sp>
        <p:nvSpPr>
          <p:cNvPr id="12295" name="Rectangle 7"/>
          <p:cNvSpPr>
            <a:spLocks noChangeArrowheads="1"/>
          </p:cNvSpPr>
          <p:nvPr/>
        </p:nvSpPr>
        <p:spPr bwMode="auto">
          <a:xfrm>
            <a:off x="3505200" y="3200400"/>
            <a:ext cx="1371600" cy="457200"/>
          </a:xfrm>
          <a:prstGeom prst="rect">
            <a:avLst/>
          </a:prstGeom>
          <a:solidFill>
            <a:srgbClr val="CCFFCC"/>
          </a:solidFill>
          <a:ln w="9525">
            <a:solidFill>
              <a:schemeClr val="tx1"/>
            </a:solidFill>
            <a:miter lim="800000"/>
            <a:headEnd/>
            <a:tailEnd/>
          </a:ln>
          <a:effectLst/>
        </p:spPr>
        <p:txBody>
          <a:bodyPr wrap="none" anchor="ctr"/>
          <a:lstStyle/>
          <a:p>
            <a:pPr algn="ctr"/>
            <a:r>
              <a:rPr lang="en-US">
                <a:latin typeface="Times New Roman" pitchFamily="18" charset="0"/>
              </a:rPr>
              <a:t>Negotiation</a:t>
            </a:r>
          </a:p>
        </p:txBody>
      </p:sp>
      <p:sp>
        <p:nvSpPr>
          <p:cNvPr id="12296" name="Rectangle 8"/>
          <p:cNvSpPr>
            <a:spLocks noChangeArrowheads="1"/>
          </p:cNvSpPr>
          <p:nvPr/>
        </p:nvSpPr>
        <p:spPr bwMode="auto">
          <a:xfrm>
            <a:off x="4495800" y="3886200"/>
            <a:ext cx="1371600" cy="457200"/>
          </a:xfrm>
          <a:prstGeom prst="rect">
            <a:avLst/>
          </a:prstGeom>
          <a:solidFill>
            <a:srgbClr val="CCFFFF"/>
          </a:solidFill>
          <a:ln w="9525">
            <a:solidFill>
              <a:schemeClr val="tx1"/>
            </a:solidFill>
            <a:miter lim="800000"/>
            <a:headEnd/>
            <a:tailEnd/>
          </a:ln>
          <a:effectLst/>
        </p:spPr>
        <p:txBody>
          <a:bodyPr wrap="none" anchor="ctr"/>
          <a:lstStyle/>
          <a:p>
            <a:pPr algn="ctr"/>
            <a:r>
              <a:rPr lang="en-US">
                <a:latin typeface="Times New Roman" pitchFamily="18" charset="0"/>
              </a:rPr>
              <a:t>Specification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143000"/>
          </a:xfrm>
          <a:noFill/>
        </p:spPr>
        <p:txBody>
          <a:bodyPr/>
          <a:lstStyle/>
          <a:p>
            <a:pPr eaLnBrk="1" hangingPunct="1"/>
            <a:r>
              <a:rPr lang="en-US" sz="3200" b="1" smtClean="0"/>
              <a:t>Elicitation Task</a:t>
            </a:r>
          </a:p>
        </p:txBody>
      </p:sp>
      <p:sp>
        <p:nvSpPr>
          <p:cNvPr id="13315" name="Rectangle 3"/>
          <p:cNvSpPr>
            <a:spLocks noGrp="1" noChangeArrowheads="1"/>
          </p:cNvSpPr>
          <p:nvPr>
            <p:ph type="body" idx="1"/>
          </p:nvPr>
        </p:nvSpPr>
        <p:spPr>
          <a:xfrm>
            <a:off x="685800" y="1524000"/>
            <a:ext cx="7772400" cy="4114800"/>
          </a:xfrm>
        </p:spPr>
        <p:txBody>
          <a:bodyPr/>
          <a:lstStyle/>
          <a:p>
            <a:pPr eaLnBrk="1" hangingPunct="1">
              <a:lnSpc>
                <a:spcPct val="90000"/>
              </a:lnSpc>
            </a:pPr>
            <a:r>
              <a:rPr lang="en-US" sz="2000" smtClean="0"/>
              <a:t>Eliciting requirements is difficult because of </a:t>
            </a:r>
          </a:p>
          <a:p>
            <a:pPr lvl="1" eaLnBrk="1" hangingPunct="1">
              <a:lnSpc>
                <a:spcPct val="90000"/>
              </a:lnSpc>
            </a:pPr>
            <a:r>
              <a:rPr lang="en-US" sz="1800" u="sng" smtClean="0"/>
              <a:t>Problems of scope</a:t>
            </a:r>
            <a:r>
              <a:rPr lang="en-US" sz="1800" smtClean="0"/>
              <a:t> in identifying the boundaries of the system or specifying too much technical detail rather than overall system objectives</a:t>
            </a:r>
          </a:p>
          <a:p>
            <a:pPr lvl="1" eaLnBrk="1" hangingPunct="1">
              <a:lnSpc>
                <a:spcPct val="90000"/>
              </a:lnSpc>
            </a:pPr>
            <a:r>
              <a:rPr lang="en-US" sz="1800" u="sng" smtClean="0"/>
              <a:t>Problems of understanding</a:t>
            </a:r>
            <a:r>
              <a:rPr lang="en-US" sz="1800" smtClean="0"/>
              <a:t> what is wanted, what the problem domain is, and what the computing environment can handle (Information that is believed to be "obvious" is often omitted)</a:t>
            </a:r>
          </a:p>
          <a:p>
            <a:pPr lvl="1" eaLnBrk="1" hangingPunct="1">
              <a:lnSpc>
                <a:spcPct val="90000"/>
              </a:lnSpc>
            </a:pPr>
            <a:r>
              <a:rPr lang="en-US" sz="1800" u="sng" smtClean="0"/>
              <a:t>Problems of volatility</a:t>
            </a:r>
            <a:r>
              <a:rPr lang="en-US" sz="1800" smtClean="0"/>
              <a:t> because the requirements change over time</a:t>
            </a:r>
          </a:p>
          <a:p>
            <a:pPr eaLnBrk="1" hangingPunct="1">
              <a:lnSpc>
                <a:spcPct val="90000"/>
              </a:lnSpc>
            </a:pPr>
            <a:r>
              <a:rPr lang="en-US" sz="2000" smtClean="0"/>
              <a:t>Elicitation may be accomplished through two activities</a:t>
            </a:r>
          </a:p>
          <a:p>
            <a:pPr lvl="1" eaLnBrk="1" hangingPunct="1">
              <a:lnSpc>
                <a:spcPct val="90000"/>
              </a:lnSpc>
            </a:pPr>
            <a:r>
              <a:rPr lang="en-US" sz="1800" smtClean="0"/>
              <a:t>Collaborative requirements gathering</a:t>
            </a:r>
          </a:p>
          <a:p>
            <a:pPr lvl="1" eaLnBrk="1" hangingPunct="1">
              <a:lnSpc>
                <a:spcPct val="90000"/>
              </a:lnSpc>
            </a:pPr>
            <a:r>
              <a:rPr lang="en-US" sz="1800" smtClean="0"/>
              <a:t>Quality function deployment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686800" cy="1143000"/>
          </a:xfrm>
          <a:noFill/>
        </p:spPr>
        <p:txBody>
          <a:bodyPr/>
          <a:lstStyle/>
          <a:p>
            <a:pPr eaLnBrk="1" hangingPunct="1"/>
            <a:r>
              <a:rPr lang="en-US" sz="3200" b="1" dirty="0" smtClean="0"/>
              <a:t>Collaborative Requirements Gathering</a:t>
            </a:r>
          </a:p>
        </p:txBody>
      </p:sp>
      <p:sp>
        <p:nvSpPr>
          <p:cNvPr id="14339"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en-US" sz="2000" dirty="0" smtClean="0"/>
              <a:t>Meetings are conducted and attended by both software engineers, customers, and other interested stakeholders</a:t>
            </a:r>
          </a:p>
          <a:p>
            <a:pPr eaLnBrk="1" hangingPunct="1">
              <a:lnSpc>
                <a:spcPct val="90000"/>
              </a:lnSpc>
            </a:pPr>
            <a:r>
              <a:rPr lang="en-US" sz="2000" dirty="0" smtClean="0"/>
              <a:t>Rules for preparation and participation are established</a:t>
            </a:r>
          </a:p>
          <a:p>
            <a:pPr eaLnBrk="1" hangingPunct="1">
              <a:lnSpc>
                <a:spcPct val="90000"/>
              </a:lnSpc>
            </a:pPr>
            <a:r>
              <a:rPr lang="en-US" sz="2000" dirty="0" smtClean="0"/>
              <a:t>An agenda is suggested that is formal enough to cover all important points but informal enough to encourage the free flow of ideas</a:t>
            </a:r>
          </a:p>
          <a:p>
            <a:pPr eaLnBrk="1" hangingPunct="1">
              <a:lnSpc>
                <a:spcPct val="90000"/>
              </a:lnSpc>
            </a:pPr>
            <a:r>
              <a:rPr lang="en-US" sz="2000" dirty="0" smtClean="0"/>
              <a:t>A "facilitator" (customer, developer, or outsider) controls the meeting</a:t>
            </a:r>
          </a:p>
          <a:p>
            <a:pPr eaLnBrk="1" hangingPunct="1">
              <a:lnSpc>
                <a:spcPct val="90000"/>
              </a:lnSpc>
            </a:pPr>
            <a:r>
              <a:rPr lang="en-US" sz="2000" dirty="0" smtClean="0"/>
              <a:t>A "definition mechanism" is used such as work sheets, flip charts, wall stickers, electronic bulletin board, chat room, or some other virtual forum</a:t>
            </a:r>
          </a:p>
          <a:p>
            <a:pPr eaLnBrk="1" hangingPunct="1">
              <a:lnSpc>
                <a:spcPct val="90000"/>
              </a:lnSpc>
            </a:pPr>
            <a:r>
              <a:rPr lang="en-US" sz="2000" dirty="0" smtClean="0"/>
              <a:t>The goal is to identify the problem, propose elements of the solution, negotiate different approaches, and specify a preliminary set of solution requirements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7772400" cy="1143000"/>
          </a:xfrm>
          <a:noFill/>
        </p:spPr>
        <p:txBody>
          <a:bodyPr/>
          <a:lstStyle/>
          <a:p>
            <a:pPr eaLnBrk="1" hangingPunct="1"/>
            <a:r>
              <a:rPr lang="en-US" sz="3200" b="1" dirty="0" smtClean="0"/>
              <a:t>Quality Function Deployment</a:t>
            </a:r>
          </a:p>
        </p:txBody>
      </p:sp>
      <p:sp>
        <p:nvSpPr>
          <p:cNvPr id="15363" name="Rectangle 3"/>
          <p:cNvSpPr>
            <a:spLocks noGrp="1" noChangeArrowheads="1"/>
          </p:cNvSpPr>
          <p:nvPr>
            <p:ph type="body" idx="1"/>
          </p:nvPr>
        </p:nvSpPr>
        <p:spPr>
          <a:xfrm>
            <a:off x="685800" y="1447800"/>
            <a:ext cx="7772400" cy="4114800"/>
          </a:xfrm>
        </p:spPr>
        <p:txBody>
          <a:bodyPr/>
          <a:lstStyle/>
          <a:p>
            <a:pPr eaLnBrk="1" hangingPunct="1">
              <a:lnSpc>
                <a:spcPct val="90000"/>
              </a:lnSpc>
            </a:pPr>
            <a:r>
              <a:rPr lang="en-US" sz="2000" dirty="0" smtClean="0"/>
              <a:t>This is a technique that translates the needs of the customer into technical requirements for software</a:t>
            </a:r>
          </a:p>
          <a:p>
            <a:pPr eaLnBrk="1" hangingPunct="1">
              <a:lnSpc>
                <a:spcPct val="90000"/>
              </a:lnSpc>
            </a:pPr>
            <a:r>
              <a:rPr lang="en-US" sz="2000" dirty="0" smtClean="0"/>
              <a:t>It emphasizes an understanding of what is valuable to the customer and then deploys these values throughout the engineering process through functions, information, and tasks</a:t>
            </a:r>
          </a:p>
          <a:p>
            <a:pPr eaLnBrk="1" hangingPunct="1">
              <a:lnSpc>
                <a:spcPct val="90000"/>
              </a:lnSpc>
            </a:pPr>
            <a:r>
              <a:rPr lang="en-US" sz="2000" dirty="0" smtClean="0"/>
              <a:t>It identifies three types of requirements</a:t>
            </a:r>
          </a:p>
          <a:p>
            <a:pPr lvl="1" eaLnBrk="1" hangingPunct="1">
              <a:lnSpc>
                <a:spcPct val="90000"/>
              </a:lnSpc>
            </a:pPr>
            <a:r>
              <a:rPr lang="en-US" sz="1800" u="sng" dirty="0" smtClean="0"/>
              <a:t>Normal requirements</a:t>
            </a:r>
            <a:r>
              <a:rPr lang="en-US" sz="1800" dirty="0" smtClean="0"/>
              <a:t>: These requirements are the objectives and goals stated for a product or system during meetings with the customer</a:t>
            </a:r>
          </a:p>
          <a:p>
            <a:pPr lvl="1" eaLnBrk="1" hangingPunct="1">
              <a:lnSpc>
                <a:spcPct val="90000"/>
              </a:lnSpc>
            </a:pPr>
            <a:r>
              <a:rPr lang="en-US" sz="1800" u="sng" dirty="0" smtClean="0"/>
              <a:t>Expected requirements</a:t>
            </a:r>
            <a:r>
              <a:rPr lang="en-US" sz="1800" dirty="0" smtClean="0"/>
              <a:t>:  These requirements are implicit to the product or system and may be so fundamental that the customer does not explicitly state them</a:t>
            </a:r>
          </a:p>
          <a:p>
            <a:pPr lvl="1" eaLnBrk="1" hangingPunct="1">
              <a:lnSpc>
                <a:spcPct val="90000"/>
              </a:lnSpc>
            </a:pPr>
            <a:r>
              <a:rPr lang="en-US" sz="1800" u="sng" dirty="0" smtClean="0"/>
              <a:t>Exciting requirements</a:t>
            </a:r>
            <a:r>
              <a:rPr lang="en-US" sz="1800" dirty="0" smtClean="0"/>
              <a:t>: These requirements are for features that go beyond the customer's expectations and prove to be very satisfying when present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pPr eaLnBrk="1" hangingPunct="1"/>
            <a:r>
              <a:rPr lang="en-US" sz="3200" b="1" smtClean="0"/>
              <a:t>QFD process (1)</a:t>
            </a:r>
          </a:p>
        </p:txBody>
      </p:sp>
      <p:sp>
        <p:nvSpPr>
          <p:cNvPr id="16387" name="Content Placeholder 2"/>
          <p:cNvSpPr>
            <a:spLocks noGrp="1"/>
          </p:cNvSpPr>
          <p:nvPr>
            <p:ph idx="4294967295"/>
          </p:nvPr>
        </p:nvSpPr>
        <p:spPr/>
        <p:txBody>
          <a:bodyPr lIns="0" tIns="0"/>
          <a:lstStyle/>
          <a:p>
            <a:pPr eaLnBrk="1" hangingPunct="1"/>
            <a:r>
              <a:rPr lang="en-US" sz="2000" smtClean="0"/>
              <a:t>The basic idea of QFD is to construct relationship matrices between customer needs, technical requirements, priorities and (if needed) competitor assessment.</a:t>
            </a:r>
          </a:p>
          <a:p>
            <a:pPr eaLnBrk="1" hangingPunct="1"/>
            <a:r>
              <a:rPr lang="en-US" sz="2000" smtClean="0"/>
              <a:t>To achieve this the following process is prescribed:</a:t>
            </a:r>
          </a:p>
          <a:p>
            <a:pPr lvl="1" algn="just" eaLnBrk="1" hangingPunct="1">
              <a:buFont typeface="Wingdings" pitchFamily="2" charset="2"/>
              <a:buAutoNum type="arabicPeriod"/>
            </a:pPr>
            <a:r>
              <a:rPr lang="en-US" sz="1800" smtClean="0"/>
              <a:t>Identify stakeholder’s attributes or requirements</a:t>
            </a:r>
          </a:p>
          <a:p>
            <a:pPr lvl="1" algn="just" eaLnBrk="1" hangingPunct="1">
              <a:buFont typeface="Wingdings" pitchFamily="2" charset="2"/>
              <a:buAutoNum type="arabicPeriod"/>
            </a:pPr>
            <a:r>
              <a:rPr lang="en-US" sz="1800" smtClean="0"/>
              <a:t>Identify technical features of the requirements</a:t>
            </a:r>
          </a:p>
          <a:p>
            <a:pPr lvl="1" algn="just" eaLnBrk="1" hangingPunct="1">
              <a:buFont typeface="Wingdings" pitchFamily="2" charset="2"/>
              <a:buAutoNum type="arabicPeriod"/>
            </a:pPr>
            <a:r>
              <a:rPr lang="en-US" sz="1800" smtClean="0"/>
              <a:t>Relate the requirements to the technical features</a:t>
            </a:r>
          </a:p>
          <a:p>
            <a:pPr lvl="1" algn="just" eaLnBrk="1" hangingPunct="1">
              <a:buFont typeface="Wingdings" pitchFamily="2" charset="2"/>
              <a:buAutoNum type="arabicPeriod"/>
            </a:pPr>
            <a:r>
              <a:rPr lang="en-US" sz="1800" smtClean="0"/>
              <a:t>Conduct an evaluation of competing products</a:t>
            </a:r>
          </a:p>
          <a:p>
            <a:pPr lvl="1" algn="just" eaLnBrk="1" hangingPunct="1">
              <a:buFont typeface="Wingdings" pitchFamily="2" charset="2"/>
              <a:buAutoNum type="arabicPeriod"/>
            </a:pPr>
            <a:r>
              <a:rPr lang="en-US" sz="1800" smtClean="0"/>
              <a:t>Evaluate technical features and specify a target value for each feature</a:t>
            </a:r>
          </a:p>
          <a:p>
            <a:pPr lvl="1" algn="just" eaLnBrk="1" hangingPunct="1">
              <a:buFont typeface="Wingdings" pitchFamily="2" charset="2"/>
              <a:buAutoNum type="arabicPeriod"/>
            </a:pPr>
            <a:r>
              <a:rPr lang="en-US" sz="1800" smtClean="0"/>
              <a:t>Prioritize technical features for development effort. </a:t>
            </a:r>
          </a:p>
          <a:p>
            <a:pPr eaLnBrk="1" hangingPunct="1"/>
            <a:endParaRPr lang="en-US" sz="20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GB" dirty="0" smtClean="0"/>
              <a:t>Recap</a:t>
            </a:r>
            <a:endParaRPr lang="en-GB" dirty="0"/>
          </a:p>
        </p:txBody>
      </p:sp>
      <p:sp>
        <p:nvSpPr>
          <p:cNvPr id="32771" name="Rectangle 3"/>
          <p:cNvSpPr>
            <a:spLocks noGrp="1" noChangeArrowheads="1"/>
          </p:cNvSpPr>
          <p:nvPr>
            <p:ph type="body" idx="1"/>
          </p:nvPr>
        </p:nvSpPr>
        <p:spPr>
          <a:noFill/>
          <a:ln/>
        </p:spPr>
        <p:txBody>
          <a:bodyPr/>
          <a:lstStyle/>
          <a:p>
            <a:pPr algn="just"/>
            <a:r>
              <a:rPr lang="en-GB" dirty="0" smtClean="0"/>
              <a:t>Completed example</a:t>
            </a:r>
          </a:p>
          <a:p>
            <a:pPr algn="just"/>
            <a:r>
              <a:rPr lang="en-GB" dirty="0" smtClean="0"/>
              <a:t>Problems with requirement practices</a:t>
            </a:r>
          </a:p>
          <a:p>
            <a:pPr algn="just"/>
            <a:r>
              <a:rPr lang="en-GB" dirty="0" smtClean="0"/>
              <a:t>Requirement engineering process tasks</a:t>
            </a:r>
          </a:p>
          <a:p>
            <a:pPr lvl="1" algn="just"/>
            <a:r>
              <a:rPr lang="en-GB" dirty="0" smtClean="0"/>
              <a:t>Inception</a:t>
            </a:r>
          </a:p>
          <a:p>
            <a:pPr lvl="1" algn="just"/>
            <a:r>
              <a:rPr lang="en-GB" dirty="0" smtClean="0"/>
              <a:t>Elicitation</a:t>
            </a:r>
          </a:p>
          <a:p>
            <a:pPr algn="just"/>
            <a:endParaRPr lang="en-GB"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19</a:t>
            </a:fld>
            <a:endParaRPr lang="en-US" dirty="0"/>
          </a:p>
        </p:txBody>
      </p:sp>
    </p:spTree>
    <p:extLst>
      <p:ext uri="{BB962C8B-B14F-4D97-AF65-F5344CB8AC3E}">
        <p14:creationId xmlns="" xmlns:p14="http://schemas.microsoft.com/office/powerpoint/2010/main" val="94944860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GB" dirty="0" smtClean="0"/>
              <a:t>Recap</a:t>
            </a:r>
            <a:endParaRPr lang="en-GB" dirty="0"/>
          </a:p>
        </p:txBody>
      </p:sp>
      <p:sp>
        <p:nvSpPr>
          <p:cNvPr id="32771" name="Rectangle 3"/>
          <p:cNvSpPr>
            <a:spLocks noGrp="1" noChangeArrowheads="1"/>
          </p:cNvSpPr>
          <p:nvPr>
            <p:ph type="body" idx="1"/>
          </p:nvPr>
        </p:nvSpPr>
        <p:spPr>
          <a:noFill/>
          <a:ln/>
        </p:spPr>
        <p:txBody>
          <a:bodyPr/>
          <a:lstStyle/>
          <a:p>
            <a:pPr algn="just"/>
            <a:r>
              <a:rPr lang="en-GB" dirty="0" smtClean="0"/>
              <a:t>System engineering and software requirements engineering</a:t>
            </a:r>
          </a:p>
          <a:p>
            <a:pPr algn="just"/>
            <a:r>
              <a:rPr lang="en-GB" dirty="0" smtClean="0"/>
              <a:t>The </a:t>
            </a:r>
            <a:r>
              <a:rPr lang="en-GB" dirty="0"/>
              <a:t>requirements document is the definitive specification of requirements for customers, engineers and managers.</a:t>
            </a:r>
          </a:p>
          <a:p>
            <a:pPr algn="just"/>
            <a:r>
              <a:rPr lang="en-GB" dirty="0"/>
              <a:t>The requirements document should include a system overview, glossary, statement of the functional requirements and the operational </a:t>
            </a:r>
            <a:r>
              <a:rPr lang="en-GB" dirty="0" smtClean="0"/>
              <a:t>constraints</a:t>
            </a:r>
          </a:p>
          <a:p>
            <a:pPr algn="just"/>
            <a:r>
              <a:rPr lang="en-GB" dirty="0" smtClean="0"/>
              <a:t>Example</a:t>
            </a:r>
            <a:endParaRPr lang="en-GB"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2</a:t>
            </a:fld>
            <a:endParaRPr lang="en-US" dirty="0"/>
          </a:p>
        </p:txBody>
      </p:sp>
    </p:spTree>
    <p:extLst>
      <p:ext uri="{BB962C8B-B14F-4D97-AF65-F5344CB8AC3E}">
        <p14:creationId xmlns="" xmlns:p14="http://schemas.microsoft.com/office/powerpoint/2010/main" val="9494486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Bus Locator Project</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3</a:t>
            </a:fld>
            <a:endParaRPr lang="en-US" dirty="0"/>
          </a:p>
        </p:txBody>
      </p:sp>
      <p:sp>
        <p:nvSpPr>
          <p:cNvPr id="5" name="Content Placeholder 4"/>
          <p:cNvSpPr>
            <a:spLocks noGrp="1"/>
          </p:cNvSpPr>
          <p:nvPr>
            <p:ph sz="quarter" idx="1"/>
          </p:nvPr>
        </p:nvSpPr>
        <p:spPr/>
        <p:txBody>
          <a:bodyPr/>
          <a:lstStyle/>
          <a:p>
            <a:r>
              <a:rPr lang="en-US" b="1" dirty="0" smtClean="0"/>
              <a:t>Problem Statement: </a:t>
            </a:r>
            <a:r>
              <a:rPr lang="en-US" dirty="0" smtClean="0"/>
              <a:t>Students </a:t>
            </a:r>
            <a:r>
              <a:rPr lang="en-US" dirty="0"/>
              <a:t>using busses as means to get to the campus face problems when busses are late, especially when they have to wait for busses under scorching sun or heavy rain. This application intends to facilitate students by providing means to track busses in real time which will not only allow students to view locations of their busses and get to stop on time. It will also facilitate the transport office to keep track of all the active busses</a:t>
            </a:r>
            <a:r>
              <a:rPr lang="en-US" dirty="0" smtClean="0"/>
              <a:t>.</a:t>
            </a:r>
          </a:p>
          <a:p>
            <a:r>
              <a:rPr lang="en-US" dirty="0" smtClean="0">
                <a:hlinkClick r:id="rId2" action="ppaction://hlinkfile"/>
              </a:rPr>
              <a:t>SRS</a:t>
            </a:r>
            <a:endParaRPr lang="en-US" dirty="0"/>
          </a:p>
          <a:p>
            <a:endParaRPr lang="en-US" dirty="0"/>
          </a:p>
        </p:txBody>
      </p:sp>
    </p:spTree>
    <p:extLst>
      <p:ext uri="{BB962C8B-B14F-4D97-AF65-F5344CB8AC3E}">
        <p14:creationId xmlns="" xmlns:p14="http://schemas.microsoft.com/office/powerpoint/2010/main" val="4096072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609600"/>
            <a:ext cx="8153400" cy="1143000"/>
          </a:xfrm>
        </p:spPr>
        <p:txBody>
          <a:bodyPr>
            <a:normAutofit fontScale="90000"/>
          </a:bodyPr>
          <a:lstStyle/>
          <a:p>
            <a:pPr eaLnBrk="1" hangingPunct="1"/>
            <a:r>
              <a:rPr lang="en-US" sz="3600" dirty="0" smtClean="0"/>
              <a:t>Outline</a:t>
            </a:r>
            <a:r>
              <a:rPr lang="en-US" sz="4800" dirty="0" smtClean="0"/>
              <a:t/>
            </a:r>
            <a:br>
              <a:rPr lang="en-US" sz="4800" dirty="0" smtClean="0"/>
            </a:br>
            <a:r>
              <a:rPr lang="en-US" sz="1800" dirty="0" smtClean="0"/>
              <a:t/>
            </a:r>
            <a:br>
              <a:rPr lang="en-US" sz="1800" dirty="0" smtClean="0"/>
            </a:br>
            <a:r>
              <a:rPr lang="en-US" sz="1800" dirty="0" smtClean="0"/>
              <a:t/>
            </a:r>
            <a:br>
              <a:rPr lang="en-US" sz="1800" dirty="0" smtClean="0"/>
            </a:br>
            <a:r>
              <a:rPr lang="en-US" sz="1800" dirty="0" smtClean="0"/>
              <a:t>  </a:t>
            </a:r>
          </a:p>
        </p:txBody>
      </p:sp>
      <p:sp>
        <p:nvSpPr>
          <p:cNvPr id="2051" name="Rectangle 3"/>
          <p:cNvSpPr>
            <a:spLocks noGrp="1" noChangeArrowheads="1"/>
          </p:cNvSpPr>
          <p:nvPr>
            <p:ph type="subTitle" idx="1"/>
          </p:nvPr>
        </p:nvSpPr>
        <p:spPr>
          <a:xfrm>
            <a:off x="457200" y="1295400"/>
            <a:ext cx="8382000" cy="4495800"/>
          </a:xfrm>
        </p:spPr>
        <p:txBody>
          <a:bodyPr>
            <a:normAutofit/>
          </a:bodyPr>
          <a:lstStyle/>
          <a:p>
            <a:pPr marL="274320" indent="-274320" algn="just">
              <a:buFont typeface="Wingdings 3"/>
              <a:buChar char=""/>
            </a:pPr>
            <a:r>
              <a:rPr lang="en-US" dirty="0" smtClean="0"/>
              <a:t>Finish Bus locator example </a:t>
            </a:r>
          </a:p>
          <a:p>
            <a:pPr marL="274320" indent="-274320" algn="just">
              <a:buFont typeface="Wingdings 3"/>
              <a:buChar char=""/>
            </a:pPr>
            <a:r>
              <a:rPr lang="en-US" dirty="0" smtClean="0"/>
              <a:t>Problems with requirements practices </a:t>
            </a:r>
          </a:p>
          <a:p>
            <a:pPr marL="274320" indent="-274320" algn="just">
              <a:buFont typeface="Wingdings 3"/>
              <a:buChar char=""/>
            </a:pPr>
            <a:r>
              <a:rPr lang="en-US" dirty="0" smtClean="0"/>
              <a:t>Requirements engineering tasks</a:t>
            </a:r>
          </a:p>
          <a:p>
            <a:pPr marL="731520" lvl="2" indent="-274320" algn="just">
              <a:spcBef>
                <a:spcPts val="600"/>
              </a:spcBef>
              <a:buClr>
                <a:schemeClr val="accent1"/>
              </a:buClr>
              <a:buFont typeface="Wingdings 3"/>
              <a:buChar char=""/>
            </a:pPr>
            <a:r>
              <a:rPr lang="en-US" dirty="0" smtClean="0">
                <a:solidFill>
                  <a:schemeClr val="tx1"/>
                </a:solidFill>
              </a:rPr>
              <a:t> Inception </a:t>
            </a:r>
          </a:p>
          <a:p>
            <a:pPr marL="731520" lvl="2" indent="-274320" algn="just">
              <a:spcBef>
                <a:spcPts val="600"/>
              </a:spcBef>
              <a:buClr>
                <a:schemeClr val="accent1"/>
              </a:buClr>
              <a:buFont typeface="Wingdings 3"/>
              <a:buChar char=""/>
            </a:pPr>
            <a:r>
              <a:rPr lang="en-US" dirty="0" smtClean="0">
                <a:solidFill>
                  <a:schemeClr val="tx1"/>
                </a:solidFill>
              </a:rPr>
              <a:t> Elicitation</a:t>
            </a:r>
          </a:p>
          <a:p>
            <a:pPr marL="731520" lvl="2" indent="-274320" algn="just">
              <a:spcBef>
                <a:spcPts val="600"/>
              </a:spcBef>
              <a:buClr>
                <a:schemeClr val="accent1"/>
              </a:buClr>
              <a:buFont typeface="Wingdings 3"/>
              <a:buChar char=""/>
            </a:pPr>
            <a:r>
              <a:rPr lang="en-US" dirty="0" smtClean="0">
                <a:solidFill>
                  <a:schemeClr val="tx1"/>
                </a:solidFill>
              </a:rPr>
              <a:t> Elaboration</a:t>
            </a:r>
          </a:p>
          <a:p>
            <a:pPr marL="731520" lvl="2" indent="-274320" algn="just">
              <a:spcBef>
                <a:spcPts val="600"/>
              </a:spcBef>
              <a:buClr>
                <a:schemeClr val="accent1"/>
              </a:buClr>
              <a:buFont typeface="Wingdings 3"/>
              <a:buChar char=""/>
            </a:pPr>
            <a:r>
              <a:rPr lang="en-US" dirty="0" smtClean="0">
                <a:solidFill>
                  <a:schemeClr val="tx1"/>
                </a:solidFill>
              </a:rPr>
              <a:t> Negotiation</a:t>
            </a:r>
          </a:p>
          <a:p>
            <a:pPr marL="731520" lvl="2" indent="-274320" algn="just">
              <a:spcBef>
                <a:spcPts val="600"/>
              </a:spcBef>
              <a:buClr>
                <a:schemeClr val="accent1"/>
              </a:buClr>
              <a:buFont typeface="Wingdings 3"/>
              <a:buChar char=""/>
            </a:pPr>
            <a:r>
              <a:rPr lang="en-US" dirty="0" smtClean="0">
                <a:solidFill>
                  <a:schemeClr val="tx1"/>
                </a:solidFill>
              </a:rPr>
              <a:t> Specification</a:t>
            </a:r>
          </a:p>
          <a:p>
            <a:pPr marL="731520" lvl="2" indent="-274320" algn="just">
              <a:spcBef>
                <a:spcPts val="600"/>
              </a:spcBef>
              <a:buClr>
                <a:schemeClr val="accent1"/>
              </a:buClr>
              <a:buFont typeface="Wingdings 3"/>
              <a:buChar char=""/>
            </a:pPr>
            <a:r>
              <a:rPr lang="en-US" dirty="0" smtClean="0">
                <a:solidFill>
                  <a:schemeClr val="tx1"/>
                </a:solidFill>
              </a:rPr>
              <a:t> Validation</a:t>
            </a:r>
          </a:p>
          <a:p>
            <a:pPr marL="731520" lvl="2" indent="-274320" algn="just">
              <a:spcBef>
                <a:spcPts val="600"/>
              </a:spcBef>
              <a:buClr>
                <a:schemeClr val="accent1"/>
              </a:buClr>
              <a:buFont typeface="Wingdings 3"/>
              <a:buChar char=""/>
            </a:pPr>
            <a:r>
              <a:rPr lang="en-US" dirty="0" smtClean="0">
                <a:solidFill>
                  <a:schemeClr val="tx1"/>
                </a:solidFill>
              </a:rPr>
              <a:t> Requirements management</a:t>
            </a:r>
          </a:p>
          <a:p>
            <a:pPr algn="l" eaLnBrk="1" hangingPunct="1">
              <a:buFontTx/>
              <a:buChar char="-"/>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8153400" cy="1143000"/>
          </a:xfrm>
        </p:spPr>
        <p:txBody>
          <a:bodyPr/>
          <a:lstStyle/>
          <a:p>
            <a:pPr eaLnBrk="1" hangingPunct="1"/>
            <a:r>
              <a:rPr lang="en-US" sz="3200" b="1" dirty="0" smtClean="0"/>
              <a:t>The Problems with our Requirements Practices</a:t>
            </a:r>
          </a:p>
        </p:txBody>
      </p:sp>
      <p:sp>
        <p:nvSpPr>
          <p:cNvPr id="3075" name="Rectangle 3"/>
          <p:cNvSpPr>
            <a:spLocks noGrp="1" noChangeArrowheads="1"/>
          </p:cNvSpPr>
          <p:nvPr>
            <p:ph type="body" idx="1"/>
          </p:nvPr>
        </p:nvSpPr>
        <p:spPr>
          <a:xfrm>
            <a:off x="762000" y="1981200"/>
            <a:ext cx="7772400" cy="4114800"/>
          </a:xfrm>
        </p:spPr>
        <p:txBody>
          <a:bodyPr/>
          <a:lstStyle/>
          <a:p>
            <a:pPr eaLnBrk="1" hangingPunct="1">
              <a:lnSpc>
                <a:spcPct val="90000"/>
              </a:lnSpc>
            </a:pPr>
            <a:r>
              <a:rPr lang="en-US" sz="2000" smtClean="0"/>
              <a:t>We have trouble </a:t>
            </a:r>
            <a:r>
              <a:rPr lang="en-US" sz="2000" u="sng" smtClean="0"/>
              <a:t>understanding the requirements</a:t>
            </a:r>
            <a:r>
              <a:rPr lang="en-US" sz="2000" smtClean="0"/>
              <a:t> that we do acquire from the customer</a:t>
            </a:r>
          </a:p>
          <a:p>
            <a:pPr eaLnBrk="1" hangingPunct="1">
              <a:lnSpc>
                <a:spcPct val="90000"/>
              </a:lnSpc>
            </a:pPr>
            <a:r>
              <a:rPr lang="en-US" sz="2000" smtClean="0"/>
              <a:t>We often record requirements in a </a:t>
            </a:r>
            <a:r>
              <a:rPr lang="en-US" sz="2000" u="sng" smtClean="0"/>
              <a:t>disorganized manner</a:t>
            </a:r>
          </a:p>
          <a:p>
            <a:pPr eaLnBrk="1" hangingPunct="1">
              <a:lnSpc>
                <a:spcPct val="90000"/>
              </a:lnSpc>
            </a:pPr>
            <a:r>
              <a:rPr lang="en-US" sz="2000" smtClean="0"/>
              <a:t>We spend far too </a:t>
            </a:r>
            <a:r>
              <a:rPr lang="en-US" sz="2000" u="sng" smtClean="0"/>
              <a:t>little time verifying</a:t>
            </a:r>
            <a:r>
              <a:rPr lang="en-US" sz="2000" smtClean="0"/>
              <a:t> what we do record</a:t>
            </a:r>
          </a:p>
          <a:p>
            <a:pPr eaLnBrk="1" hangingPunct="1">
              <a:lnSpc>
                <a:spcPct val="90000"/>
              </a:lnSpc>
            </a:pPr>
            <a:r>
              <a:rPr lang="en-US" sz="2000" smtClean="0"/>
              <a:t>We </a:t>
            </a:r>
            <a:r>
              <a:rPr lang="en-US" sz="2000" u="sng" smtClean="0"/>
              <a:t>allow change to control us</a:t>
            </a:r>
            <a:r>
              <a:rPr lang="en-US" sz="2000" smtClean="0"/>
              <a:t>, rather than establishing mechanisms to control change</a:t>
            </a:r>
          </a:p>
          <a:p>
            <a:pPr eaLnBrk="1" hangingPunct="1">
              <a:lnSpc>
                <a:spcPct val="90000"/>
              </a:lnSpc>
            </a:pPr>
            <a:r>
              <a:rPr lang="en-US" sz="2000" smtClean="0"/>
              <a:t>Most importantly, we </a:t>
            </a:r>
            <a:r>
              <a:rPr lang="en-US" sz="2000" u="sng" smtClean="0"/>
              <a:t>fail to establish a solid foundation for the system or software</a:t>
            </a:r>
            <a:r>
              <a:rPr lang="en-US" sz="2000" smtClean="0"/>
              <a:t> that the user wants built</a:t>
            </a:r>
          </a:p>
          <a:p>
            <a:pPr eaLnBrk="1" hangingPunct="1">
              <a:lnSpc>
                <a:spcPct val="90000"/>
              </a:lnSpc>
            </a:pPr>
            <a:endParaRPr lang="en-US" sz="2000" smtClean="0"/>
          </a:p>
          <a:p>
            <a:pPr eaLnBrk="1" hangingPunct="1">
              <a:lnSpc>
                <a:spcPct val="90000"/>
              </a:lnSpc>
            </a:pPr>
            <a:endParaRPr lang="en-US" sz="2000" smtClean="0"/>
          </a:p>
        </p:txBody>
      </p:sp>
      <p:sp>
        <p:nvSpPr>
          <p:cNvPr id="3076" name="Text Box 4"/>
          <p:cNvSpPr txBox="1">
            <a:spLocks noChangeArrowheads="1"/>
          </p:cNvSpPr>
          <p:nvPr/>
        </p:nvSpPr>
        <p:spPr bwMode="auto">
          <a:xfrm>
            <a:off x="3505200" y="5715000"/>
            <a:ext cx="2032000" cy="366713"/>
          </a:xfrm>
          <a:prstGeom prst="rect">
            <a:avLst/>
          </a:prstGeom>
          <a:noFill/>
          <a:ln w="9525">
            <a:noFill/>
            <a:miter lim="800000"/>
            <a:headEnd/>
            <a:tailEnd/>
          </a:ln>
          <a:effectLst/>
        </p:spPr>
        <p:txBody>
          <a:bodyPr wrap="none">
            <a:spAutoFit/>
          </a:bodyPr>
          <a:lstStyle/>
          <a:p>
            <a:pPr algn="ctr"/>
            <a:r>
              <a:rPr lang="en-US">
                <a:latin typeface="Times New Roman" pitchFamily="18" charset="0"/>
              </a:rPr>
              <a:t>(more on next slide)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52400"/>
            <a:ext cx="8305800" cy="1143000"/>
          </a:xfrm>
          <a:noFill/>
        </p:spPr>
        <p:txBody>
          <a:bodyPr/>
          <a:lstStyle/>
          <a:p>
            <a:pPr eaLnBrk="1" hangingPunct="1"/>
            <a:r>
              <a:rPr lang="en-US" sz="3200" b="1" smtClean="0"/>
              <a:t>The Problems with our Requirements Practices (continued)</a:t>
            </a:r>
          </a:p>
        </p:txBody>
      </p:sp>
      <p:sp>
        <p:nvSpPr>
          <p:cNvPr id="4099" name="Rectangle 3"/>
          <p:cNvSpPr>
            <a:spLocks noGrp="1" noChangeArrowheads="1"/>
          </p:cNvSpPr>
          <p:nvPr>
            <p:ph type="body" idx="1"/>
          </p:nvPr>
        </p:nvSpPr>
        <p:spPr>
          <a:xfrm>
            <a:off x="762000" y="1600200"/>
            <a:ext cx="7772400" cy="4114800"/>
          </a:xfrm>
        </p:spPr>
        <p:txBody>
          <a:bodyPr/>
          <a:lstStyle/>
          <a:p>
            <a:pPr eaLnBrk="1" hangingPunct="1">
              <a:lnSpc>
                <a:spcPct val="90000"/>
              </a:lnSpc>
            </a:pPr>
            <a:r>
              <a:rPr lang="en-US" sz="2000" smtClean="0"/>
              <a:t>Many software developers argue that</a:t>
            </a:r>
          </a:p>
          <a:p>
            <a:pPr lvl="1" eaLnBrk="1" hangingPunct="1">
              <a:lnSpc>
                <a:spcPct val="90000"/>
              </a:lnSpc>
            </a:pPr>
            <a:r>
              <a:rPr lang="en-US" sz="1800" smtClean="0"/>
              <a:t>Building </a:t>
            </a:r>
            <a:r>
              <a:rPr lang="en-US" sz="1800" u="sng" smtClean="0"/>
              <a:t>software is so compelling</a:t>
            </a:r>
            <a:r>
              <a:rPr lang="en-US" sz="1800" smtClean="0"/>
              <a:t> that we want to jump right in (before having a clear understanding of what is needed)</a:t>
            </a:r>
          </a:p>
          <a:p>
            <a:pPr lvl="1" eaLnBrk="1" hangingPunct="1">
              <a:lnSpc>
                <a:spcPct val="90000"/>
              </a:lnSpc>
            </a:pPr>
            <a:r>
              <a:rPr lang="en-US" sz="1800" smtClean="0"/>
              <a:t>Things will </a:t>
            </a:r>
            <a:r>
              <a:rPr lang="en-US" sz="1800" u="sng" smtClean="0"/>
              <a:t>become clear as we build</a:t>
            </a:r>
            <a:r>
              <a:rPr lang="en-US" sz="1800" smtClean="0"/>
              <a:t> the software</a:t>
            </a:r>
          </a:p>
          <a:p>
            <a:pPr lvl="1" eaLnBrk="1" hangingPunct="1">
              <a:lnSpc>
                <a:spcPct val="90000"/>
              </a:lnSpc>
            </a:pPr>
            <a:r>
              <a:rPr lang="en-US" sz="1800" smtClean="0"/>
              <a:t>Project stakeholders will be able to better understand what they need only after </a:t>
            </a:r>
            <a:r>
              <a:rPr lang="en-US" sz="1800" u="sng" smtClean="0"/>
              <a:t>examining early iterations</a:t>
            </a:r>
            <a:r>
              <a:rPr lang="en-US" sz="1800" smtClean="0"/>
              <a:t> of the software</a:t>
            </a:r>
          </a:p>
          <a:p>
            <a:pPr lvl="1" eaLnBrk="1" hangingPunct="1">
              <a:lnSpc>
                <a:spcPct val="90000"/>
              </a:lnSpc>
            </a:pPr>
            <a:r>
              <a:rPr lang="en-US" sz="1800" smtClean="0"/>
              <a:t>Things change so rapidly that requirements engineering is a waste of time</a:t>
            </a:r>
          </a:p>
          <a:p>
            <a:pPr lvl="1" eaLnBrk="1" hangingPunct="1">
              <a:lnSpc>
                <a:spcPct val="90000"/>
              </a:lnSpc>
            </a:pPr>
            <a:r>
              <a:rPr lang="en-US" sz="1800" smtClean="0"/>
              <a:t>The bottom line is producing a working program and that all else is secondary</a:t>
            </a:r>
          </a:p>
          <a:p>
            <a:pPr eaLnBrk="1" hangingPunct="1">
              <a:lnSpc>
                <a:spcPct val="90000"/>
              </a:lnSpc>
            </a:pPr>
            <a:r>
              <a:rPr lang="en-US" sz="2000" smtClean="0"/>
              <a:t>All of these arguments contain some truth, especially for small projects that take less than one month to complete</a:t>
            </a:r>
          </a:p>
          <a:p>
            <a:pPr eaLnBrk="1" hangingPunct="1">
              <a:lnSpc>
                <a:spcPct val="90000"/>
              </a:lnSpc>
            </a:pPr>
            <a:r>
              <a:rPr lang="en-US" sz="2000" smtClean="0"/>
              <a:t>However, as software grows in size and complexity, these arguments begin to break down and can lead to a failed software project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0"/>
            <a:ext cx="8458200" cy="1143000"/>
          </a:xfrm>
        </p:spPr>
        <p:txBody>
          <a:bodyPr/>
          <a:lstStyle/>
          <a:p>
            <a:pPr eaLnBrk="1" hangingPunct="1"/>
            <a:r>
              <a:rPr lang="en-US" sz="3200" b="1" dirty="0" smtClean="0"/>
              <a:t>A Solution: Requirements Engineering</a:t>
            </a:r>
          </a:p>
        </p:txBody>
      </p:sp>
      <p:sp>
        <p:nvSpPr>
          <p:cNvPr id="5123" name="Rectangle 3"/>
          <p:cNvSpPr>
            <a:spLocks noGrp="1" noChangeArrowheads="1"/>
          </p:cNvSpPr>
          <p:nvPr>
            <p:ph type="body" idx="1"/>
          </p:nvPr>
        </p:nvSpPr>
        <p:spPr>
          <a:xfrm>
            <a:off x="381000" y="1828800"/>
            <a:ext cx="8458200" cy="4114800"/>
          </a:xfrm>
        </p:spPr>
        <p:txBody>
          <a:bodyPr/>
          <a:lstStyle/>
          <a:p>
            <a:pPr eaLnBrk="1" hangingPunct="1"/>
            <a:r>
              <a:rPr lang="en-US" sz="2000" dirty="0" smtClean="0"/>
              <a:t>Begins during the communication activity and continues into the modeling activity</a:t>
            </a:r>
          </a:p>
          <a:p>
            <a:pPr eaLnBrk="1" hangingPunct="1"/>
            <a:r>
              <a:rPr lang="en-US" sz="2000" dirty="0" smtClean="0"/>
              <a:t>Builds a bridge from the system requirements into software design and construction</a:t>
            </a:r>
          </a:p>
          <a:p>
            <a:pPr eaLnBrk="1" hangingPunct="1"/>
            <a:r>
              <a:rPr lang="en-US" sz="2000" dirty="0" smtClean="0"/>
              <a:t>Allows  the requirements engineer to examine</a:t>
            </a:r>
          </a:p>
          <a:p>
            <a:pPr lvl="1" eaLnBrk="1" hangingPunct="1"/>
            <a:r>
              <a:rPr lang="en-US" sz="1800" dirty="0" smtClean="0"/>
              <a:t>the </a:t>
            </a:r>
            <a:r>
              <a:rPr lang="en-US" sz="1800" u="sng" dirty="0" smtClean="0"/>
              <a:t>context of the software work</a:t>
            </a:r>
            <a:r>
              <a:rPr lang="en-US" sz="1800" dirty="0" smtClean="0"/>
              <a:t> to be performed</a:t>
            </a:r>
          </a:p>
          <a:p>
            <a:pPr lvl="1" eaLnBrk="1" hangingPunct="1"/>
            <a:r>
              <a:rPr lang="en-US" sz="1800" dirty="0" smtClean="0"/>
              <a:t>the </a:t>
            </a:r>
            <a:r>
              <a:rPr lang="en-US" sz="1800" u="sng" dirty="0" smtClean="0"/>
              <a:t>specific needs that design and construction must address</a:t>
            </a:r>
          </a:p>
          <a:p>
            <a:pPr lvl="1" eaLnBrk="1" hangingPunct="1"/>
            <a:r>
              <a:rPr lang="en-US" sz="1800" dirty="0" smtClean="0"/>
              <a:t>the priorities that guide the </a:t>
            </a:r>
            <a:r>
              <a:rPr lang="en-US" sz="1800" u="sng" dirty="0" smtClean="0"/>
              <a:t>order in which work</a:t>
            </a:r>
            <a:r>
              <a:rPr lang="en-US" sz="1800" dirty="0" smtClean="0"/>
              <a:t> is to be completed</a:t>
            </a:r>
          </a:p>
          <a:p>
            <a:pPr lvl="1" eaLnBrk="1" hangingPunct="1"/>
            <a:r>
              <a:rPr lang="en-US" sz="1800" dirty="0" smtClean="0"/>
              <a:t>the </a:t>
            </a:r>
            <a:r>
              <a:rPr lang="en-US" sz="1800" u="sng" dirty="0" smtClean="0"/>
              <a:t>information, function, and behavior</a:t>
            </a:r>
            <a:r>
              <a:rPr lang="en-US" sz="1800" dirty="0" smtClean="0"/>
              <a:t> that will have a profound impact on the resultant design</a:t>
            </a:r>
          </a:p>
          <a:p>
            <a:pPr lvl="1" eaLnBrk="1" hangingPunct="1"/>
            <a:endParaRPr lang="en-US" sz="1800" dirty="0" smtClean="0"/>
          </a:p>
          <a:p>
            <a:pPr lvl="1" eaLnBrk="1" hangingPunct="1"/>
            <a:endParaRPr lang="en-US" sz="1800" dirty="0" smtClean="0"/>
          </a:p>
          <a:p>
            <a:pPr eaLnBrk="1" hangingPunct="1"/>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0"/>
            <a:ext cx="7772400" cy="1143000"/>
          </a:xfrm>
        </p:spPr>
        <p:txBody>
          <a:bodyPr/>
          <a:lstStyle/>
          <a:p>
            <a:pPr eaLnBrk="1" hangingPunct="1"/>
            <a:r>
              <a:rPr lang="en-US" sz="3200" b="1" dirty="0" smtClean="0"/>
              <a:t>Requirements Engineering Tasks</a:t>
            </a:r>
          </a:p>
        </p:txBody>
      </p:sp>
      <p:sp>
        <p:nvSpPr>
          <p:cNvPr id="6147" name="Rectangle 3"/>
          <p:cNvSpPr>
            <a:spLocks noGrp="1" noChangeArrowheads="1"/>
          </p:cNvSpPr>
          <p:nvPr>
            <p:ph type="body" idx="1"/>
          </p:nvPr>
        </p:nvSpPr>
        <p:spPr>
          <a:xfrm>
            <a:off x="685800" y="1676400"/>
            <a:ext cx="7772400" cy="4114800"/>
          </a:xfrm>
        </p:spPr>
        <p:txBody>
          <a:bodyPr>
            <a:normAutofit lnSpcReduction="10000"/>
          </a:bodyPr>
          <a:lstStyle/>
          <a:p>
            <a:pPr eaLnBrk="1" hangingPunct="1">
              <a:lnSpc>
                <a:spcPct val="90000"/>
              </a:lnSpc>
            </a:pPr>
            <a:r>
              <a:rPr lang="en-US" sz="2000" dirty="0" smtClean="0"/>
              <a:t>Seven distinct tasks</a:t>
            </a:r>
          </a:p>
          <a:p>
            <a:pPr lvl="1" eaLnBrk="1" hangingPunct="1">
              <a:lnSpc>
                <a:spcPct val="90000"/>
              </a:lnSpc>
            </a:pPr>
            <a:r>
              <a:rPr lang="en-US" sz="1800" dirty="0" smtClean="0"/>
              <a:t>Inception</a:t>
            </a:r>
          </a:p>
          <a:p>
            <a:pPr lvl="1" eaLnBrk="1" hangingPunct="1">
              <a:lnSpc>
                <a:spcPct val="90000"/>
              </a:lnSpc>
            </a:pPr>
            <a:r>
              <a:rPr lang="en-US" sz="1800" dirty="0" smtClean="0"/>
              <a:t>Elicitation</a:t>
            </a:r>
          </a:p>
          <a:p>
            <a:pPr lvl="1" eaLnBrk="1" hangingPunct="1">
              <a:lnSpc>
                <a:spcPct val="90000"/>
              </a:lnSpc>
            </a:pPr>
            <a:r>
              <a:rPr lang="en-US" sz="1800" dirty="0" smtClean="0"/>
              <a:t>Elaboration</a:t>
            </a:r>
          </a:p>
          <a:p>
            <a:pPr lvl="1" eaLnBrk="1" hangingPunct="1">
              <a:lnSpc>
                <a:spcPct val="90000"/>
              </a:lnSpc>
            </a:pPr>
            <a:r>
              <a:rPr lang="en-US" sz="1800" dirty="0" smtClean="0"/>
              <a:t>Negotiation</a:t>
            </a:r>
          </a:p>
          <a:p>
            <a:pPr lvl="1" eaLnBrk="1" hangingPunct="1">
              <a:lnSpc>
                <a:spcPct val="90000"/>
              </a:lnSpc>
            </a:pPr>
            <a:r>
              <a:rPr lang="en-US" sz="1800" dirty="0" smtClean="0"/>
              <a:t>Specification</a:t>
            </a:r>
          </a:p>
          <a:p>
            <a:pPr lvl="1" eaLnBrk="1" hangingPunct="1">
              <a:lnSpc>
                <a:spcPct val="90000"/>
              </a:lnSpc>
            </a:pPr>
            <a:r>
              <a:rPr lang="en-US" sz="1800" dirty="0" smtClean="0"/>
              <a:t>Validation</a:t>
            </a:r>
          </a:p>
          <a:p>
            <a:pPr lvl="1" eaLnBrk="1" hangingPunct="1">
              <a:lnSpc>
                <a:spcPct val="90000"/>
              </a:lnSpc>
            </a:pPr>
            <a:r>
              <a:rPr lang="en-US" sz="1800" dirty="0" smtClean="0"/>
              <a:t>Requirements Management</a:t>
            </a:r>
          </a:p>
          <a:p>
            <a:pPr eaLnBrk="1" hangingPunct="1">
              <a:lnSpc>
                <a:spcPct val="90000"/>
              </a:lnSpc>
            </a:pPr>
            <a:r>
              <a:rPr lang="en-US" sz="2000" dirty="0" smtClean="0"/>
              <a:t>Some of these tasks may occur in parallel and all are adapted to the needs of the project</a:t>
            </a:r>
          </a:p>
          <a:p>
            <a:pPr eaLnBrk="1" hangingPunct="1">
              <a:lnSpc>
                <a:spcPct val="90000"/>
              </a:lnSpc>
            </a:pPr>
            <a:r>
              <a:rPr lang="en-US" sz="2000" dirty="0" smtClean="0"/>
              <a:t>All strive to define what the customer wants</a:t>
            </a:r>
          </a:p>
          <a:p>
            <a:pPr eaLnBrk="1" hangingPunct="1">
              <a:lnSpc>
                <a:spcPct val="90000"/>
              </a:lnSpc>
            </a:pPr>
            <a:r>
              <a:rPr lang="en-US" sz="2000" dirty="0" smtClean="0"/>
              <a:t>All serve to establish a solid foundation for the design and construction of the software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553200" y="5257800"/>
            <a:ext cx="1371600" cy="533400"/>
          </a:xfrm>
          <a:prstGeom prst="rect">
            <a:avLst/>
          </a:prstGeom>
          <a:solidFill>
            <a:srgbClr val="FFCC00"/>
          </a:solidFill>
          <a:ln w="9525">
            <a:solidFill>
              <a:schemeClr val="tx1"/>
            </a:solidFill>
            <a:miter lim="800000"/>
            <a:headEnd/>
            <a:tailEnd/>
          </a:ln>
          <a:effectLst/>
        </p:spPr>
        <p:txBody>
          <a:bodyPr wrap="none" anchor="ctr"/>
          <a:lstStyle/>
          <a:p>
            <a:pPr algn="ctr"/>
            <a:r>
              <a:rPr lang="en-US">
                <a:latin typeface="Times New Roman" pitchFamily="18" charset="0"/>
              </a:rPr>
              <a:t>Requirements</a:t>
            </a:r>
          </a:p>
          <a:p>
            <a:pPr algn="ctr"/>
            <a:r>
              <a:rPr lang="en-US">
                <a:latin typeface="Times New Roman" pitchFamily="18" charset="0"/>
              </a:rPr>
              <a:t>Management</a:t>
            </a:r>
          </a:p>
        </p:txBody>
      </p:sp>
      <p:sp>
        <p:nvSpPr>
          <p:cNvPr id="7171" name="Rectangle 3"/>
          <p:cNvSpPr>
            <a:spLocks noChangeArrowheads="1"/>
          </p:cNvSpPr>
          <p:nvPr/>
        </p:nvSpPr>
        <p:spPr bwMode="auto">
          <a:xfrm>
            <a:off x="5562600" y="4572000"/>
            <a:ext cx="1371600" cy="457200"/>
          </a:xfrm>
          <a:prstGeom prst="rect">
            <a:avLst/>
          </a:prstGeom>
          <a:solidFill>
            <a:srgbClr val="99CCFF"/>
          </a:solidFill>
          <a:ln w="9525">
            <a:solidFill>
              <a:schemeClr val="tx1"/>
            </a:solidFill>
            <a:miter lim="800000"/>
            <a:headEnd/>
            <a:tailEnd/>
          </a:ln>
          <a:effectLst/>
        </p:spPr>
        <p:txBody>
          <a:bodyPr wrap="none" anchor="ctr"/>
          <a:lstStyle/>
          <a:p>
            <a:pPr algn="ctr"/>
            <a:r>
              <a:rPr lang="en-US">
                <a:latin typeface="Times New Roman" pitchFamily="18" charset="0"/>
              </a:rPr>
              <a:t>Validation</a:t>
            </a:r>
          </a:p>
        </p:txBody>
      </p:sp>
      <p:sp>
        <p:nvSpPr>
          <p:cNvPr id="7172" name="Rectangle 4"/>
          <p:cNvSpPr>
            <a:spLocks noChangeArrowheads="1"/>
          </p:cNvSpPr>
          <p:nvPr/>
        </p:nvSpPr>
        <p:spPr bwMode="auto">
          <a:xfrm>
            <a:off x="685800" y="1143000"/>
            <a:ext cx="1371600" cy="457200"/>
          </a:xfrm>
          <a:prstGeom prst="rect">
            <a:avLst/>
          </a:prstGeom>
          <a:solidFill>
            <a:srgbClr val="FF99CC"/>
          </a:solidFill>
          <a:ln w="38100">
            <a:solidFill>
              <a:schemeClr val="tx1"/>
            </a:solidFill>
            <a:miter lim="800000"/>
            <a:headEnd/>
            <a:tailEnd/>
          </a:ln>
          <a:effectLst/>
        </p:spPr>
        <p:txBody>
          <a:bodyPr wrap="none" anchor="ctr"/>
          <a:lstStyle/>
          <a:p>
            <a:pPr algn="ctr"/>
            <a:r>
              <a:rPr lang="en-US">
                <a:latin typeface="Times New Roman" pitchFamily="18" charset="0"/>
              </a:rPr>
              <a:t>Inception</a:t>
            </a:r>
          </a:p>
        </p:txBody>
      </p:sp>
      <p:sp>
        <p:nvSpPr>
          <p:cNvPr id="7173" name="Rectangle 5"/>
          <p:cNvSpPr>
            <a:spLocks noChangeArrowheads="1"/>
          </p:cNvSpPr>
          <p:nvPr/>
        </p:nvSpPr>
        <p:spPr bwMode="auto">
          <a:xfrm>
            <a:off x="1524000" y="1828800"/>
            <a:ext cx="1371600" cy="457200"/>
          </a:xfrm>
          <a:prstGeom prst="rect">
            <a:avLst/>
          </a:prstGeom>
          <a:solidFill>
            <a:srgbClr val="FFCC99"/>
          </a:solidFill>
          <a:ln w="9525">
            <a:solidFill>
              <a:schemeClr val="tx1"/>
            </a:solidFill>
            <a:miter lim="800000"/>
            <a:headEnd/>
            <a:tailEnd/>
          </a:ln>
          <a:effectLst/>
        </p:spPr>
        <p:txBody>
          <a:bodyPr wrap="none" anchor="ctr"/>
          <a:lstStyle/>
          <a:p>
            <a:pPr algn="ctr"/>
            <a:r>
              <a:rPr lang="en-US">
                <a:latin typeface="Times New Roman" pitchFamily="18" charset="0"/>
              </a:rPr>
              <a:t>Elicitation</a:t>
            </a:r>
          </a:p>
        </p:txBody>
      </p:sp>
      <p:sp>
        <p:nvSpPr>
          <p:cNvPr id="7174" name="Rectangle 6"/>
          <p:cNvSpPr>
            <a:spLocks noChangeArrowheads="1"/>
          </p:cNvSpPr>
          <p:nvPr/>
        </p:nvSpPr>
        <p:spPr bwMode="auto">
          <a:xfrm>
            <a:off x="2514600" y="2514600"/>
            <a:ext cx="1371600" cy="457200"/>
          </a:xfrm>
          <a:prstGeom prst="rect">
            <a:avLst/>
          </a:prstGeom>
          <a:solidFill>
            <a:srgbClr val="FFFF99"/>
          </a:solidFill>
          <a:ln w="9525">
            <a:solidFill>
              <a:schemeClr val="tx1"/>
            </a:solidFill>
            <a:miter lim="800000"/>
            <a:headEnd/>
            <a:tailEnd/>
          </a:ln>
          <a:effectLst/>
        </p:spPr>
        <p:txBody>
          <a:bodyPr wrap="none" anchor="ctr"/>
          <a:lstStyle/>
          <a:p>
            <a:pPr algn="ctr"/>
            <a:r>
              <a:rPr lang="en-US">
                <a:latin typeface="Times New Roman" pitchFamily="18" charset="0"/>
              </a:rPr>
              <a:t>Elaboration</a:t>
            </a:r>
          </a:p>
        </p:txBody>
      </p:sp>
      <p:sp>
        <p:nvSpPr>
          <p:cNvPr id="7175" name="Rectangle 7"/>
          <p:cNvSpPr>
            <a:spLocks noChangeArrowheads="1"/>
          </p:cNvSpPr>
          <p:nvPr/>
        </p:nvSpPr>
        <p:spPr bwMode="auto">
          <a:xfrm>
            <a:off x="3505200" y="3200400"/>
            <a:ext cx="1371600" cy="457200"/>
          </a:xfrm>
          <a:prstGeom prst="rect">
            <a:avLst/>
          </a:prstGeom>
          <a:solidFill>
            <a:srgbClr val="CCFFCC"/>
          </a:solidFill>
          <a:ln w="9525">
            <a:solidFill>
              <a:schemeClr val="tx1"/>
            </a:solidFill>
            <a:miter lim="800000"/>
            <a:headEnd/>
            <a:tailEnd/>
          </a:ln>
          <a:effectLst/>
        </p:spPr>
        <p:txBody>
          <a:bodyPr wrap="none" anchor="ctr"/>
          <a:lstStyle/>
          <a:p>
            <a:pPr algn="ctr"/>
            <a:r>
              <a:rPr lang="en-US">
                <a:latin typeface="Times New Roman" pitchFamily="18" charset="0"/>
              </a:rPr>
              <a:t>Negotiation</a:t>
            </a:r>
          </a:p>
        </p:txBody>
      </p:sp>
      <p:sp>
        <p:nvSpPr>
          <p:cNvPr id="7176" name="Rectangle 8"/>
          <p:cNvSpPr>
            <a:spLocks noChangeArrowheads="1"/>
          </p:cNvSpPr>
          <p:nvPr/>
        </p:nvSpPr>
        <p:spPr bwMode="auto">
          <a:xfrm>
            <a:off x="4495800" y="3886200"/>
            <a:ext cx="1371600" cy="457200"/>
          </a:xfrm>
          <a:prstGeom prst="rect">
            <a:avLst/>
          </a:prstGeom>
          <a:solidFill>
            <a:srgbClr val="CCFFFF"/>
          </a:solidFill>
          <a:ln w="9525">
            <a:solidFill>
              <a:schemeClr val="tx1"/>
            </a:solidFill>
            <a:miter lim="800000"/>
            <a:headEnd/>
            <a:tailEnd/>
          </a:ln>
          <a:effectLst/>
        </p:spPr>
        <p:txBody>
          <a:bodyPr wrap="none" anchor="ctr"/>
          <a:lstStyle/>
          <a:p>
            <a:pPr algn="ctr"/>
            <a:r>
              <a:rPr lang="en-US">
                <a:latin typeface="Times New Roman" pitchFamily="18" charset="0"/>
              </a:rPr>
              <a:t>Specification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2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3034</TotalTime>
  <Words>1241</Words>
  <Application>Microsoft Office PowerPoint</Application>
  <PresentationFormat>On-screen Show (4:3)</PresentationFormat>
  <Paragraphs>143</Paragraphs>
  <Slides>19</Slides>
  <Notes>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Origin</vt:lpstr>
      <vt:lpstr>2_Origin</vt:lpstr>
      <vt:lpstr>1_Origin</vt:lpstr>
      <vt:lpstr>Slide 1</vt:lpstr>
      <vt:lpstr>Recap</vt:lpstr>
      <vt:lpstr>Example – Bus Locator Project</vt:lpstr>
      <vt:lpstr>Outline     </vt:lpstr>
      <vt:lpstr>The Problems with our Requirements Practices</vt:lpstr>
      <vt:lpstr>The Problems with our Requirements Practices (continued)</vt:lpstr>
      <vt:lpstr>A Solution: Requirements Engineering</vt:lpstr>
      <vt:lpstr>Requirements Engineering Tasks</vt:lpstr>
      <vt:lpstr>Slide 9</vt:lpstr>
      <vt:lpstr>Inception Task</vt:lpstr>
      <vt:lpstr>The First Set of Questions</vt:lpstr>
      <vt:lpstr>The Next Set of Questions</vt:lpstr>
      <vt:lpstr>The Final Set of Questions</vt:lpstr>
      <vt:lpstr>Slide 14</vt:lpstr>
      <vt:lpstr>Elicitation Task</vt:lpstr>
      <vt:lpstr>Collaborative Requirements Gathering</vt:lpstr>
      <vt:lpstr>Quality Function Deployment</vt:lpstr>
      <vt:lpstr>QFD process (1)</vt:lpstr>
      <vt:lpstr>Recap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Atique</dc:creator>
  <cp:lastModifiedBy>NTS</cp:lastModifiedBy>
  <cp:revision>94</cp:revision>
  <dcterms:created xsi:type="dcterms:W3CDTF">2012-09-05T05:27:50Z</dcterms:created>
  <dcterms:modified xsi:type="dcterms:W3CDTF">2014-11-13T07:15:24Z</dcterms:modified>
</cp:coreProperties>
</file>