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1" r:id="rId14"/>
    <p:sldId id="282" r:id="rId15"/>
    <p:sldId id="283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presProps" Target="presProps.xml" /><Relationship Id="rId30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F8615-8B24-E246-B668-7AA0810AE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97DB7D-4F2D-394B-996F-3BB8F52AF9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4AB51-9AF5-2442-9D34-978179F05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678E-4D01-AE46-981F-32DD151F4BE9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06FFD-16C6-BF47-9374-06228D87E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065D6-95DC-6B46-BD59-90907E05A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58F0-4D52-1041-98A0-DF1781691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43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558D9-DB63-1443-99E8-825A09A32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FB2628-75D8-0F45-A9D7-EC0F97AA3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928C9-9C66-324E-8369-06D516990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678E-4D01-AE46-981F-32DD151F4BE9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AB751-D39E-0342-9778-AD7330136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11D0B-1537-B843-ACE3-1338E87CD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58F0-4D52-1041-98A0-DF1781691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9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D1A492-ADBC-7B41-A72C-7C9695420E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CA8C33-02EE-094B-A4A4-AB6F5C1DCB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423DF-A746-1D42-9B30-411A1FF8D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678E-4D01-AE46-981F-32DD151F4BE9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C7401-3694-5E44-93C0-9EAAD5A65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164C9-352E-4F4C-8D57-AA2537491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58F0-4D52-1041-98A0-DF1781691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3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931CC-5B5F-004A-83FB-CB6F57644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92CFA-5832-2F43-8539-8F3076448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CC4C8-3AFE-1B4C-9360-A624AC869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678E-4D01-AE46-981F-32DD151F4BE9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9D0EF-F95A-4544-8A6C-9AB305DD2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11A93-C8E4-D04E-A4D8-E4CE433ED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58F0-4D52-1041-98A0-DF1781691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8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AFB75-D70D-004C-BD2C-6EE50D774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AF58B0-F010-FE40-9B82-65CEAD6D6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960CF-0674-6B45-A93A-E7154D0B6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678E-4D01-AE46-981F-32DD151F4BE9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B880F-37E4-BA45-8B61-CEA2E742B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CC5E4-92C1-4F42-9216-2F9B68EB6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58F0-4D52-1041-98A0-DF1781691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43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590DB-0256-FC41-AA49-EDE1A3B93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78B7E-561B-C340-BE0F-7281E23DEA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7CF2E5-3BFC-6049-89D1-C810EDB78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F65EFE-3A6F-C848-A3C5-B293CD2E3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678E-4D01-AE46-981F-32DD151F4BE9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107C63-C0A7-7D4F-937D-419E73846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58AD66-C604-074A-A2B1-89DC5D309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58F0-4D52-1041-98A0-DF1781691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5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743B0-52E5-AF4C-AAD5-382E4570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1EE70A-051F-F741-8DFC-F9E798C79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01FC4B-6996-7E41-BEB7-00BE47AC91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DBCAB-0EBB-B94B-A1E8-F9F648B909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CF1F0E-303B-9743-A9E6-B74838731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4EA5E8-0CA7-874C-A398-55B61DA18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678E-4D01-AE46-981F-32DD151F4BE9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3A2405-86BA-9C49-95C2-BBD5ADCD4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800452-E120-674D-8F8F-CB675EE9B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58F0-4D52-1041-98A0-DF1781691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4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88A34-53AD-7247-8FDF-65B6020D2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703379-87FC-7341-B919-1172422A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678E-4D01-AE46-981F-32DD151F4BE9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7EDD99-5CA6-F44F-8486-84B31FE96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F1AE5C-1290-2849-9715-9CB373F27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58F0-4D52-1041-98A0-DF1781691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5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CB040A-0676-3143-9708-B7110D60F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678E-4D01-AE46-981F-32DD151F4BE9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492A23-B468-0147-AEFB-17D31C619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DD9403-9425-1C48-9584-5C138EEFB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58F0-4D52-1041-98A0-DF1781691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9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3ABF-5C46-B743-98C1-EDD87395F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3B963-ACB5-B646-86C5-A915151BB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FC9C1B-54DF-374F-938F-804D5CB2A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10418D-7C49-6D4D-A3B1-FF37527F5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678E-4D01-AE46-981F-32DD151F4BE9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DD38CA-30E5-6840-8135-A40849EF1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C2ED13-22D0-D54D-AF69-8FFE7CFDE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58F0-4D52-1041-98A0-DF1781691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59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B3B57-BAF2-7446-89EB-30A6312A9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4F80E-6BC5-F347-B855-C4ECB40E8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D885B3-4DCB-904A-B453-B06B9937A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766D08-A413-9544-9525-A52D4E053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678E-4D01-AE46-981F-32DD151F4BE9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5DA24-B344-0B4A-B0FB-287B46A6E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2B75B5-2EA2-8E41-BA11-1AB1788E0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58F0-4D52-1041-98A0-DF1781691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7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15CC4C-788F-8345-8B2F-509548FC9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1BF6D-69F8-9A4F-83E1-A979A9561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E516B-98F6-E649-9A47-C41D74A127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0678E-4D01-AE46-981F-32DD151F4BE9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673CF-17DF-2F4A-B1AF-11AEC62D74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19E5F-3938-A44B-80F7-AAB684766A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258F0-4D52-1041-98A0-DF1781691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1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FDFC7-80D1-7941-B514-AC0660822F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966857"/>
          </a:xfrm>
        </p:spPr>
        <p:txBody>
          <a:bodyPr>
            <a:normAutofit/>
          </a:bodyPr>
          <a:lstStyle/>
          <a:p>
            <a:br>
              <a:rPr lang="en-US"/>
            </a:b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529913-9AB0-CC48-AC15-E85D650E71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9714" y="84667"/>
            <a:ext cx="9144000" cy="6882190"/>
          </a:xfrm>
        </p:spPr>
        <p:txBody>
          <a:bodyPr/>
          <a:lstStyle/>
          <a:p>
            <a:r>
              <a:rPr lang="en-US"/>
              <a:t>Name: Sahab Hussain khan </a:t>
            </a:r>
          </a:p>
          <a:p>
            <a:r>
              <a:rPr lang="en-US"/>
              <a:t>Id #16362</a:t>
            </a:r>
          </a:p>
          <a:p>
            <a:r>
              <a:rPr lang="en-US"/>
              <a:t>Program:B.S Radiology 2</a:t>
            </a:r>
            <a:r>
              <a:rPr lang="en-US" baseline="30000"/>
              <a:t>nd</a:t>
            </a:r>
            <a:r>
              <a:rPr lang="en-US"/>
              <a:t> semester Section (A)</a:t>
            </a:r>
          </a:p>
          <a:p>
            <a:r>
              <a:rPr lang="en-US"/>
              <a:t>Assignment : Human Anatomy (Endocrine System )</a:t>
            </a:r>
          </a:p>
          <a:p>
            <a:r>
              <a:rPr lang="en-US"/>
              <a:t>Instructor : M.Jaffar </a:t>
            </a:r>
          </a:p>
          <a:p>
            <a:r>
              <a:rPr lang="en-US"/>
              <a:t> Final Term </a:t>
            </a:r>
          </a:p>
        </p:txBody>
      </p:sp>
    </p:spTree>
    <p:extLst>
      <p:ext uri="{BB962C8B-B14F-4D97-AF65-F5344CB8AC3E}">
        <p14:creationId xmlns:p14="http://schemas.microsoft.com/office/powerpoint/2010/main" val="2521589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504AE-B94A-C247-947C-D7F409507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53F21-AE3B-814C-8934-960797161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Posterior Pituitary </a:t>
            </a:r>
          </a:p>
          <a:p>
            <a:pPr marL="514350" indent="-514350">
              <a:buFont typeface="+mj-lt"/>
              <a:buAutoNum type="arabicPeriod"/>
            </a:pPr>
            <a:r>
              <a:rPr lang="en-US">
                <a:solidFill>
                  <a:schemeClr val="accent1"/>
                </a:solidFill>
              </a:rPr>
              <a:t> Vasopressin (ADH) Anti-diuretic Hormone </a:t>
            </a:r>
          </a:p>
          <a:p>
            <a:r>
              <a:rPr lang="en-US"/>
              <a:t> It retains water in the body</a:t>
            </a:r>
          </a:p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2. Oxytocin </a:t>
            </a:r>
          </a:p>
          <a:p>
            <a:r>
              <a:rPr lang="en-US"/>
              <a:t>It is synthesized in hypothalamus </a:t>
            </a:r>
          </a:p>
          <a:p>
            <a:r>
              <a:rPr lang="en-US"/>
              <a:t>It stimulates the contraction of mammary gland </a:t>
            </a:r>
          </a:p>
          <a:p>
            <a:r>
              <a:rPr lang="en-US"/>
              <a:t>It stimulates the contraction of smooth muscles of uterus </a:t>
            </a:r>
          </a:p>
          <a:p>
            <a:pPr marL="0" indent="0">
              <a:buNone/>
            </a:pPr>
            <a:r>
              <a:rPr lang="en-US"/>
              <a:t> 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64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3441E-96B9-CF4E-B692-2F971366D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48ABC-02ED-834F-A89F-2C654700E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Thyroid Gland :</a:t>
            </a:r>
          </a:p>
          <a:p>
            <a:r>
              <a:rPr lang="en-US"/>
              <a:t>It is an Endocrine gland in neck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96D7F0C-02E3-BB4C-A593-51CA244D88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772" y="2806331"/>
            <a:ext cx="7374467" cy="350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860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4483C-2F9D-DC43-B137-DAD8AD8BC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497ED-FEBA-EC42-B9E7-46A412B31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>
                <a:solidFill>
                  <a:schemeClr val="accent1"/>
                </a:solidFill>
              </a:rPr>
              <a:t>Hormones of Thyroid Gland </a:t>
            </a:r>
          </a:p>
          <a:p>
            <a:pPr marL="514350" indent="-514350">
              <a:buFont typeface="+mj-lt"/>
              <a:buAutoNum type="arabicPeriod"/>
            </a:pPr>
            <a:r>
              <a:rPr lang="en-US">
                <a:solidFill>
                  <a:schemeClr val="accent1"/>
                </a:solidFill>
              </a:rPr>
              <a:t>Triiodothyronine(T3)</a:t>
            </a:r>
          </a:p>
          <a:p>
            <a:r>
              <a:rPr lang="en-US"/>
              <a:t>It affects all the physiological processes in body, e.g. </a:t>
            </a:r>
          </a:p>
          <a:p>
            <a:r>
              <a:rPr lang="en-US"/>
              <a:t>Growth and development </a:t>
            </a:r>
          </a:p>
          <a:p>
            <a:r>
              <a:rPr lang="en-US"/>
              <a:t>Body temperature </a:t>
            </a:r>
          </a:p>
          <a:p>
            <a:r>
              <a:rPr lang="en-US"/>
              <a:t>Heart rate </a:t>
            </a:r>
          </a:p>
          <a:p>
            <a:r>
              <a:rPr lang="en-US"/>
              <a:t>Metabolism </a:t>
            </a:r>
            <a:r>
              <a:rPr lang="en-US">
                <a:solidFill>
                  <a:schemeClr val="accent1"/>
                </a:solidFill>
              </a:rPr>
              <a:t> </a:t>
            </a:r>
          </a:p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2. Thyroxin (T4)</a:t>
            </a:r>
          </a:p>
          <a:p>
            <a:r>
              <a:rPr lang="en-US"/>
              <a:t>Controls the development and maturation </a:t>
            </a:r>
          </a:p>
        </p:txBody>
      </p:sp>
    </p:spTree>
    <p:extLst>
      <p:ext uri="{BB962C8B-B14F-4D97-AF65-F5344CB8AC3E}">
        <p14:creationId xmlns:p14="http://schemas.microsoft.com/office/powerpoint/2010/main" val="3812889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37186-C453-6C4B-8C28-670C5D669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C07FD-3ACD-2B45-A750-65497EA8C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Calcitonine </a:t>
            </a:r>
          </a:p>
          <a:p>
            <a:r>
              <a:rPr lang="en-US"/>
              <a:t>This is secreted by the C cells of thyroid gland </a:t>
            </a:r>
          </a:p>
          <a:p>
            <a:r>
              <a:rPr lang="en-US"/>
              <a:t>Its main function is to increase bone calcium level and decrease blood calcium levels </a:t>
            </a:r>
          </a:p>
          <a:p>
            <a:r>
              <a:rPr lang="en-US">
                <a:solidFill>
                  <a:schemeClr val="accent2"/>
                </a:solidFill>
              </a:rPr>
              <a:t>Disease of thyroid gland </a:t>
            </a:r>
          </a:p>
          <a:p>
            <a:r>
              <a:rPr lang="en-US">
                <a:solidFill>
                  <a:schemeClr val="accent1"/>
                </a:solidFill>
              </a:rPr>
              <a:t>Goiter </a:t>
            </a:r>
          </a:p>
          <a:p>
            <a:r>
              <a:rPr lang="en-US"/>
              <a:t>Enlargement of thyroid gland is called goiter </a:t>
            </a:r>
          </a:p>
          <a:p>
            <a:r>
              <a:rPr lang="en-US"/>
              <a:t>It is caused by iron deficiency </a:t>
            </a:r>
          </a:p>
        </p:txBody>
      </p:sp>
    </p:spTree>
    <p:extLst>
      <p:ext uri="{BB962C8B-B14F-4D97-AF65-F5344CB8AC3E}">
        <p14:creationId xmlns:p14="http://schemas.microsoft.com/office/powerpoint/2010/main" val="2084520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BD2A7-B808-0B4E-9864-DC089FB3B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A4FDC-A916-504A-8C1A-D1AF21CC6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Symptoms </a:t>
            </a:r>
          </a:p>
          <a:p>
            <a:r>
              <a:rPr lang="en-US"/>
              <a:t> Swelling in the neck </a:t>
            </a:r>
          </a:p>
          <a:p>
            <a:r>
              <a:rPr lang="en-US"/>
              <a:t>Coughing </a:t>
            </a:r>
          </a:p>
          <a:p>
            <a:r>
              <a:rPr lang="en-US"/>
              <a:t>Hoarseness </a:t>
            </a:r>
          </a:p>
          <a:p>
            <a:r>
              <a:rPr lang="en-US"/>
              <a:t>Swallowing difficulties </a:t>
            </a:r>
          </a:p>
          <a:p>
            <a:r>
              <a:rPr lang="en-US"/>
              <a:t>Breathing difficulties </a:t>
            </a:r>
          </a:p>
        </p:txBody>
      </p:sp>
    </p:spTree>
    <p:extLst>
      <p:ext uri="{BB962C8B-B14F-4D97-AF65-F5344CB8AC3E}">
        <p14:creationId xmlns:p14="http://schemas.microsoft.com/office/powerpoint/2010/main" val="273675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B6678-E57D-0245-9A11-67D8B2B7E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Goiter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CD1AD26-AD19-474E-B920-3B59F0A167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2310606"/>
            <a:ext cx="6019800" cy="3381375"/>
          </a:xfrm>
        </p:spPr>
      </p:pic>
    </p:spTree>
    <p:extLst>
      <p:ext uri="{BB962C8B-B14F-4D97-AF65-F5344CB8AC3E}">
        <p14:creationId xmlns:p14="http://schemas.microsoft.com/office/powerpoint/2010/main" val="391976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7202B-C9FD-8340-A038-10DB1EBA5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344D6-E515-C946-B479-4ACF22297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Adrenal Gland</a:t>
            </a:r>
          </a:p>
          <a:p>
            <a:r>
              <a:rPr lang="en-US"/>
              <a:t> There are two adrenal glands on each kidney,  they are yellowish in colour </a:t>
            </a:r>
          </a:p>
          <a:p>
            <a:r>
              <a:rPr lang="en-US"/>
              <a:t>It has two parts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Outer part( Adrenal cortex)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Inner part ( Adrenal medulla )</a:t>
            </a:r>
          </a:p>
        </p:txBody>
      </p:sp>
    </p:spTree>
    <p:extLst>
      <p:ext uri="{BB962C8B-B14F-4D97-AF65-F5344CB8AC3E}">
        <p14:creationId xmlns:p14="http://schemas.microsoft.com/office/powerpoint/2010/main" val="1073481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93AA2-670C-C949-A9A1-15EF3B111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Adrenal Glands: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4B2796D5-1859-034C-BE10-5C0C9FA05C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305" y="1690688"/>
            <a:ext cx="4771010" cy="4351338"/>
          </a:xfrm>
        </p:spPr>
      </p:pic>
    </p:spTree>
    <p:extLst>
      <p:ext uri="{BB962C8B-B14F-4D97-AF65-F5344CB8AC3E}">
        <p14:creationId xmlns:p14="http://schemas.microsoft.com/office/powerpoint/2010/main" val="1484398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2A454-8F4F-A34D-AF56-A3F7A1C26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2E74F-9CC8-5547-8B2C-FC35C0EC2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It produces 3 Hormones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Glucocorticoids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Mineralocorticoids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Sex Hormones </a:t>
            </a:r>
          </a:p>
        </p:txBody>
      </p:sp>
    </p:spTree>
    <p:extLst>
      <p:ext uri="{BB962C8B-B14F-4D97-AF65-F5344CB8AC3E}">
        <p14:creationId xmlns:p14="http://schemas.microsoft.com/office/powerpoint/2010/main" val="1065910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24DFB-B729-5344-8573-0D23BA6D0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579FA-C09E-074E-928C-631D18055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>
                <a:solidFill>
                  <a:schemeClr val="accent1"/>
                </a:solidFill>
              </a:rPr>
              <a:t>Glucocorticoids </a:t>
            </a:r>
          </a:p>
          <a:p>
            <a:r>
              <a:rPr lang="en-US"/>
              <a:t>Cortisol is the main glucocorticoids </a:t>
            </a:r>
          </a:p>
          <a:p>
            <a:r>
              <a:rPr lang="en-US"/>
              <a:t>They are essential for life regulating metabolism and stress</a:t>
            </a:r>
          </a:p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2. Mineralocorticoids </a:t>
            </a:r>
          </a:p>
          <a:p>
            <a:r>
              <a:rPr lang="en-US"/>
              <a:t>  Aldosterone is the main Mineralocorticoids </a:t>
            </a:r>
          </a:p>
          <a:p>
            <a:r>
              <a:rPr lang="en-US"/>
              <a:t>It maintains water and electrolyte balance </a:t>
            </a:r>
          </a:p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3. Sex hormone </a:t>
            </a:r>
          </a:p>
          <a:p>
            <a:r>
              <a:rPr lang="en-US"/>
              <a:t> Androgens are main sex hormone </a:t>
            </a:r>
          </a:p>
          <a:p>
            <a:r>
              <a:rPr lang="en-US"/>
              <a:t>They contribute to the onset of puberty </a:t>
            </a:r>
          </a:p>
        </p:txBody>
      </p:sp>
    </p:spTree>
    <p:extLst>
      <p:ext uri="{BB962C8B-B14F-4D97-AF65-F5344CB8AC3E}">
        <p14:creationId xmlns:p14="http://schemas.microsoft.com/office/powerpoint/2010/main" val="1042900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F42D4-1554-6240-ADCE-D9663FE58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Endocrine System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47BB3-B40B-DD4A-AE7A-994A2CF63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Endocrine System </a:t>
            </a:r>
          </a:p>
          <a:p>
            <a:pPr marL="514350" indent="-514350">
              <a:buAutoNum type="arabicPeriod"/>
            </a:pPr>
            <a:r>
              <a:rPr lang="en-US"/>
              <a:t>Pituitary gland</a:t>
            </a:r>
          </a:p>
          <a:p>
            <a:pPr marL="514350" indent="-514350">
              <a:buAutoNum type="arabicPeriod"/>
            </a:pPr>
            <a:r>
              <a:rPr lang="en-US"/>
              <a:t>Thyroid gland </a:t>
            </a:r>
          </a:p>
          <a:p>
            <a:pPr marL="514350" indent="-514350">
              <a:buAutoNum type="arabicPeriod"/>
            </a:pPr>
            <a:r>
              <a:rPr lang="en-US"/>
              <a:t>Adrenal gland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ENDOCRINE GLANDS :</a:t>
            </a:r>
          </a:p>
          <a:p>
            <a:pPr marL="0" indent="0">
              <a:buNone/>
            </a:pPr>
            <a:r>
              <a:rPr lang="en-US"/>
              <a:t>Glands  that secrete their products ( hormones ) directly into the blood is called Endocrine glands. </a:t>
            </a:r>
          </a:p>
        </p:txBody>
      </p:sp>
    </p:spTree>
    <p:extLst>
      <p:ext uri="{BB962C8B-B14F-4D97-AF65-F5344CB8AC3E}">
        <p14:creationId xmlns:p14="http://schemas.microsoft.com/office/powerpoint/2010/main" val="121494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E1511-5D87-0848-81C6-5663855E4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C9FED-9A14-AA42-B97C-897348948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Adrenal Medulla </a:t>
            </a:r>
          </a:p>
          <a:p>
            <a:r>
              <a:rPr lang="en-US"/>
              <a:t>It is surrounded by the cortex </a:t>
            </a:r>
          </a:p>
          <a:p>
            <a:r>
              <a:rPr lang="en-US"/>
              <a:t>It produces 2 hormones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Adrenaline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Nor adrenaline </a:t>
            </a:r>
          </a:p>
        </p:txBody>
      </p:sp>
    </p:spTree>
    <p:extLst>
      <p:ext uri="{BB962C8B-B14F-4D97-AF65-F5344CB8AC3E}">
        <p14:creationId xmlns:p14="http://schemas.microsoft.com/office/powerpoint/2010/main" val="26202744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BCF40-D380-724E-B9F6-A823F509B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8181C-F912-0E48-AA9B-0B875CD68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Adrenaline and nor adrenaline </a:t>
            </a:r>
          </a:p>
          <a:p>
            <a:r>
              <a:rPr lang="en-US"/>
              <a:t>They are released into the blood </a:t>
            </a:r>
          </a:p>
          <a:p>
            <a:r>
              <a:rPr lang="en-US"/>
              <a:t>They are structurally very similar and have similar affects e.g. </a:t>
            </a:r>
          </a:p>
          <a:p>
            <a:r>
              <a:rPr lang="en-US"/>
              <a:t>Increasing blood pressure </a:t>
            </a:r>
          </a:p>
          <a:p>
            <a:r>
              <a:rPr lang="en-US"/>
              <a:t>Dilating the pupils </a:t>
            </a:r>
          </a:p>
          <a:p>
            <a:r>
              <a:rPr lang="en-US"/>
              <a:t>Increasing heart rate </a:t>
            </a:r>
          </a:p>
          <a:p>
            <a:r>
              <a:rPr lang="en-US"/>
              <a:t>Increasing metabolic rate</a:t>
            </a:r>
          </a:p>
        </p:txBody>
      </p:sp>
    </p:spTree>
    <p:extLst>
      <p:ext uri="{BB962C8B-B14F-4D97-AF65-F5344CB8AC3E}">
        <p14:creationId xmlns:p14="http://schemas.microsoft.com/office/powerpoint/2010/main" val="12729076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18383-8110-D04A-B530-ECA41BB85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Difference between adrenal cortex and medulla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6882F-A3F6-804A-8B88-EAA2FB57F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Adrenal cortex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Adrenal cortex refers to the part of the kidney that contains glomeruli and proximal and distal convoluted tubules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Outer layer of kidney,  situated between renal capsul and renal medulla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Pale brown or reddish color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Consist of blood vessels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Contains glomeruli and convoluted tubules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Filter the blood </a:t>
            </a:r>
          </a:p>
        </p:txBody>
      </p:sp>
    </p:spTree>
    <p:extLst>
      <p:ext uri="{BB962C8B-B14F-4D97-AF65-F5344CB8AC3E}">
        <p14:creationId xmlns:p14="http://schemas.microsoft.com/office/powerpoint/2010/main" val="28002427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4B675-CA7E-124D-9341-475524844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E45BD-DE9B-F540-9946-1FB7E2E34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Adrenal Medulla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Renal medulla refers to the inner most part of the kidney, which is composed of collecting tubules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Inner most layer of kidney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Dark reddish brown in color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Consist of many structures of nephron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Contains loop of henle and collecting tubules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Regulate water and salt in blood.</a:t>
            </a:r>
          </a:p>
        </p:txBody>
      </p:sp>
    </p:spTree>
    <p:extLst>
      <p:ext uri="{BB962C8B-B14F-4D97-AF65-F5344CB8AC3E}">
        <p14:creationId xmlns:p14="http://schemas.microsoft.com/office/powerpoint/2010/main" val="719000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62EE2-7E4C-5D40-B619-21FC8A2A4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Adrenal Cortex and Medulla 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36E3A515-FF6E-8349-90D0-A8A5F7C4B6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4114270" cy="4351338"/>
          </a:xfrm>
        </p:spPr>
      </p:pic>
    </p:spTree>
    <p:extLst>
      <p:ext uri="{BB962C8B-B14F-4D97-AF65-F5344CB8AC3E}">
        <p14:creationId xmlns:p14="http://schemas.microsoft.com/office/powerpoint/2010/main" val="3743516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AEB3F-F7BC-B54E-9317-DF57190D5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14223-6744-FA4B-AFD3-4CA875DD6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0" lvl="6" indent="0">
              <a:buNone/>
            </a:pPr>
            <a:r>
              <a:rPr lang="en-US" sz="3600">
                <a:solidFill>
                  <a:srgbClr val="7030A0"/>
                </a:solidFill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1338003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2D-C3E8-C84E-8A0E-C76D787AC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3350C-9BD8-C44D-B130-62CFD99D3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1. PITUITARY GLAND :</a:t>
            </a:r>
          </a:p>
          <a:p>
            <a:r>
              <a:rPr lang="en-US"/>
              <a:t> It is the major Endocrine gland</a:t>
            </a:r>
          </a:p>
          <a:p>
            <a:r>
              <a:rPr lang="en-US"/>
              <a:t> It is about the pea size body attached to the base of the brain</a:t>
            </a:r>
          </a:p>
          <a:p>
            <a:r>
              <a:rPr lang="en-US"/>
              <a:t> It is important in controlling growth and development </a:t>
            </a:r>
          </a:p>
          <a:p>
            <a:endParaRPr lang="en-US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8610F36A-59E8-4247-9C46-9FBEA81688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348" y="3782106"/>
            <a:ext cx="7299303" cy="307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241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9075D-9FF1-FA47-880A-95EC0D4B5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022B4-B9B5-F047-93C5-4353EDD02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accent5"/>
                </a:solidFill>
              </a:rPr>
              <a:t>Hormones of pituitary gland :( Anterior lobe)</a:t>
            </a:r>
          </a:p>
          <a:p>
            <a:r>
              <a:rPr lang="en-US"/>
              <a:t> Growth Hormone (GH)</a:t>
            </a:r>
          </a:p>
          <a:p>
            <a:r>
              <a:rPr lang="en-US"/>
              <a:t>Prolactin </a:t>
            </a:r>
          </a:p>
          <a:p>
            <a:r>
              <a:rPr lang="en-US"/>
              <a:t> Thyroid Stimulating Hormone (TSH)</a:t>
            </a:r>
          </a:p>
          <a:p>
            <a:r>
              <a:rPr lang="en-US"/>
              <a:t> Adrenocorticotrophic Hormone (ACTH)</a:t>
            </a:r>
          </a:p>
          <a:p>
            <a:r>
              <a:rPr lang="en-US"/>
              <a:t>Folical Stimulating Hormone (FSH)</a:t>
            </a:r>
          </a:p>
          <a:p>
            <a:r>
              <a:rPr lang="en-US"/>
              <a:t>Luteinizing Hormone (LH) </a:t>
            </a:r>
          </a:p>
          <a:p>
            <a:pPr marL="0" indent="0">
              <a:buNone/>
            </a:pPr>
            <a:endParaRPr lang="en-US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047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E5835-3747-A642-9618-F49ABE498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C4DE8-ABB5-9D4A-8A4F-76C1E16E1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 Posterior Lobe :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Vasopressin (ADH)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 Oxytocin </a:t>
            </a:r>
          </a:p>
          <a:p>
            <a:pPr marL="0" indent="0">
              <a:buNone/>
            </a:pPr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83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15F4D-4F61-E244-B5E7-EE50ED748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6F0B2-9751-2F4A-A6CD-05786654C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>
                <a:solidFill>
                  <a:schemeClr val="accent1"/>
                </a:solidFill>
              </a:rPr>
              <a:t> Anterior Pituitary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Growth hormone </a:t>
            </a:r>
          </a:p>
          <a:p>
            <a:r>
              <a:rPr lang="en-US"/>
              <a:t> Stimulating growth of bones,  cartilage and connective tissue </a:t>
            </a:r>
          </a:p>
          <a:p>
            <a:r>
              <a:rPr lang="en-US"/>
              <a:t> Increase calcium absorption </a:t>
            </a:r>
          </a:p>
          <a:p>
            <a:r>
              <a:rPr lang="en-US"/>
              <a:t> Decrease sodium,  potassium,  phosphorus excretion through kidneys. </a:t>
            </a:r>
          </a:p>
          <a:p>
            <a:r>
              <a:rPr lang="en-US">
                <a:solidFill>
                  <a:schemeClr val="accent2"/>
                </a:solidFill>
              </a:rPr>
              <a:t>Disease of growth hormone </a:t>
            </a:r>
          </a:p>
          <a:p>
            <a:pPr marL="514350" indent="-514350">
              <a:buFont typeface="+mj-lt"/>
              <a:buAutoNum type="arabicPeriod"/>
            </a:pPr>
            <a:r>
              <a:rPr lang="en-US">
                <a:solidFill>
                  <a:schemeClr val="accent1"/>
                </a:solidFill>
              </a:rPr>
              <a:t> Gigantism :  </a:t>
            </a:r>
          </a:p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 </a:t>
            </a:r>
            <a:r>
              <a:rPr lang="en-US"/>
              <a:t>it is due to over production of growth hormone </a:t>
            </a:r>
          </a:p>
        </p:txBody>
      </p:sp>
    </p:spTree>
    <p:extLst>
      <p:ext uri="{BB962C8B-B14F-4D97-AF65-F5344CB8AC3E}">
        <p14:creationId xmlns:p14="http://schemas.microsoft.com/office/powerpoint/2010/main" val="3503921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CB326-180C-0F46-8533-306C1234C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A3AB8-B1E7-464A-BFF0-9EBEF1200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Dwarfism </a:t>
            </a:r>
          </a:p>
          <a:p>
            <a:r>
              <a:rPr lang="en-US"/>
              <a:t>It is due to less production of growth hormone. </a:t>
            </a:r>
          </a:p>
          <a:p>
            <a:r>
              <a:rPr lang="en-US"/>
              <a:t>Shortness of stature </a:t>
            </a:r>
          </a:p>
          <a:p>
            <a:r>
              <a:rPr lang="en-US"/>
              <a:t> Small genital </a:t>
            </a:r>
          </a:p>
        </p:txBody>
      </p:sp>
    </p:spTree>
    <p:extLst>
      <p:ext uri="{BB962C8B-B14F-4D97-AF65-F5344CB8AC3E}">
        <p14:creationId xmlns:p14="http://schemas.microsoft.com/office/powerpoint/2010/main" val="3617873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81354-79F8-7A46-BEF8-53D7E4CCB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F9305-3463-144A-8FD7-B57407942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2.Prolactin </a:t>
            </a:r>
          </a:p>
          <a:p>
            <a:r>
              <a:rPr lang="en-US"/>
              <a:t> It plays an important role in development of mammary gland and in milk synthesis </a:t>
            </a:r>
          </a:p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3.</a:t>
            </a:r>
            <a:r>
              <a:rPr lang="en-US"/>
              <a:t> </a:t>
            </a:r>
            <a:r>
              <a:rPr lang="en-US">
                <a:solidFill>
                  <a:schemeClr val="accent1"/>
                </a:solidFill>
              </a:rPr>
              <a:t>Thyroid Stimulating Hormone (TSH)</a:t>
            </a:r>
          </a:p>
          <a:p>
            <a:r>
              <a:rPr lang="en-US"/>
              <a:t>It stimulates the thyroid gland to produce Thyroxin (T4) and Triiodothyronine(T3)</a:t>
            </a:r>
          </a:p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4. Adrenocorticotrophic Hormone ( ACTH)</a:t>
            </a:r>
          </a:p>
          <a:p>
            <a:r>
              <a:rPr lang="en-US"/>
              <a:t> It is produced in biological stress </a:t>
            </a:r>
          </a:p>
          <a:p>
            <a:r>
              <a:rPr lang="en-US"/>
              <a:t> It’s principal effects the production and release of corticosteroids. </a:t>
            </a:r>
          </a:p>
          <a:p>
            <a:pPr marL="0" indent="0">
              <a:buNone/>
            </a:pPr>
            <a:endParaRPr lang="en-US">
              <a:solidFill>
                <a:schemeClr val="accent1"/>
              </a:solidFill>
            </a:endParaRP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69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97C5F-1EF7-DB4B-BD0B-247FCB149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125A6-AE38-374D-9B08-3303A6149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5.Folical Stimulating Hormone (FSH)</a:t>
            </a:r>
          </a:p>
          <a:p>
            <a:r>
              <a:rPr lang="en-US"/>
              <a:t> It regulates the development of pubertal maturation and reproductive processes of the body. </a:t>
            </a:r>
          </a:p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6.Luteinizing Hormone (LH)</a:t>
            </a:r>
          </a:p>
          <a:p>
            <a:r>
              <a:rPr lang="en-US"/>
              <a:t>In females an acute rise of LH triggers ovulation,  while in males it stimulates the production of testosterone </a:t>
            </a:r>
          </a:p>
        </p:txBody>
      </p:sp>
    </p:spTree>
    <p:extLst>
      <p:ext uri="{BB962C8B-B14F-4D97-AF65-F5344CB8AC3E}">
        <p14:creationId xmlns:p14="http://schemas.microsoft.com/office/powerpoint/2010/main" val="993695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 </vt:lpstr>
      <vt:lpstr>Endocrine System :</vt:lpstr>
      <vt:lpstr>Continue…..</vt:lpstr>
      <vt:lpstr>Continue……</vt:lpstr>
      <vt:lpstr>Continue…..</vt:lpstr>
      <vt:lpstr>Continue…..</vt:lpstr>
      <vt:lpstr>Continue……</vt:lpstr>
      <vt:lpstr>Continue……</vt:lpstr>
      <vt:lpstr>Continue…..</vt:lpstr>
      <vt:lpstr>Continue……</vt:lpstr>
      <vt:lpstr>Continue…..</vt:lpstr>
      <vt:lpstr>Continue…..</vt:lpstr>
      <vt:lpstr>Continue…..</vt:lpstr>
      <vt:lpstr>Continue……</vt:lpstr>
      <vt:lpstr>Goiter </vt:lpstr>
      <vt:lpstr>Continue </vt:lpstr>
      <vt:lpstr>Adrenal Glands:</vt:lpstr>
      <vt:lpstr>Continue……</vt:lpstr>
      <vt:lpstr>Continue……</vt:lpstr>
      <vt:lpstr>Continue…..</vt:lpstr>
      <vt:lpstr>Continue……</vt:lpstr>
      <vt:lpstr>Difference between adrenal cortex and medulla :</vt:lpstr>
      <vt:lpstr>Continue……</vt:lpstr>
      <vt:lpstr>Adrenal Cortex and Medulla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Unknown User</dc:creator>
  <cp:lastModifiedBy>Unknown User</cp:lastModifiedBy>
  <cp:revision>1</cp:revision>
  <dcterms:created xsi:type="dcterms:W3CDTF">2020-05-31T08:04:13Z</dcterms:created>
  <dcterms:modified xsi:type="dcterms:W3CDTF">2020-05-31T10:43:48Z</dcterms:modified>
</cp:coreProperties>
</file>