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9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EA8A8CB6-FA30-47CA-8C95-07F9DD24F015}" type="datetimeFigureOut">
              <a:rPr lang="en-AU" smtClean="0"/>
            </a:fld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24A9DAD-F265-4382-B1E0-C3050E4FEBB8}" type="slidenum">
              <a:rPr lang="en-AU" smtClean="0"/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444500"/>
            <a:ext cx="11011535" cy="60788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0000"/>
          </a:bodyPr>
          <a:lstStyle/>
          <a:p>
            <a:r>
              <a:rPr lang="en-US" dirty="0"/>
              <a:t>SUBJECT :SOFTWARE PROJECT MANAGEMENT</a:t>
            </a:r>
            <a:endParaRPr lang="en-US" dirty="0"/>
          </a:p>
          <a:p>
            <a:r>
              <a:rPr lang="en-US" dirty="0"/>
              <a:t>ID #6908</a:t>
            </a:r>
            <a:endParaRPr lang="en-US" dirty="0"/>
          </a:p>
          <a:p>
            <a:r>
              <a:rPr lang="en-US" dirty="0"/>
              <a:t>DEGREE # BS SE</a:t>
            </a:r>
            <a:endParaRPr lang="en-US" dirty="0"/>
          </a:p>
          <a:p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                               QUESTION 1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EXPLAIN COST BENEFIT ANALYSIS WITH AN EXAMPLE ?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ANSWER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b="1" u="sng" dirty="0"/>
              <a:t>Cost-benefit Analysis</a:t>
            </a:r>
            <a:endParaRPr lang="en-US" dirty="0"/>
          </a:p>
          <a:p>
            <a:r>
              <a:rPr lang="en-US" dirty="0"/>
              <a:t> A standard way to assess the economic benefits </a:t>
            </a:r>
            <a:endParaRPr lang="en-US" dirty="0"/>
          </a:p>
          <a:p>
            <a:r>
              <a:rPr lang="en-US" dirty="0"/>
              <a:t>Two steps</a:t>
            </a:r>
            <a:endParaRPr lang="en-US" dirty="0"/>
          </a:p>
          <a:p>
            <a:r>
              <a:rPr lang="en-US" dirty="0"/>
              <a:t>Identify and estimate all the costs and benefits of carrying out the project Express the costs and benefits in a common unit for easy comparison (e.g. $)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932"/>
            <a:ext cx="10515600" cy="6753068"/>
          </a:xfrm>
        </p:spPr>
        <p:txBody>
          <a:bodyPr>
            <a:normAutofit/>
          </a:bodyPr>
          <a:lstStyle/>
          <a:p>
            <a:r>
              <a:rPr b="1" i="1">
                <a:solidFill>
                  <a:srgbClr val="FF0000"/>
                </a:solidFill>
              </a:rPr>
              <a:t>Advantages</a:t>
            </a:r>
            <a:endParaRPr b="1" i="1">
              <a:solidFill>
                <a:srgbClr val="FF0000"/>
              </a:solidFill>
            </a:endParaRPr>
          </a:p>
          <a:p>
            <a:r>
              <a:t>Good improvement over COCOMO</a:t>
            </a:r>
          </a:p>
          <a:p>
            <a:r>
              <a:t>Good match for iterative development, modern technology, and management process </a:t>
            </a:r>
          </a:p>
          <a:p/>
          <a:p/>
          <a:p>
            <a:r>
              <a:rPr b="1" i="1">
                <a:solidFill>
                  <a:srgbClr val="FF0000"/>
                </a:solidFill>
              </a:rPr>
              <a:t>Disadvantages</a:t>
            </a:r>
          </a:p>
          <a:p>
            <a:r>
              <a:t>Still immature, diverse projects in database</a:t>
            </a:r>
          </a:p>
          <a:p>
            <a:r>
              <a:t>Hard to believe that it will be any more reliable than the original COCOMO model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AU" altLang="en-US"/>
              <a:t>                     </a:t>
            </a:r>
            <a:r>
              <a:rPr lang="en-AU" altLang="en-US" sz="9600"/>
              <a:t> </a:t>
            </a:r>
            <a:r>
              <a:rPr lang="en-AU" altLang="en-US" sz="9600" b="1" i="1">
                <a:solidFill>
                  <a:srgbClr val="FF0000"/>
                </a:solidFill>
              </a:rPr>
              <a:t> END.</a:t>
            </a:r>
            <a:endParaRPr lang="en-AU" altLang="en-US" sz="96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0250" y="363220"/>
            <a:ext cx="12192000" cy="6450330"/>
          </a:xfrm>
        </p:spPr>
        <p:txBody>
          <a:bodyPr>
            <a:normAutofit fontScale="60000"/>
          </a:bodyPr>
          <a:lstStyle/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i="1" kern="100" dirty="0">
                <a:solidFill>
                  <a:srgbClr val="FF0000"/>
                </a:solidFill>
                <a:latin typeface="Arial Black" panose="020B0A04020102020204" pitchFamily="34" charset="0"/>
                <a:ea typeface="SimSun" panose="02010600030101010101" pitchFamily="2" charset="-122"/>
              </a:rPr>
              <a:t>Costs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kern="100" dirty="0">
                <a:latin typeface="Arial Black" panose="020B0A04020102020204" pitchFamily="34" charset="0"/>
                <a:ea typeface="SimSun" panose="02010600030101010101" pitchFamily="2" charset="-122"/>
              </a:rPr>
              <a:t> Development costs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kern="100" dirty="0">
                <a:latin typeface="Arial Black" panose="020B0A04020102020204" pitchFamily="34" charset="0"/>
                <a:ea typeface="SimSun" panose="02010600030101010101" pitchFamily="2" charset="-122"/>
              </a:rPr>
              <a:t>Setup costs 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kern="100" dirty="0">
                <a:latin typeface="Arial Black" panose="020B0A04020102020204" pitchFamily="34" charset="0"/>
                <a:ea typeface="SimSun" panose="02010600030101010101" pitchFamily="2" charset="-122"/>
              </a:rPr>
              <a:t>Operational costs 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i="1" kern="100" dirty="0">
                <a:solidFill>
                  <a:srgbClr val="FF0000"/>
                </a:solidFill>
                <a:latin typeface="Arial Black" panose="020B0A04020102020204" pitchFamily="34" charset="0"/>
                <a:ea typeface="SimSun" panose="02010600030101010101" pitchFamily="2" charset="-122"/>
              </a:rPr>
              <a:t>Benefits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kern="100" dirty="0">
                <a:latin typeface="Arial Black" panose="020B0A04020102020204" pitchFamily="34" charset="0"/>
                <a:ea typeface="SimSun" panose="02010600030101010101" pitchFamily="2" charset="-122"/>
              </a:rPr>
              <a:t>Direct benefits 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kern="100" dirty="0">
                <a:latin typeface="Arial Black" panose="020B0A04020102020204" pitchFamily="34" charset="0"/>
                <a:ea typeface="SimSun" panose="02010600030101010101" pitchFamily="2" charset="-122"/>
              </a:rPr>
              <a:t>Assess able indirect benefits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kern="100" dirty="0">
                <a:latin typeface="Arial Black" panose="020B0A04020102020204" pitchFamily="34" charset="0"/>
                <a:ea typeface="SimSun" panose="02010600030101010101" pitchFamily="2" charset="-122"/>
              </a:rPr>
              <a:t>Intangible benefits 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kern="100" dirty="0">
                <a:latin typeface="Arial Black" panose="020B0A04020102020204" pitchFamily="34" charset="0"/>
                <a:ea typeface="SimSun" panose="02010600030101010101" pitchFamily="2" charset="-122"/>
              </a:rPr>
              <a:t>Cost-benefit Evaluation Techniques 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kern="100" dirty="0">
                <a:latin typeface="Arial Black" panose="020B0A04020102020204" pitchFamily="34" charset="0"/>
                <a:ea typeface="SimSun" panose="02010600030101010101" pitchFamily="2" charset="-122"/>
              </a:rPr>
              <a:t>Net profit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en-US" b="1" kern="100" dirty="0">
                <a:latin typeface="Arial Black" panose="020B0A04020102020204" pitchFamily="34" charset="0"/>
                <a:ea typeface="SimSun" panose="02010600030101010101" pitchFamily="2" charset="-122"/>
              </a:rPr>
              <a:t>= Total income – Total costs</a:t>
            </a: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endParaRPr lang="en-US" b="1" kern="100" dirty="0">
              <a:latin typeface="Arial Black" panose="020B0A040201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55" y="31750"/>
            <a:ext cx="12406630" cy="6969125"/>
          </a:xfrm>
        </p:spPr>
        <p:txBody>
          <a:bodyPr/>
          <a:lstStyle/>
          <a:p>
            <a:r>
              <a:rPr lang="en-AU" altLang="en-US" b="1" i="1" u="sng" dirty="0">
                <a:solidFill>
                  <a:srgbClr val="FF0000"/>
                </a:solidFill>
              </a:rPr>
              <a:t>Disadvantage</a:t>
            </a:r>
            <a:endParaRPr lang="en-AU" altLang="en-US" dirty="0"/>
          </a:p>
          <a:p>
            <a:r>
              <a:rPr lang="en-AU" altLang="en-US" dirty="0"/>
              <a:t>May not be directly comparable with earnings from other investments or the costs of borrowing capital </a:t>
            </a:r>
            <a:endParaRPr lang="en-AU" altLang="en-US" dirty="0"/>
          </a:p>
          <a:p>
            <a:endParaRPr lang="en-AU" altLang="en-US" dirty="0"/>
          </a:p>
          <a:p>
            <a:r>
              <a:rPr lang="en-AU" altLang="en-US" b="1" i="1" u="sng" dirty="0">
                <a:solidFill>
                  <a:srgbClr val="FF0000"/>
                </a:solidFill>
              </a:rPr>
              <a:t>Advantages</a:t>
            </a:r>
            <a:endParaRPr lang="en-AU" altLang="en-US" dirty="0"/>
          </a:p>
          <a:p>
            <a:r>
              <a:rPr lang="en-AU" altLang="en-US" dirty="0"/>
              <a:t>Convenient</a:t>
            </a:r>
            <a:endParaRPr lang="en-AU" altLang="en-US" dirty="0"/>
          </a:p>
          <a:p>
            <a:r>
              <a:rPr lang="en-AU" altLang="en-US" dirty="0"/>
              <a:t>Directly comparable with rate of return on other projects and with interest rates</a:t>
            </a:r>
            <a:endParaRPr lang="en-AU" altLang="en-US" dirty="0"/>
          </a:p>
          <a:p>
            <a:r>
              <a:rPr lang="en-AU" altLang="en-US" dirty="0"/>
              <a:t>Useful</a:t>
            </a:r>
            <a:endParaRPr lang="en-AU" altLang="en-US" dirty="0"/>
          </a:p>
          <a:p>
            <a:r>
              <a:rPr lang="en-AU" altLang="en-US" dirty="0"/>
              <a:t>Dismiss a project due to its small IRR value </a:t>
            </a:r>
            <a:endParaRPr lang="en-AU" altLang="en-US" dirty="0"/>
          </a:p>
          <a:p>
            <a:r>
              <a:rPr lang="en-AU" altLang="en-US" dirty="0"/>
              <a:t>Indicate further precise evaluation of a project</a:t>
            </a:r>
            <a:endParaRPr lang="en-AU" altLang="en-US" dirty="0"/>
          </a:p>
          <a:p>
            <a:r>
              <a:rPr lang="en-AU" altLang="en-US" dirty="0"/>
              <a:t>===================================================</a:t>
            </a:r>
            <a:endParaRPr lang="en-AU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370" y="333375"/>
            <a:ext cx="10515600" cy="6190615"/>
          </a:xfrm>
        </p:spPr>
        <p:txBody>
          <a:bodyPr>
            <a:normAutofit fontScale="80000"/>
          </a:bodyPr>
          <a:lstStyle/>
          <a:p>
            <a:r>
              <a:rPr lang="en-US" b="1" dirty="0"/>
              <a:t>                                     </a:t>
            </a:r>
            <a:r>
              <a:rPr lang="en-US" b="1" i="1" dirty="0"/>
              <a:t>  QUESTION 2</a:t>
            </a:r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WHAT IS FPA AND OPA SOLVE AN EXAMPLE.?</a:t>
            </a:r>
            <a:endParaRPr lang="en-US" b="1" i="1" dirty="0"/>
          </a:p>
          <a:p>
            <a:r>
              <a:rPr lang="en-US" b="1" i="1" dirty="0"/>
              <a:t>ANSWER</a:t>
            </a:r>
            <a:endParaRPr lang="en-US" b="1" i="1" dirty="0"/>
          </a:p>
          <a:p>
            <a:r>
              <a:rPr lang="en-US" b="1" u="sng" dirty="0">
                <a:solidFill>
                  <a:srgbClr val="FF0000"/>
                </a:solidFill>
              </a:rPr>
              <a:t>Function Points </a:t>
            </a:r>
            <a:endParaRPr lang="en-US" b="1" dirty="0"/>
          </a:p>
          <a:p>
            <a:r>
              <a:rPr lang="en-US" b="1" dirty="0"/>
              <a:t>Measures the amount of functionality in a software application.</a:t>
            </a:r>
            <a:endParaRPr lang="en-US" b="1" dirty="0"/>
          </a:p>
          <a:p>
            <a:r>
              <a:rPr lang="en-US" b="1" dirty="0"/>
              <a:t>The larger the number of function points, the more functionality</a:t>
            </a:r>
            <a:endParaRPr lang="en-US" b="1" dirty="0"/>
          </a:p>
          <a:p>
            <a:r>
              <a:rPr lang="en-US" b="1" dirty="0"/>
              <a:t>Function points allow for scaling</a:t>
            </a:r>
            <a:endParaRPr lang="en-US" b="1" dirty="0"/>
          </a:p>
          <a:p>
            <a:r>
              <a:rPr lang="en-US" b="1" dirty="0"/>
              <a:t>Measures the size of requirements. </a:t>
            </a:r>
            <a:endParaRPr lang="en-US" b="1" dirty="0"/>
          </a:p>
          <a:p>
            <a:r>
              <a:rPr lang="en-US" b="1" dirty="0"/>
              <a:t>Function Point Analysis</a:t>
            </a:r>
            <a:endParaRPr lang="en-US" b="1" dirty="0"/>
          </a:p>
          <a:p>
            <a:r>
              <a:rPr lang="en-US" b="1" dirty="0"/>
              <a:t>Developed by A. Utrecht  in IBM</a:t>
            </a:r>
            <a:endParaRPr lang="en-US" b="1" dirty="0"/>
          </a:p>
          <a:p>
            <a:r>
              <a:rPr lang="en-US" b="1" dirty="0"/>
              <a:t>Aim: To estimate the LOC of a system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9706"/>
            <a:ext cx="10515600" cy="5727258"/>
          </a:xfrm>
        </p:spPr>
        <p:txBody>
          <a:bodyPr>
            <a:normAutofit/>
          </a:bodyPr>
          <a:lstStyle/>
          <a:p>
            <a:r>
              <a:rPr lang="en-US" b="1" dirty="0"/>
              <a:t>LOC of system</a:t>
            </a:r>
            <a:endParaRPr lang="en-US" b="1" dirty="0"/>
          </a:p>
          <a:p>
            <a:r>
              <a:rPr lang="en-US" b="1" dirty="0"/>
              <a:t>= FP of system × LOC-per-FP of the language </a:t>
            </a:r>
            <a:endParaRPr lang="en-US" b="1" dirty="0"/>
          </a:p>
          <a:p>
            <a:r>
              <a:rPr lang="en-US" b="1" dirty="0"/>
              <a:t>Idea: Software system consists of five major components (or, external user types)</a:t>
            </a:r>
            <a:endParaRPr lang="en-US" b="1" dirty="0"/>
          </a:p>
          <a:p>
            <a:r>
              <a:rPr lang="en-US" b="1" dirty="0"/>
              <a:t>External input types</a:t>
            </a:r>
            <a:endParaRPr lang="en-US" b="1" dirty="0"/>
          </a:p>
          <a:p>
            <a:r>
              <a:rPr lang="en-US" b="1" dirty="0"/>
              <a:t>External output types</a:t>
            </a:r>
            <a:endParaRPr lang="en-US" b="1" dirty="0"/>
          </a:p>
          <a:p>
            <a:r>
              <a:rPr lang="en-US" b="1" dirty="0"/>
              <a:t>Logical internal file types</a:t>
            </a:r>
            <a:endParaRPr lang="en-US" b="1" dirty="0"/>
          </a:p>
          <a:p>
            <a:r>
              <a:rPr lang="en-US" b="1" dirty="0"/>
              <a:t>External interface file types</a:t>
            </a:r>
            <a:endParaRPr lang="en-US" b="1" dirty="0"/>
          </a:p>
          <a:p>
            <a:r>
              <a:rPr lang="en-US" b="1" dirty="0"/>
              <a:t>External inquiry types 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795"/>
            <a:ext cx="10972800" cy="7082155"/>
          </a:xfrm>
        </p:spPr>
        <p:txBody>
          <a:bodyPr>
            <a:normAutofit fontScale="8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Function Point Analysis - Steps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en-US" dirty="0"/>
              <a:t> Identify each instance of each external user type in the proposed system</a:t>
            </a:r>
            <a:endParaRPr lang="en-US" dirty="0"/>
          </a:p>
          <a:p>
            <a:r>
              <a:rPr lang="en-US" dirty="0"/>
              <a:t>Classify each instance as having high, medium or low complexity</a:t>
            </a:r>
            <a:endParaRPr lang="en-US" dirty="0"/>
          </a:p>
          <a:p>
            <a:r>
              <a:rPr lang="en-US" dirty="0"/>
              <a:t>Assign the FP of each instance</a:t>
            </a:r>
            <a:endParaRPr lang="en-US" dirty="0"/>
          </a:p>
          <a:p>
            <a:r>
              <a:rPr lang="en-US" dirty="0"/>
              <a:t>FP of the system = sum of FP of individual components </a:t>
            </a:r>
            <a:endParaRPr lang="en-US" dirty="0"/>
          </a:p>
          <a:p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Function Point Analysis - Example</a:t>
            </a:r>
            <a:endParaRPr lang="en-US" dirty="0"/>
          </a:p>
          <a:p>
            <a:r>
              <a:rPr lang="en-US" dirty="0"/>
              <a:t> A component of an inventory system consisting of ‘Add a record’, ‘Delete a record’, ‘Display a record’, ‘Edit a record’, and ‘Print a record’ will have</a:t>
            </a:r>
            <a:endParaRPr lang="en-US" dirty="0"/>
          </a:p>
          <a:p>
            <a:r>
              <a:rPr lang="en-US" dirty="0"/>
              <a:t>3 external input types</a:t>
            </a:r>
            <a:endParaRPr lang="en-US" dirty="0"/>
          </a:p>
          <a:p>
            <a:r>
              <a:rPr lang="en-US" dirty="0"/>
              <a:t>1 external output type</a:t>
            </a:r>
            <a:endParaRPr lang="en-US" dirty="0"/>
          </a:p>
          <a:p>
            <a:r>
              <a:rPr lang="en-US" dirty="0"/>
              <a:t>1 external inquiry type</a:t>
            </a:r>
            <a:endParaRPr lang="en-US" dirty="0"/>
          </a:p>
          <a:p>
            <a:r>
              <a:rPr lang="en-US" dirty="0"/>
              <a:t>	Then, assign FPs based on the complexity of each type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"/>
            <a:ext cx="10515600" cy="6790690"/>
          </a:xfrm>
        </p:spPr>
        <p:txBody>
          <a:bodyPr>
            <a:normAutofit fontScale="70000"/>
          </a:bodyPr>
          <a:lstStyle/>
          <a:p>
            <a:r>
              <a:rPr lang="en-US" b="1" dirty="0"/>
              <a:t>Object Point Analysis Similar to function point analysis</a:t>
            </a:r>
            <a:endParaRPr lang="en-US" b="1" dirty="0"/>
          </a:p>
          <a:p>
            <a:r>
              <a:rPr lang="en-US" b="1" dirty="0"/>
              <a:t>Used on 4GL development projects</a:t>
            </a:r>
            <a:endParaRPr lang="en-US" b="1" dirty="0"/>
          </a:p>
          <a:p>
            <a:r>
              <a:rPr lang="en-US" b="1" dirty="0"/>
              <a:t>Takes account of features that may be more readily identifiable if the system is built on high-level application building tools </a:t>
            </a:r>
            <a:endParaRPr lang="en-US" b="1" dirty="0"/>
          </a:p>
          <a:p>
            <a:r>
              <a:rPr lang="en-US" b="1" dirty="0"/>
              <a:t>Object Point Analysis – Steps Identify the number of screens, reports and 3GL components</a:t>
            </a:r>
            <a:endParaRPr lang="en-US" b="1" dirty="0"/>
          </a:p>
          <a:p>
            <a:r>
              <a:rPr lang="en-US" b="1" dirty="0"/>
              <a:t>Classify each object as Simple, </a:t>
            </a:r>
            <a:endParaRPr lang="en-US" b="1" dirty="0"/>
          </a:p>
          <a:p>
            <a:r>
              <a:rPr lang="en-US" b="1" dirty="0"/>
              <a:t>Medium and Difficult</a:t>
            </a:r>
            <a:endParaRPr lang="en-US" b="1" dirty="0"/>
          </a:p>
          <a:p>
            <a:r>
              <a:rPr lang="en-US" b="1" dirty="0"/>
              <a:t>Assign the weight accordingly</a:t>
            </a:r>
            <a:endParaRPr lang="en-US" b="1" dirty="0"/>
          </a:p>
          <a:p>
            <a:r>
              <a:rPr lang="en-US" b="1" dirty="0"/>
              <a:t>Calculate the total object points</a:t>
            </a:r>
            <a:endParaRPr lang="en-US" b="1" dirty="0"/>
          </a:p>
          <a:p>
            <a:r>
              <a:rPr lang="en-US" b="1" dirty="0"/>
              <a:t>Total OP = sum of individual OP × weighting</a:t>
            </a:r>
            <a:endParaRPr lang="en-US" b="1" dirty="0"/>
          </a:p>
          <a:p>
            <a:r>
              <a:rPr lang="en-US" b="1" dirty="0"/>
              <a:t>Deduct the reused objects (r% reused)</a:t>
            </a:r>
            <a:endParaRPr lang="en-US" b="1" dirty="0"/>
          </a:p>
          <a:p>
            <a:r>
              <a:rPr lang="en-US" b="1" dirty="0"/>
              <a:t>NOP = OP × (1 – r%)</a:t>
            </a:r>
            <a:endParaRPr lang="en-US" b="1" dirty="0"/>
          </a:p>
          <a:p>
            <a:r>
              <a:rPr lang="en-US" b="1" dirty="0"/>
              <a:t>Identity the productivity rate of both developer and CASE</a:t>
            </a:r>
            <a:endParaRPr lang="en-US" b="1" dirty="0"/>
          </a:p>
          <a:p>
            <a:r>
              <a:rPr lang="en-US" b="1" dirty="0"/>
              <a:t>Productivity rate = average of the two PRs</a:t>
            </a:r>
            <a:endParaRPr lang="en-US" b="1" dirty="0"/>
          </a:p>
          <a:p>
            <a:r>
              <a:rPr lang="en-US" b="1" dirty="0"/>
              <a:t>Calculate the effort</a:t>
            </a:r>
            <a:endParaRPr lang="en-US" b="1" dirty="0"/>
          </a:p>
          <a:p>
            <a:r>
              <a:rPr lang="en-US" b="1" dirty="0"/>
              <a:t>Effort = NOP / Productivity Rate Object Point Analysis – Issues 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35" y="-114935"/>
            <a:ext cx="10515600" cy="7482205"/>
          </a:xfrm>
        </p:spPr>
        <p:txBody>
          <a:bodyPr>
            <a:normAutofit fontScale="72500"/>
          </a:bodyPr>
          <a:lstStyle/>
          <a:p>
            <a:endParaRPr lang="en-US" b="1" dirty="0"/>
          </a:p>
          <a:p>
            <a:r>
              <a:rPr lang="en-US" b="1" i="1" dirty="0"/>
              <a:t>                  QUESTION 3</a:t>
            </a:r>
            <a:endParaRPr lang="en-US" b="1" i="1" dirty="0"/>
          </a:p>
          <a:p>
            <a:r>
              <a:rPr lang="en-US" b="1" i="1" dirty="0"/>
              <a:t>PRFORM COCOMO11 ESTIMATION ON ANY SCENARIO ?</a:t>
            </a:r>
            <a:endParaRPr lang="en-US" b="1" i="1" dirty="0"/>
          </a:p>
          <a:p>
            <a:r>
              <a:rPr lang="en-US" b="1" i="1" dirty="0"/>
              <a:t>ANSWER</a:t>
            </a:r>
            <a:endParaRPr lang="en-US" b="1" i="1" dirty="0"/>
          </a:p>
          <a:p>
            <a:endParaRPr lang="en-US" b="1" i="1" dirty="0"/>
          </a:p>
          <a:p>
            <a:r>
              <a:rPr lang="en-US" b="1" i="1" dirty="0">
                <a:solidFill>
                  <a:srgbClr val="FF0000"/>
                </a:solidFill>
              </a:rPr>
              <a:t>(COCOMO II)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/>
              <a:t>A parametric cost model</a:t>
            </a:r>
            <a:endParaRPr lang="en-US" b="1" dirty="0"/>
          </a:p>
          <a:p>
            <a:r>
              <a:rPr lang="en-US" b="1" dirty="0"/>
              <a:t>Important aspects of software projects are characterized by variables (or parameters)</a:t>
            </a:r>
            <a:endParaRPr lang="en-US" b="1" dirty="0"/>
          </a:p>
          <a:p>
            <a:r>
              <a:rPr lang="en-US" b="1" dirty="0"/>
              <a:t>Once the value of the parameters are determined, the cost can be computed from an equation Recognizes different approaches to software development</a:t>
            </a:r>
            <a:endParaRPr lang="en-US" b="1" dirty="0"/>
          </a:p>
          <a:p>
            <a:r>
              <a:rPr lang="en-US" b="1" dirty="0"/>
              <a:t>Prototyping, Incremental development etc. </a:t>
            </a:r>
            <a:endParaRPr lang="en-US" b="1" dirty="0"/>
          </a:p>
          <a:p>
            <a:r>
              <a:rPr lang="en-US" b="1" dirty="0"/>
              <a:t>A history of COCOMOs COCOMO originally proposed by Boehm in 1981, now called COCOMO 81</a:t>
            </a:r>
            <a:endParaRPr lang="en-US" b="1" dirty="0"/>
          </a:p>
          <a:p>
            <a:r>
              <a:rPr lang="en-AU" dirty="0"/>
              <a:t>Later evolved to Ada COCOMO in 1989</a:t>
            </a:r>
            <a:endParaRPr lang="en-AU" dirty="0"/>
          </a:p>
          <a:p>
            <a:r>
              <a:rPr lang="en-AU" dirty="0"/>
              <a:t>In 1995, Boehm proposed COCOMO II 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110" y="873125"/>
            <a:ext cx="10515600" cy="6259830"/>
          </a:xfrm>
        </p:spPr>
        <p:txBody>
          <a:bodyPr>
            <a:normAutofit fontScale="7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COCOMO II A family of models</a:t>
            </a:r>
            <a:endParaRPr lang="en-US" dirty="0"/>
          </a:p>
          <a:p>
            <a:r>
              <a:rPr lang="en-US" dirty="0"/>
              <a:t>Uses different models in 3 different stages of the project</a:t>
            </a:r>
            <a:endParaRPr lang="en-US" dirty="0"/>
          </a:p>
          <a:p>
            <a:r>
              <a:rPr lang="en-US" dirty="0"/>
              <a:t>3 stages: application composition, early design and post architecture</a:t>
            </a:r>
            <a:endParaRPr lang="en-US" dirty="0"/>
          </a:p>
          <a:p>
            <a:r>
              <a:rPr lang="en-US" dirty="0"/>
              <a:t>Supports estimation early in the process</a:t>
            </a:r>
            <a:endParaRPr lang="en-US" dirty="0"/>
          </a:p>
          <a:p>
            <a:r>
              <a:rPr lang="en-US" dirty="0"/>
              <a:t>Allows further detailed estimation after the system architecture has been defined </a:t>
            </a:r>
            <a:endParaRPr lang="en-US" dirty="0"/>
          </a:p>
          <a:p>
            <a:r>
              <a:rPr lang="en-US" dirty="0"/>
              <a:t>The basic model equation</a:t>
            </a:r>
            <a:endParaRPr lang="en-US" dirty="0"/>
          </a:p>
          <a:p>
            <a:r>
              <a:rPr lang="en-US" dirty="0"/>
              <a:t>Effort = Constant × (Size)scale factor</a:t>
            </a:r>
            <a:endParaRPr lang="en-US" dirty="0"/>
          </a:p>
          <a:p>
            <a:r>
              <a:rPr lang="en-US" dirty="0"/>
              <a:t> × Effort Multiplier</a:t>
            </a:r>
            <a:endParaRPr lang="en-US" dirty="0"/>
          </a:p>
          <a:p>
            <a:r>
              <a:rPr lang="en-US" dirty="0"/>
              <a:t>Effort in terms of person-months</a:t>
            </a:r>
            <a:endParaRPr lang="en-US" dirty="0"/>
          </a:p>
          <a:p>
            <a:r>
              <a:rPr lang="en-US" dirty="0"/>
              <a:t>Constant: 2.45 in 1998</a:t>
            </a:r>
            <a:endParaRPr lang="en-US" dirty="0"/>
          </a:p>
          <a:p>
            <a:r>
              <a:rPr lang="en-US" dirty="0"/>
              <a:t>Size: Estimated Size in KSLOC</a:t>
            </a:r>
            <a:endParaRPr lang="en-US" dirty="0"/>
          </a:p>
          <a:p>
            <a:r>
              <a:rPr lang="en-US" dirty="0"/>
              <a:t>Scale Factor: combined process factors </a:t>
            </a:r>
            <a:endParaRPr lang="en-US" dirty="0"/>
          </a:p>
          <a:p>
            <a:r>
              <a:rPr lang="en-US" dirty="0"/>
              <a:t>Effort Multiplier (EM): combined effort factors</a:t>
            </a:r>
            <a:endParaRPr lang="en-US" dirty="0"/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ange Wav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4210</Words>
  <Application>WPS Presentation</Application>
  <PresentationFormat>Widescreen</PresentationFormat>
  <Paragraphs>127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Arial Black</vt:lpstr>
      <vt:lpstr>Times New Roman</vt:lpstr>
      <vt:lpstr>Calibri</vt:lpstr>
      <vt:lpstr>Microsoft YaHei</vt:lpstr>
      <vt:lpstr>Arial Unicode MS</vt:lpstr>
      <vt:lpstr>Orange Waves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M.ILYAS</dc:creator>
  <cp:lastModifiedBy>M.ILYAS</cp:lastModifiedBy>
  <cp:revision>22</cp:revision>
  <dcterms:created xsi:type="dcterms:W3CDTF">2020-04-14T16:57:00Z</dcterms:created>
  <dcterms:modified xsi:type="dcterms:W3CDTF">2020-04-19T18:06:58Z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1033-11.2.0.9085</vt:lpwstr>
  </property>
</Properties>
</file>