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9/1/2020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9/1/2020</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1D8BD707-D9CF-40AE-B4C6-C98DA3205C09}" type="datetimeFigureOut">
              <a:rPr lang="en-US" smtClean="0"/>
              <a:pPr/>
              <a:t>9/1/2020</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9/1/2020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9/1/2020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EA51BC-9ED7-4A7F-8553-19B1C48CE8B1}"/>
              </a:ext>
            </a:extLst>
          </p:cNvPr>
          <p:cNvSpPr>
            <a:spLocks noGrp="1"/>
          </p:cNvSpPr>
          <p:nvPr>
            <p:ph idx="1"/>
          </p:nvPr>
        </p:nvSpPr>
        <p:spPr>
          <a:xfrm>
            <a:off x="304800" y="152400"/>
            <a:ext cx="8686800" cy="6477000"/>
          </a:xfrm>
        </p:spPr>
        <p:txBody>
          <a:bodyPr/>
          <a:lstStyle/>
          <a:p>
            <a:pPr algn="ctr">
              <a:lnSpc>
                <a:spcPct val="200000"/>
              </a:lnSpc>
            </a:pPr>
            <a:endParaRPr lang="en-US" dirty="0"/>
          </a:p>
          <a:p>
            <a:pPr marL="0" indent="0" algn="ctr">
              <a:lnSpc>
                <a:spcPct val="200000"/>
              </a:lnSpc>
              <a:buNone/>
            </a:pPr>
            <a:r>
              <a:rPr lang="en-US" dirty="0"/>
              <a:t>Name :  Hafiza Sara Bibi</a:t>
            </a:r>
          </a:p>
          <a:p>
            <a:pPr marL="0" indent="0" algn="ctr">
              <a:lnSpc>
                <a:spcPct val="200000"/>
              </a:lnSpc>
              <a:buNone/>
            </a:pPr>
            <a:r>
              <a:rPr lang="en-US" dirty="0"/>
              <a:t>Assignment :  Garments History</a:t>
            </a:r>
          </a:p>
          <a:p>
            <a:pPr marL="0" indent="0" algn="ctr">
              <a:lnSpc>
                <a:spcPct val="200000"/>
              </a:lnSpc>
              <a:buNone/>
            </a:pPr>
            <a:r>
              <a:rPr lang="en-US" dirty="0"/>
              <a:t>Submitted To : Habiba Mudassir</a:t>
            </a:r>
          </a:p>
          <a:p>
            <a:pPr marL="0" indent="0" algn="ctr">
              <a:lnSpc>
                <a:spcPct val="200000"/>
              </a:lnSpc>
              <a:buNone/>
            </a:pPr>
            <a:r>
              <a:rPr lang="en-US" dirty="0"/>
              <a:t>ID: 14173</a:t>
            </a:r>
          </a:p>
          <a:p>
            <a:pPr marL="0" indent="0" algn="ctr">
              <a:lnSpc>
                <a:spcPct val="200000"/>
              </a:lnSpc>
              <a:buNone/>
            </a:pPr>
            <a:r>
              <a:rPr lang="en-US" dirty="0"/>
              <a:t>Department: Arts and Design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2060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M.K\Desktop\index.jpg"/>
          <p:cNvPicPr>
            <a:picLocks noGrp="1"/>
          </p:cNvPicPr>
          <p:nvPr>
            <p:ph idx="1"/>
          </p:nvPr>
        </p:nvPicPr>
        <p:blipFill>
          <a:blip r:embed="rId2"/>
          <a:stretch>
            <a:fillRect/>
          </a:stretch>
        </p:blipFill>
        <p:spPr bwMode="auto">
          <a:xfrm>
            <a:off x="3676650" y="2538412"/>
            <a:ext cx="1790700" cy="2543175"/>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br>
              <a:rPr lang="en-US" sz="3100" b="1" i="1" dirty="0"/>
            </a:br>
            <a:r>
              <a:rPr lang="en-US" sz="3100" b="1" i="1" dirty="0"/>
              <a:t>Hairstyles used in Late Baroque Period</a:t>
            </a:r>
            <a:br>
              <a:rPr lang="en-US" dirty="0"/>
            </a:br>
            <a:endParaRPr lang="en-US" dirty="0"/>
          </a:p>
        </p:txBody>
      </p:sp>
      <p:pic>
        <p:nvPicPr>
          <p:cNvPr id="5" name="Picture 4" descr="C:\Users\M.K\Desktop\index2.jpg"/>
          <p:cNvPicPr/>
          <p:nvPr/>
        </p:nvPicPr>
        <p:blipFill>
          <a:blip r:embed="rId3"/>
          <a:srcRect/>
          <a:stretch>
            <a:fillRect/>
          </a:stretch>
        </p:blipFill>
        <p:spPr bwMode="auto">
          <a:xfrm>
            <a:off x="1371600" y="2286000"/>
            <a:ext cx="2209800" cy="2590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752600"/>
            <a:ext cx="9144000" cy="4876800"/>
          </a:xfrm>
        </p:spPr>
        <p:txBody>
          <a:bodyPr/>
          <a:lstStyle/>
          <a:p>
            <a:pPr algn="l"/>
            <a:r>
              <a:rPr lang="en-US" sz="2800" dirty="0">
                <a:solidFill>
                  <a:schemeClr val="tx1"/>
                </a:solidFill>
              </a:rPr>
              <a:t>In Western classical music the early Baroque extends from 1580–1650 and Late Baroque era, that is the last stage of the Baroque, extends from the 1680s to the middle of the 18th century.</a:t>
            </a:r>
          </a:p>
          <a:p>
            <a:endParaRPr lang="en-US" dirty="0"/>
          </a:p>
        </p:txBody>
      </p:sp>
      <p:sp>
        <p:nvSpPr>
          <p:cNvPr id="2" name="Title 1"/>
          <p:cNvSpPr>
            <a:spLocks noGrp="1"/>
          </p:cNvSpPr>
          <p:nvPr>
            <p:ph type="ctrTitle"/>
          </p:nvPr>
        </p:nvSpPr>
        <p:spPr>
          <a:xfrm>
            <a:off x="0" y="0"/>
            <a:ext cx="9144000" cy="1774825"/>
          </a:xfrm>
        </p:spPr>
        <p:txBody>
          <a:bodyPr>
            <a:normAutofit/>
          </a:bodyPr>
          <a:lstStyle/>
          <a:p>
            <a:r>
              <a:rPr lang="en-US" sz="2800" b="1" i="1" dirty="0"/>
              <a:t>Early and Late Baroque Era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b="1" dirty="0"/>
              <a:t>During</a:t>
            </a:r>
            <a:r>
              <a:rPr lang="en-US" sz="2800" dirty="0"/>
              <a:t> the </a:t>
            </a:r>
            <a:r>
              <a:rPr lang="en-US" sz="2800" b="1" dirty="0"/>
              <a:t>early Baroque</a:t>
            </a:r>
            <a:r>
              <a:rPr lang="en-US" sz="2800" dirty="0"/>
              <a:t>, women </a:t>
            </a:r>
            <a:r>
              <a:rPr lang="en-US" sz="2800" b="1" dirty="0"/>
              <a:t>wore</a:t>
            </a:r>
            <a:r>
              <a:rPr lang="en-US" sz="2800" dirty="0"/>
              <a:t> long gowns with a low neckline, lace collars for decoration, and virago sleeves. </a:t>
            </a:r>
          </a:p>
          <a:p>
            <a:r>
              <a:rPr lang="en-US" sz="2800" dirty="0"/>
              <a:t>Elaborate patterns and dark colors </a:t>
            </a:r>
            <a:r>
              <a:rPr lang="en-US" sz="2800" b="1" dirty="0"/>
              <a:t>were</a:t>
            </a:r>
            <a:r>
              <a:rPr lang="en-US" sz="2800" dirty="0"/>
              <a:t> popular. </a:t>
            </a:r>
            <a:r>
              <a:rPr lang="en-US" sz="2800" b="1" dirty="0"/>
              <a:t>Men's clothing had</a:t>
            </a:r>
            <a:r>
              <a:rPr lang="en-US" sz="2800" dirty="0"/>
              <a:t> a militaristic look with outfits consisting of a doublet </a:t>
            </a:r>
            <a:r>
              <a:rPr lang="en-US" sz="2800" b="1" dirty="0"/>
              <a:t>worn</a:t>
            </a:r>
            <a:r>
              <a:rPr lang="en-US" sz="2800" dirty="0"/>
              <a:t> over an undershirt, loose breeches, and boots up to the knee.</a:t>
            </a:r>
          </a:p>
          <a:p>
            <a:endParaRPr lang="en-US" dirty="0"/>
          </a:p>
        </p:txBody>
      </p:sp>
      <p:sp>
        <p:nvSpPr>
          <p:cNvPr id="2" name="Title 1"/>
          <p:cNvSpPr>
            <a:spLocks noGrp="1"/>
          </p:cNvSpPr>
          <p:nvPr>
            <p:ph type="title"/>
          </p:nvPr>
        </p:nvSpPr>
        <p:spPr/>
        <p:txBody>
          <a:bodyPr>
            <a:normAutofit/>
          </a:bodyPr>
          <a:lstStyle/>
          <a:p>
            <a:r>
              <a:rPr lang="en-US" sz="2800" b="1" i="1" dirty="0"/>
              <a:t>What did People wear in Early Baroque Era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M.K\Desktop\5f365e38-fda7-4599-9607-218214d04e42_portrait_of_an_unknown_couple.jpg"/>
          <p:cNvPicPr>
            <a:picLocks noGrp="1"/>
          </p:cNvPicPr>
          <p:nvPr>
            <p:ph idx="1"/>
          </p:nvPr>
        </p:nvPicPr>
        <p:blipFill>
          <a:blip r:embed="rId2"/>
          <a:stretch>
            <a:fillRect/>
          </a:stretch>
        </p:blipFill>
        <p:spPr bwMode="auto">
          <a:xfrm>
            <a:off x="2693096" y="1524000"/>
            <a:ext cx="3757808" cy="4572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2800" b="1" i="1" dirty="0"/>
              <a:t>Continued…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As the </a:t>
            </a:r>
            <a:r>
              <a:rPr lang="en-US" b="1" dirty="0"/>
              <a:t>Baroque period</a:t>
            </a:r>
            <a:r>
              <a:rPr lang="en-US" dirty="0"/>
              <a:t> progressed, the main piece of women's </a:t>
            </a:r>
            <a:r>
              <a:rPr lang="en-US" b="1" dirty="0"/>
              <a:t>clothing</a:t>
            </a:r>
            <a:r>
              <a:rPr lang="en-US" dirty="0"/>
              <a:t> continued to be the gown, with simpler patterns and even monochromatic designs. The emphasis was on the shoulders with very low necklines. Tight corsets </a:t>
            </a:r>
            <a:r>
              <a:rPr lang="en-US" b="1" dirty="0"/>
              <a:t>were worn</a:t>
            </a:r>
            <a:r>
              <a:rPr lang="en-US" dirty="0"/>
              <a:t> again, visible and ending in a V-shape at the waist</a:t>
            </a:r>
          </a:p>
          <a:p>
            <a:r>
              <a:rPr lang="en-US" dirty="0"/>
              <a:t>Over the shirt, </a:t>
            </a:r>
            <a:r>
              <a:rPr lang="en-US" b="1" dirty="0"/>
              <a:t>men</a:t>
            </a:r>
            <a:r>
              <a:rPr lang="en-US" dirty="0"/>
              <a:t> wore a coat designed to fit the body. For the lower part, </a:t>
            </a:r>
            <a:r>
              <a:rPr lang="en-US" b="1" dirty="0"/>
              <a:t>men</a:t>
            </a:r>
            <a:r>
              <a:rPr lang="en-US" dirty="0"/>
              <a:t> wore baggy breeches that almost looked like wide skirts. By the </a:t>
            </a:r>
            <a:r>
              <a:rPr lang="en-US" b="1" dirty="0"/>
              <a:t>end of</a:t>
            </a:r>
            <a:r>
              <a:rPr lang="en-US" dirty="0"/>
              <a:t> the century, breeches changed again and became tighter. Heeled shoes </a:t>
            </a:r>
            <a:r>
              <a:rPr lang="en-US" b="1" dirty="0"/>
              <a:t>were worn</a:t>
            </a:r>
            <a:r>
              <a:rPr lang="en-US" dirty="0"/>
              <a:t>, often decorated with ribbons</a:t>
            </a:r>
          </a:p>
        </p:txBody>
      </p:sp>
      <p:sp>
        <p:nvSpPr>
          <p:cNvPr id="2" name="Title 1"/>
          <p:cNvSpPr>
            <a:spLocks noGrp="1"/>
          </p:cNvSpPr>
          <p:nvPr>
            <p:ph type="title"/>
          </p:nvPr>
        </p:nvSpPr>
        <p:spPr/>
        <p:txBody>
          <a:bodyPr>
            <a:normAutofit/>
          </a:bodyPr>
          <a:lstStyle/>
          <a:p>
            <a:r>
              <a:rPr lang="en-US" sz="2800" b="1" i="1" dirty="0"/>
              <a:t>What did People wear in Late Baroque Era</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M.K\Desktop\charles_1_mijtens.jpg"/>
          <p:cNvPicPr>
            <a:picLocks noGrp="1"/>
          </p:cNvPicPr>
          <p:nvPr>
            <p:ph idx="1"/>
          </p:nvPr>
        </p:nvPicPr>
        <p:blipFill>
          <a:blip r:embed="rId2"/>
          <a:srcRect/>
          <a:stretch>
            <a:fillRect/>
          </a:stretch>
        </p:blipFill>
        <p:spPr bwMode="auto">
          <a:xfrm>
            <a:off x="2362200" y="1752600"/>
            <a:ext cx="2438400" cy="27432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2800" b="1" i="1" dirty="0"/>
              <a:t>Continued…</a:t>
            </a:r>
          </a:p>
        </p:txBody>
      </p:sp>
      <p:pic>
        <p:nvPicPr>
          <p:cNvPr id="5" name="Picture 4" descr="C:\Users\M.K\Desktop\630ca6dbc23e52f2bb8db5616e8f9f2d.jpg"/>
          <p:cNvPicPr/>
          <p:nvPr/>
        </p:nvPicPr>
        <p:blipFill>
          <a:blip r:embed="rId3"/>
          <a:srcRect/>
          <a:stretch>
            <a:fillRect/>
          </a:stretch>
        </p:blipFill>
        <p:spPr bwMode="auto">
          <a:xfrm>
            <a:off x="4953000" y="1600200"/>
            <a:ext cx="2348815" cy="313090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Baroque art was prevalent from the late 17th century to the early 18th century in Europe and they were the main leading body in Baroque trends</a:t>
            </a:r>
          </a:p>
          <a:p>
            <a:endParaRPr lang="en-US" dirty="0"/>
          </a:p>
        </p:txBody>
      </p:sp>
      <p:sp>
        <p:nvSpPr>
          <p:cNvPr id="2" name="Title 1"/>
          <p:cNvSpPr>
            <a:spLocks noGrp="1"/>
          </p:cNvSpPr>
          <p:nvPr>
            <p:ph type="title"/>
          </p:nvPr>
        </p:nvSpPr>
        <p:spPr/>
        <p:txBody>
          <a:bodyPr>
            <a:normAutofit/>
          </a:bodyPr>
          <a:lstStyle/>
          <a:p>
            <a:r>
              <a:rPr lang="en-US" sz="2800" b="1" i="1" dirty="0"/>
              <a:t>Trends Leader in Baroque Fashion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Cuffs, Gloves, pair of Gauntlets etc were used</a:t>
            </a:r>
          </a:p>
          <a:p>
            <a:endParaRPr lang="en-US" dirty="0"/>
          </a:p>
        </p:txBody>
      </p:sp>
      <p:sp>
        <p:nvSpPr>
          <p:cNvPr id="2" name="Title 1"/>
          <p:cNvSpPr>
            <a:spLocks noGrp="1"/>
          </p:cNvSpPr>
          <p:nvPr>
            <p:ph type="title"/>
          </p:nvPr>
        </p:nvSpPr>
        <p:spPr/>
        <p:txBody>
          <a:bodyPr>
            <a:normAutofit/>
          </a:bodyPr>
          <a:lstStyle/>
          <a:p>
            <a:r>
              <a:rPr lang="en-US" sz="2800" b="1" i="1" dirty="0"/>
              <a:t>Accessories used in Early and Late Baroque Period</a:t>
            </a:r>
          </a:p>
        </p:txBody>
      </p:sp>
      <p:pic>
        <p:nvPicPr>
          <p:cNvPr id="4" name="Picture 3" descr="C:\Users\M.K\Desktop\f7bda49d-86d3-42d8-8359-ca1769bfb990.jpg"/>
          <p:cNvPicPr/>
          <p:nvPr/>
        </p:nvPicPr>
        <p:blipFill>
          <a:blip r:embed="rId2" cstate="print"/>
          <a:srcRect/>
          <a:stretch>
            <a:fillRect/>
          </a:stretch>
        </p:blipFill>
        <p:spPr bwMode="auto">
          <a:xfrm>
            <a:off x="3733800" y="2819400"/>
            <a:ext cx="1752600" cy="1600200"/>
          </a:xfrm>
          <a:prstGeom prst="rect">
            <a:avLst/>
          </a:prstGeom>
          <a:noFill/>
          <a:ln w="9525">
            <a:noFill/>
            <a:miter lim="800000"/>
            <a:headEnd/>
            <a:tailEnd/>
          </a:ln>
        </p:spPr>
      </p:pic>
      <p:pic>
        <p:nvPicPr>
          <p:cNvPr id="5" name="Picture 4" descr="C:\Users\M.K\Desktop\ce8996182ea7c45259e68c7c5e02712d.jpg"/>
          <p:cNvPicPr/>
          <p:nvPr/>
        </p:nvPicPr>
        <p:blipFill>
          <a:blip r:embed="rId3"/>
          <a:srcRect/>
          <a:stretch>
            <a:fillRect/>
          </a:stretch>
        </p:blipFill>
        <p:spPr bwMode="auto">
          <a:xfrm>
            <a:off x="990600" y="3733800"/>
            <a:ext cx="1828800" cy="1447800"/>
          </a:xfrm>
          <a:prstGeom prst="rect">
            <a:avLst/>
          </a:prstGeom>
          <a:noFill/>
          <a:ln w="9525">
            <a:noFill/>
            <a:miter lim="800000"/>
            <a:headEnd/>
            <a:tailEnd/>
          </a:ln>
        </p:spPr>
      </p:pic>
      <p:pic>
        <p:nvPicPr>
          <p:cNvPr id="6" name="Picture 5" descr="C:\Users\M.K\Desktop\b8cea6a5-1a76-4244-8bac-85b08db4dc0e.jpg"/>
          <p:cNvPicPr/>
          <p:nvPr/>
        </p:nvPicPr>
        <p:blipFill>
          <a:blip r:embed="rId4" cstate="print"/>
          <a:srcRect/>
          <a:stretch>
            <a:fillRect/>
          </a:stretch>
        </p:blipFill>
        <p:spPr bwMode="auto">
          <a:xfrm>
            <a:off x="6705600" y="3505200"/>
            <a:ext cx="1752600" cy="167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M.K\Desktop\index22.jpg"/>
          <p:cNvPicPr>
            <a:picLocks noGrp="1"/>
          </p:cNvPicPr>
          <p:nvPr>
            <p:ph idx="1"/>
          </p:nvPr>
        </p:nvPicPr>
        <p:blipFill>
          <a:blip r:embed="rId2"/>
          <a:srcRect/>
          <a:stretch>
            <a:fillRect/>
          </a:stretch>
        </p:blipFill>
        <p:spPr bwMode="auto">
          <a:xfrm>
            <a:off x="3581400" y="2362201"/>
            <a:ext cx="1905000" cy="25146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br>
              <a:rPr lang="en-US" sz="3100" b="1" i="1" dirty="0"/>
            </a:br>
            <a:r>
              <a:rPr lang="en-US" sz="3100" b="1" i="1" dirty="0"/>
              <a:t>Hairstyle used in early Baroque Period</a:t>
            </a:r>
            <a:br>
              <a:rPr lang="en-US" dirty="0"/>
            </a:br>
            <a:endParaRPr lang="en-US" dirty="0"/>
          </a:p>
        </p:txBody>
      </p:sp>
      <p:pic>
        <p:nvPicPr>
          <p:cNvPr id="5" name="Picture 4" descr="C:\Users\M.K\Desktop\index.jpg"/>
          <p:cNvPicPr/>
          <p:nvPr/>
        </p:nvPicPr>
        <p:blipFill>
          <a:blip r:embed="rId3"/>
          <a:srcRect/>
          <a:stretch>
            <a:fillRect/>
          </a:stretch>
        </p:blipFill>
        <p:spPr bwMode="auto">
          <a:xfrm>
            <a:off x="6553200" y="2590800"/>
            <a:ext cx="1676400" cy="1893261"/>
          </a:xfrm>
          <a:prstGeom prst="rect">
            <a:avLst/>
          </a:prstGeom>
          <a:noFill/>
          <a:ln w="9525">
            <a:noFill/>
            <a:miter lim="800000"/>
            <a:headEnd/>
            <a:tailEnd/>
          </a:ln>
        </p:spPr>
      </p:pic>
      <p:pic>
        <p:nvPicPr>
          <p:cNvPr id="6" name="Picture 5" descr="C:\Users\M.K\Desktop\index1.jpg"/>
          <p:cNvPicPr/>
          <p:nvPr/>
        </p:nvPicPr>
        <p:blipFill>
          <a:blip r:embed="rId4"/>
          <a:srcRect/>
          <a:stretch>
            <a:fillRect/>
          </a:stretch>
        </p:blipFill>
        <p:spPr bwMode="auto">
          <a:xfrm>
            <a:off x="838200" y="2590800"/>
            <a:ext cx="1848227" cy="2209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TotalTime>
  <Words>311</Words>
  <Application>Microsoft Office PowerPoint</Application>
  <PresentationFormat>On-screen Show (4:3)</PresentationFormat>
  <Paragraphs>22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Constantia</vt:lpstr>
      <vt:lpstr>Wingdings 2</vt:lpstr>
      <vt:lpstr>Paper</vt:lpstr>
      <vt:lpstr>PowerPoint Presentation</vt:lpstr>
      <vt:lpstr>Early and Late Baroque Era</vt:lpstr>
      <vt:lpstr>What did People wear in Early Baroque Era</vt:lpstr>
      <vt:lpstr>Continued…</vt:lpstr>
      <vt:lpstr>What did People wear in Late Baroque Era</vt:lpstr>
      <vt:lpstr>Continued…</vt:lpstr>
      <vt:lpstr>Trends Leader in Baroque Fashion</vt:lpstr>
      <vt:lpstr>Accessories used in Early and Late Baroque Period</vt:lpstr>
      <vt:lpstr> Hairstyle used in early Baroque Period </vt:lpstr>
      <vt:lpstr> Hairstyles used in Late Baroque Period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and Late Baroque Era</dc:title>
  <dc:creator>M.K</dc:creator>
  <cp:lastModifiedBy>Hp</cp:lastModifiedBy>
  <cp:revision>6</cp:revision>
  <dcterms:created xsi:type="dcterms:W3CDTF">2006-08-16T00:00:00Z</dcterms:created>
  <dcterms:modified xsi:type="dcterms:W3CDTF">2020-09-01T07:00:51Z</dcterms:modified>
</cp:coreProperties>
</file>