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0326-3391-264C-AEB2-FCDCA7B0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131" y="3608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          HAEMATOLOGY</a:t>
            </a:r>
            <a:br>
              <a:rPr lang="en-US">
                <a:solidFill>
                  <a:schemeClr val="bg2">
                    <a:lumMod val="10000"/>
                  </a:schemeClr>
                </a:solidFill>
              </a:rPr>
            </a:br>
            <a:r>
              <a:rPr lang="en-US">
                <a:solidFill>
                  <a:schemeClr val="bg2">
                    <a:lumMod val="10000"/>
                  </a:schemeClr>
                </a:solidFill>
              </a:rPr>
              <a:t>           Mid term 2020</a:t>
            </a:r>
            <a:br>
              <a:rPr lang="en-US">
                <a:solidFill>
                  <a:schemeClr val="bg2">
                    <a:lumMod val="10000"/>
                  </a:schemeClr>
                </a:solidFill>
              </a:rPr>
            </a:br>
            <a:r>
              <a:rPr lang="en-US">
                <a:solidFill>
                  <a:schemeClr val="bg2">
                    <a:lumMod val="10000"/>
                  </a:schemeClr>
                </a:solidFill>
              </a:rPr>
              <a:t>               BSMLT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9546D-DCFB-B040-AF85-55717825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/>
              <a:t>         Name : Muhammad sawood farooq</a:t>
            </a:r>
          </a:p>
          <a:p>
            <a:pPr marL="0" indent="0">
              <a:buNone/>
            </a:pPr>
            <a:r>
              <a:rPr lang="en-US" sz="3600"/>
              <a:t>         S/o : Muhammad farooq</a:t>
            </a:r>
          </a:p>
          <a:p>
            <a:pPr marL="0" indent="0">
              <a:buNone/>
            </a:pPr>
            <a:r>
              <a:rPr lang="en-US" sz="3600"/>
              <a:t>       Programr: BSMLT ( 2</a:t>
            </a:r>
            <a:r>
              <a:rPr lang="en-US" sz="3600" baseline="30000"/>
              <a:t>nd</a:t>
            </a:r>
            <a:r>
              <a:rPr lang="en-US" sz="3600"/>
              <a:t> semester )</a:t>
            </a:r>
          </a:p>
          <a:p>
            <a:pPr marL="0" indent="0">
              <a:buNone/>
            </a:pPr>
            <a:r>
              <a:rPr lang="en-US" sz="3600"/>
              <a:t>        ID # : 16823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ACF94-42A0-E84C-8E2E-147AA854E7B9}"/>
              </a:ext>
            </a:extLst>
          </p:cNvPr>
          <p:cNvSpPr txBox="1"/>
          <p:nvPr/>
        </p:nvSpPr>
        <p:spPr>
          <a:xfrm>
            <a:off x="5193506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24B9-7356-CD48-8C64-AA448E3F5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03" y="0"/>
            <a:ext cx="8596668" cy="1320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Yellow bone marrow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7F972-BF65-AD4C-99B3-1251488BC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60" y="660400"/>
            <a:ext cx="8596668" cy="3880773"/>
          </a:xfrm>
        </p:spPr>
        <p:txBody>
          <a:bodyPr/>
          <a:lstStyle/>
          <a:p>
            <a:r>
              <a:rPr lang="en-US"/>
              <a:t>Yellow bone marrow, s main purpose is toacts as a store for fats, helping to provide sustenance and mainrain correct enviroment for bonr to function</a:t>
            </a:r>
          </a:p>
          <a:p>
            <a:r>
              <a:rPr lang="en-US"/>
              <a:t>However under particular condition, such as severs blood loss or fever the yellow marrow may convert to red marrow </a:t>
            </a:r>
          </a:p>
          <a:p>
            <a:r>
              <a:rPr lang="en-US"/>
              <a:t>Yellow marrow tends to be located in central cavities of long bones, generally surrounded by a layer of red marrow with long trabeculae with in a sponge-like reticular frame work</a:t>
            </a:r>
          </a:p>
          <a:p>
            <a:r>
              <a:rPr lang="en-US" b="1">
                <a:solidFill>
                  <a:schemeClr val="tx1"/>
                </a:solidFill>
              </a:rPr>
              <a:t>Other component of bone marrow 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  &gt; Stromal cells of bone marrow  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  &gt; ste cells of bone marrow</a:t>
            </a:r>
          </a:p>
          <a:p>
            <a:pPr marL="0" indent="0"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US"/>
          </a:p>
          <a:p>
            <a:endParaRPr lang="en-US" b="1"/>
          </a:p>
          <a:p>
            <a:endParaRPr lang="en-US"/>
          </a:p>
          <a:p>
            <a:endParaRPr lang="en-US" b="1">
              <a:solidFill>
                <a:schemeClr val="tx1"/>
              </a:solidFill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0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231E-8939-4F4A-8F7B-44431EC34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 Function of bone marrow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20C53-F5F7-5E42-A5ED-AFC44251B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2800"/>
              <a:t>1)Mesenchymal stem of bone can differentiate into a variely of cell tyes such as osteoblast, chondrocytes, myocytes.</a:t>
            </a:r>
          </a:p>
          <a:p>
            <a:r>
              <a:rPr lang="en-US" sz="2800"/>
              <a:t>2)Bone marrow barrier </a:t>
            </a:r>
          </a:p>
          <a:p>
            <a:r>
              <a:rPr lang="en-US" sz="2800"/>
              <a:t>The blood vessels of bone marrow constitue a barrier which inhibit immature blood cells from leaving the marrow</a:t>
            </a:r>
          </a:p>
          <a:p>
            <a:r>
              <a:rPr lang="en-US" sz="2800"/>
              <a:t>3)Lymphatic role</a:t>
            </a:r>
          </a:p>
          <a:p>
            <a:r>
              <a:rPr lang="en-US" sz="2800"/>
              <a:t>4)compartmentalization.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5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CEE1B-B1C4-3543-B9B1-FE4811384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68" y="230189"/>
            <a:ext cx="8596668" cy="13208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Q4) Describe Different sites of  Hematopoiesis in fetus Infants and adults?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2AD96-F6FE-794F-9E66-50E3E4BE0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68" y="1550989"/>
            <a:ext cx="8596668" cy="469741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A:fetus</a:t>
            </a:r>
          </a:p>
          <a:p>
            <a:r>
              <a:rPr lang="en-US" sz="2800"/>
              <a:t>During fetal development hematopoiesis occur mainly in the fetual liver followd by localization to the bone marrow.</a:t>
            </a:r>
          </a:p>
          <a:p>
            <a:r>
              <a:rPr lang="en-US" sz="2800"/>
              <a:t>0-2 months (yolk sac)</a:t>
            </a:r>
          </a:p>
          <a:p>
            <a:r>
              <a:rPr lang="en-US" sz="2800"/>
              <a:t>2-7 months(liver, spleen)</a:t>
            </a:r>
          </a:p>
          <a:p>
            <a:r>
              <a:rPr lang="en-US" sz="2800"/>
              <a:t>5-9 months(bone  marrow)</a:t>
            </a:r>
          </a:p>
          <a:p>
            <a:r>
              <a:rPr lang="en-US" sz="2800" b="1"/>
              <a:t>B: Infants</a:t>
            </a:r>
          </a:p>
          <a:p>
            <a:r>
              <a:rPr lang="en-US" sz="2800"/>
              <a:t>After briyh and during early life of childhood hematopoies occur in the red marrow of bone</a:t>
            </a:r>
          </a:p>
          <a:p>
            <a:r>
              <a:rPr lang="en-US" sz="2800"/>
              <a:t>With age hematopoiesis become restricted to the flat bone</a:t>
            </a:r>
          </a:p>
          <a:p>
            <a:r>
              <a:rPr lang="en-US" sz="2800"/>
              <a:t>Bone marrow(practically all bone)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9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3EE9-1826-CE4F-82F3-2226452BF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318" y="446089"/>
            <a:ext cx="8596668" cy="3880773"/>
          </a:xfrm>
        </p:spPr>
        <p:txBody>
          <a:bodyPr/>
          <a:lstStyle/>
          <a:p>
            <a:r>
              <a:rPr lang="en-US" sz="2800" b="1"/>
              <a:t>C:Adults</a:t>
            </a:r>
          </a:p>
          <a:p>
            <a:r>
              <a:rPr lang="en-US" sz="2800"/>
              <a:t>In adults hematopoiesis occur primarly in the bone marrow and lymphtic tissue</a:t>
            </a:r>
          </a:p>
          <a:p>
            <a:r>
              <a:rPr lang="en-US" sz="2800"/>
              <a:t>Vertebrae, ribs, steenum, skull, sacrum and pelvis, peoximal ends of femur.</a:t>
            </a:r>
          </a:p>
          <a:p>
            <a:endParaRPr lang="en-US" sz="2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4AE0-3057-AE45-AA31-26742FC0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742" y="208953"/>
            <a:ext cx="7988126" cy="801292"/>
          </a:xfrm>
        </p:spPr>
        <p:txBody>
          <a:bodyPr/>
          <a:lstStyle/>
          <a:p>
            <a:r>
              <a:rPr lang="en-US"/>
              <a:t>Section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469F0-4CFA-6447-B89C-6EE43CF0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82" y="698895"/>
            <a:ext cx="8770275" cy="5950151"/>
          </a:xfrm>
        </p:spPr>
        <p:txBody>
          <a:bodyPr>
            <a:noAutofit/>
          </a:bodyPr>
          <a:lstStyle/>
          <a:p>
            <a:r>
              <a:rPr lang="en-US" sz="2800"/>
              <a:t>1) The Most Common ordered Blood tests</a:t>
            </a:r>
          </a:p>
          <a:p>
            <a:r>
              <a:rPr lang="en-US" sz="2800"/>
              <a:t>           D (Hmglb)</a:t>
            </a:r>
          </a:p>
          <a:p>
            <a:r>
              <a:rPr lang="en-US" sz="2800"/>
              <a:t>2) When a person has been diagnosed with adisease known to effect blood a ------- will often be order on regular basis to monitor their condition </a:t>
            </a:r>
          </a:p>
          <a:p>
            <a:r>
              <a:rPr lang="en-US" sz="2800"/>
              <a:t>          D ( Hb)</a:t>
            </a:r>
          </a:p>
          <a:p>
            <a:r>
              <a:rPr lang="en-US" sz="2800"/>
              <a:t>3) The cell that are part of the body’s defense system against infection and cancer also play role in allergies and inflamation</a:t>
            </a:r>
          </a:p>
          <a:p>
            <a:r>
              <a:rPr lang="en-US" sz="2800"/>
              <a:t>          C ( eosinophils)</a:t>
            </a:r>
          </a:p>
          <a:p>
            <a:r>
              <a:rPr lang="en-US" sz="2800"/>
              <a:t>4) Normal RBCs range in male</a:t>
            </a:r>
          </a:p>
          <a:p>
            <a:r>
              <a:rPr lang="en-US" sz="2800"/>
              <a:t>         A ( 4.7 to 6.1 million cells)</a:t>
            </a:r>
          </a:p>
          <a:p>
            <a:endParaRPr lang="en-US" sz="2800"/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08656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65DA4-5339-CE48-943B-DAE687F7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87" y="589360"/>
            <a:ext cx="9341776" cy="6858000"/>
          </a:xfrm>
        </p:spPr>
        <p:txBody>
          <a:bodyPr>
            <a:noAutofit/>
          </a:bodyPr>
          <a:lstStyle/>
          <a:p>
            <a:r>
              <a:rPr lang="en-US" sz="2400"/>
              <a:t>5) low platelet concentration is</a:t>
            </a:r>
          </a:p>
          <a:p>
            <a:r>
              <a:rPr lang="en-US" sz="2400"/>
              <a:t>         A  ( thrombocytopenia)</a:t>
            </a:r>
          </a:p>
          <a:p>
            <a:r>
              <a:rPr lang="en-US" sz="2400"/>
              <a:t>6) also known as myeloid tissue </a:t>
            </a:r>
          </a:p>
          <a:p>
            <a:r>
              <a:rPr lang="en-US" sz="2400"/>
              <a:t>      A ( red BM)</a:t>
            </a:r>
          </a:p>
          <a:p>
            <a:r>
              <a:rPr lang="en-US" sz="2400"/>
              <a:t>7) all RBCs and platelets in human adults are  formed in</a:t>
            </a:r>
          </a:p>
          <a:p>
            <a:r>
              <a:rPr lang="en-US" sz="2400"/>
              <a:t>     D ( myeliod tissue)    </a:t>
            </a:r>
          </a:p>
          <a:p>
            <a:r>
              <a:rPr lang="en-US" sz="2400"/>
              <a:t>8) increase  in RBCs </a:t>
            </a:r>
          </a:p>
          <a:p>
            <a:r>
              <a:rPr lang="en-US" sz="2400"/>
              <a:t>   B ( polycythemia )</a:t>
            </a:r>
          </a:p>
          <a:p>
            <a:r>
              <a:rPr lang="en-US" sz="2400"/>
              <a:t>9) thrombopoietin is glycoprotein hormone produce mainly by</a:t>
            </a:r>
          </a:p>
          <a:p>
            <a:r>
              <a:rPr lang="en-US" sz="2400"/>
              <a:t>        C ( both liver and kidney )</a:t>
            </a:r>
          </a:p>
          <a:p>
            <a:r>
              <a:rPr lang="en-US" sz="2400"/>
              <a:t>10) Life span of RBCs is </a:t>
            </a:r>
          </a:p>
          <a:p>
            <a:r>
              <a:rPr lang="en-US" sz="2400"/>
              <a:t>        D ( non of them ) 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1AC6B-62E8-2D42-AF03-4F65C99E6E44}"/>
              </a:ext>
            </a:extLst>
          </p:cNvPr>
          <p:cNvSpPr txBox="1"/>
          <p:nvPr/>
        </p:nvSpPr>
        <p:spPr>
          <a:xfrm>
            <a:off x="5193506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2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00B9-C0AB-DA40-9CED-669A662A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332" y="340118"/>
            <a:ext cx="8596668" cy="9814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Section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E6136-0FBD-ED4F-B761-597562E465F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409569" y="830855"/>
            <a:ext cx="8596668" cy="5536407"/>
          </a:xfrm>
        </p:spPr>
        <p:txBody>
          <a:bodyPr>
            <a:normAutofit fontScale="92500"/>
          </a:bodyPr>
          <a:lstStyle/>
          <a:p>
            <a:r>
              <a:rPr lang="en-US" sz="3200">
                <a:solidFill>
                  <a:srgbClr val="0070C0"/>
                </a:solidFill>
              </a:rPr>
              <a:t>Q1)Enlist  the characteristics of blood?</a:t>
            </a:r>
          </a:p>
          <a:p>
            <a:r>
              <a:rPr lang="en-US" sz="3200"/>
              <a:t>Ans) Characteristics of blood</a:t>
            </a:r>
          </a:p>
          <a:p>
            <a:r>
              <a:rPr lang="en-US" sz="3200"/>
              <a:t>1)Bright red (Oxygenated)</a:t>
            </a:r>
          </a:p>
          <a:p>
            <a:r>
              <a:rPr lang="en-US" sz="3200"/>
              <a:t>2)dark red/purplish(Deoxygenated)</a:t>
            </a:r>
          </a:p>
          <a:p>
            <a:r>
              <a:rPr lang="en-US" sz="3200"/>
              <a:t>3)PH range from 7.35 to 7.45(slightly alkaline)</a:t>
            </a:r>
          </a:p>
          <a:p>
            <a:r>
              <a:rPr lang="en-US" sz="3200"/>
              <a:t>4)slightly warmer than body temprature 100.F</a:t>
            </a:r>
          </a:p>
          <a:p>
            <a:r>
              <a:rPr lang="en-US" sz="3200"/>
              <a:t>5)typical volume in adult female 4-5 liters</a:t>
            </a:r>
          </a:p>
          <a:p>
            <a:r>
              <a:rPr lang="en-US" sz="3200"/>
              <a:t>6)typical volume in adult male 5-6 liters</a:t>
            </a:r>
          </a:p>
          <a:p>
            <a:r>
              <a:rPr lang="en-US" sz="3200"/>
              <a:t>7)typically 8% of body weight.</a:t>
            </a:r>
          </a:p>
          <a:p>
            <a:endParaRPr lang="en-US" sz="3200"/>
          </a:p>
          <a:p>
            <a:endParaRPr lang="en-US" sz="3200"/>
          </a:p>
          <a:p>
            <a:endParaRPr lang="en-US" sz="3200"/>
          </a:p>
          <a:p>
            <a:endParaRPr lang="en-US" sz="3200"/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52967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9082-FF34-6F49-B97C-EAEFD4385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Q2) Briefly Explain Hematopoesis?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7AC49-62FF-B840-8631-8C08A7ADE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/>
              <a:t>Answer</a:t>
            </a:r>
          </a:p>
          <a:p>
            <a:r>
              <a:rPr lang="en-US" sz="2800" b="1">
                <a:solidFill>
                  <a:schemeClr val="tx1"/>
                </a:solidFill>
              </a:rPr>
              <a:t>Hematopoiesis </a:t>
            </a:r>
          </a:p>
          <a:p>
            <a:r>
              <a:rPr lang="en-US" sz="2800"/>
              <a:t>It is the process by which immature precursor cell develop into mature blood cells.</a:t>
            </a:r>
          </a:p>
          <a:p>
            <a:r>
              <a:rPr lang="en-US" sz="2800"/>
              <a:t>                                      OR</a:t>
            </a:r>
          </a:p>
          <a:p>
            <a:r>
              <a:rPr lang="en-US" sz="2800"/>
              <a:t>Formation of blood cells</a:t>
            </a:r>
          </a:p>
          <a:p>
            <a:r>
              <a:rPr lang="en-US" sz="2800"/>
              <a:t>Highly reulated process to maintain circulatiry cell number with in relatively constant levels and repond rapidly to condition requir extra cell</a:t>
            </a:r>
          </a:p>
          <a:p>
            <a:r>
              <a:rPr lang="en-US" sz="2800"/>
              <a:t>Maintain blance between self renewal termnal diferentication magration and cell death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F1E8F77-9C0E-B34A-B83E-29FADBDC5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8296" y="578581"/>
            <a:ext cx="6852067" cy="5353945"/>
          </a:xfrm>
        </p:spPr>
      </p:pic>
    </p:spTree>
    <p:extLst>
      <p:ext uri="{BB962C8B-B14F-4D97-AF65-F5344CB8AC3E}">
        <p14:creationId xmlns:p14="http://schemas.microsoft.com/office/powerpoint/2010/main" val="337869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5929-DC0A-B04E-8C78-225BCC34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787" y="156238"/>
            <a:ext cx="8596668" cy="13208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Development of blood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D5074-0785-7B43-BE0D-A581AF28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94" y="816638"/>
            <a:ext cx="8596668" cy="5885124"/>
          </a:xfrm>
        </p:spPr>
        <p:txBody>
          <a:bodyPr>
            <a:normAutofit fontScale="85000" lnSpcReduction="20000"/>
          </a:bodyPr>
          <a:lstStyle/>
          <a:p>
            <a:r>
              <a:rPr lang="en-US" sz="2800"/>
              <a:t>3</a:t>
            </a:r>
            <a:r>
              <a:rPr lang="en-US" sz="2800" baseline="30000"/>
              <a:t>rd</a:t>
            </a:r>
            <a:r>
              <a:rPr lang="en-US" sz="2800"/>
              <a:t> week formation of blood islands from yolk sac </a:t>
            </a:r>
          </a:p>
          <a:p>
            <a:r>
              <a:rPr lang="en-US" sz="2800"/>
              <a:t>6</a:t>
            </a:r>
            <a:r>
              <a:rPr lang="en-US" sz="2800" baseline="30000"/>
              <a:t>th</a:t>
            </a:r>
            <a:r>
              <a:rPr lang="en-US" sz="2800"/>
              <a:t> week liver become hemapoietic organ.</a:t>
            </a:r>
          </a:p>
          <a:p>
            <a:r>
              <a:rPr lang="en-US" sz="2800"/>
              <a:t>6</a:t>
            </a:r>
            <a:r>
              <a:rPr lang="en-US" sz="2800" baseline="30000"/>
              <a:t>th</a:t>
            </a:r>
            <a:r>
              <a:rPr lang="en-US" sz="2800"/>
              <a:t> -8</a:t>
            </a:r>
            <a:r>
              <a:rPr lang="en-US" sz="2800" baseline="30000"/>
              <a:t>th</a:t>
            </a:r>
            <a:r>
              <a:rPr lang="en-US" sz="2800"/>
              <a:t> week spleen</a:t>
            </a:r>
          </a:p>
          <a:p>
            <a:r>
              <a:rPr lang="en-US" sz="2800"/>
              <a:t>12</a:t>
            </a:r>
            <a:r>
              <a:rPr lang="en-US" sz="2800" baseline="30000"/>
              <a:t>th</a:t>
            </a:r>
            <a:r>
              <a:rPr lang="en-US" sz="2800"/>
              <a:t> -14</a:t>
            </a:r>
            <a:r>
              <a:rPr lang="en-US" sz="2800" baseline="30000"/>
              <a:t>th</a:t>
            </a:r>
            <a:r>
              <a:rPr lang="en-US" sz="2800"/>
              <a:t> week bone marrow of flat bone </a:t>
            </a:r>
          </a:p>
          <a:p>
            <a:r>
              <a:rPr lang="en-US" sz="2800" b="1">
                <a:solidFill>
                  <a:schemeClr val="tx1"/>
                </a:solidFill>
              </a:rPr>
              <a:t>Sites of Hemetopoies </a:t>
            </a:r>
          </a:p>
          <a:p>
            <a:r>
              <a:rPr lang="en-US" sz="2800"/>
              <a:t>Fetus </a:t>
            </a:r>
          </a:p>
          <a:p>
            <a:r>
              <a:rPr lang="en-US" sz="2800"/>
              <a:t>0-2 month (yolk sac)</a:t>
            </a:r>
          </a:p>
          <a:p>
            <a:r>
              <a:rPr lang="en-US" sz="2800"/>
              <a:t>2-7 month (liver , spleen)</a:t>
            </a:r>
          </a:p>
          <a:p>
            <a:r>
              <a:rPr lang="en-US" sz="2800"/>
              <a:t>5-9 month (bone marrow )</a:t>
            </a:r>
          </a:p>
          <a:p>
            <a:r>
              <a:rPr lang="en-US" sz="2800"/>
              <a:t>Infants</a:t>
            </a:r>
          </a:p>
          <a:p>
            <a:r>
              <a:rPr lang="en-US" sz="2800"/>
              <a:t>Bone marrow(practically all bones)</a:t>
            </a:r>
          </a:p>
          <a:p>
            <a:r>
              <a:rPr lang="en-US" sz="2800"/>
              <a:t>Adults </a:t>
            </a:r>
          </a:p>
          <a:p>
            <a:r>
              <a:rPr lang="en-US" sz="2800"/>
              <a:t>Vertebra, ribs, sternum, skull, sacrum and pelvis, proximal ends of femur.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3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4AB8-A0A9-7D47-ABEA-7DBFF311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131" y="156238"/>
            <a:ext cx="8596668" cy="13208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Stages of hematopoies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D556-1F0E-8449-B348-220D7E4E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31" y="816637"/>
            <a:ext cx="7823728" cy="5737753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>
                <a:solidFill>
                  <a:schemeClr val="tx1"/>
                </a:solidFill>
              </a:rPr>
              <a:t>1) mesoblastic stage</a:t>
            </a:r>
          </a:p>
          <a:p>
            <a:r>
              <a:rPr lang="en-US" sz="3000"/>
              <a:t>Begin in frist month of embryoic life</a:t>
            </a:r>
          </a:p>
          <a:p>
            <a:r>
              <a:rPr lang="en-US" sz="3000" b="1">
                <a:solidFill>
                  <a:schemeClr val="tx1"/>
                </a:solidFill>
              </a:rPr>
              <a:t>2) Hepatic stage</a:t>
            </a:r>
          </a:p>
          <a:p>
            <a:r>
              <a:rPr lang="en-US" sz="3000"/>
              <a:t>Begin at the 5</a:t>
            </a:r>
            <a:r>
              <a:rPr lang="en-US" sz="3000" baseline="30000"/>
              <a:t>th</a:t>
            </a:r>
            <a:r>
              <a:rPr lang="en-US" sz="3000"/>
              <a:t> -6</a:t>
            </a:r>
            <a:r>
              <a:rPr lang="en-US" sz="3000" baseline="30000"/>
              <a:t>th</a:t>
            </a:r>
            <a:r>
              <a:rPr lang="en-US" sz="3000"/>
              <a:t> week of geration</a:t>
            </a:r>
          </a:p>
          <a:p>
            <a:r>
              <a:rPr lang="en-US" sz="3000" b="1">
                <a:solidFill>
                  <a:schemeClr val="tx1"/>
                </a:solidFill>
              </a:rPr>
              <a:t>3) Medullary stage</a:t>
            </a:r>
          </a:p>
          <a:p>
            <a:r>
              <a:rPr lang="en-US" sz="3000"/>
              <a:t>Begin during 5tj month of geration and occur for life long</a:t>
            </a:r>
          </a:p>
          <a:p>
            <a:r>
              <a:rPr lang="en-US" sz="3000" b="1">
                <a:solidFill>
                  <a:schemeClr val="tx1"/>
                </a:solidFill>
              </a:rPr>
              <a:t>Hematopoictic precarsor cells</a:t>
            </a:r>
          </a:p>
          <a:p>
            <a:r>
              <a:rPr lang="en-US" sz="3000"/>
              <a:t>It consist of</a:t>
            </a:r>
          </a:p>
          <a:p>
            <a:r>
              <a:rPr lang="en-US" sz="3000"/>
              <a:t>1) hematopoietic stem cells</a:t>
            </a:r>
          </a:p>
          <a:p>
            <a:r>
              <a:rPr lang="en-US" sz="3000"/>
              <a:t>2) progenitor cells</a:t>
            </a:r>
          </a:p>
          <a:p>
            <a:r>
              <a:rPr lang="en-US" sz="3000"/>
              <a:t>3)maturing cells.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6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4CD6-95B3-D646-9C91-29D3C85F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Q3) write down a comprehansive Note on                Bone marrow?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32F0A-6EBF-B541-871C-233EAD443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90"/>
            <a:ext cx="8895291" cy="4697410"/>
          </a:xfrm>
        </p:spPr>
        <p:txBody>
          <a:bodyPr>
            <a:normAutofit fontScale="25000" lnSpcReduction="20000"/>
          </a:bodyPr>
          <a:lstStyle/>
          <a:p>
            <a:r>
              <a:rPr lang="en-US" sz="8000"/>
              <a:t>Ans)          </a:t>
            </a:r>
            <a:r>
              <a:rPr lang="en-US" sz="8000" b="1">
                <a:solidFill>
                  <a:schemeClr val="tx1"/>
                </a:solidFill>
              </a:rPr>
              <a:t>BONE MARROW</a:t>
            </a:r>
          </a:p>
          <a:p>
            <a:r>
              <a:rPr lang="en-US" sz="8000">
                <a:solidFill>
                  <a:schemeClr val="bg2">
                    <a:lumMod val="25000"/>
                  </a:schemeClr>
                </a:solidFill>
              </a:rPr>
              <a:t>nutrient-rich spongy tissue located mainly in hollow portion of long fat bones like the sternum and the bones of Hips</a:t>
            </a:r>
          </a:p>
          <a:p>
            <a:r>
              <a:rPr lang="en-US" sz="8000" b="1">
                <a:solidFill>
                  <a:schemeClr val="tx1"/>
                </a:solidFill>
              </a:rPr>
              <a:t>TYPES OF BONE MARROW</a:t>
            </a:r>
          </a:p>
          <a:p>
            <a:r>
              <a:rPr lang="en-US" sz="8000">
                <a:solidFill>
                  <a:schemeClr val="bg2">
                    <a:lumMod val="25000"/>
                  </a:schemeClr>
                </a:solidFill>
              </a:rPr>
              <a:t>A: Red bone marrow (also known as myeloid tissue)</a:t>
            </a:r>
          </a:p>
          <a:p>
            <a:r>
              <a:rPr lang="en-US" sz="8000">
                <a:solidFill>
                  <a:schemeClr val="bg2">
                    <a:lumMod val="25000"/>
                  </a:schemeClr>
                </a:solidFill>
              </a:rPr>
              <a:t>B: Yellow bone marrow (fatty tissue)</a:t>
            </a:r>
          </a:p>
          <a:p>
            <a:r>
              <a:rPr lang="en-US" sz="8000">
                <a:solidFill>
                  <a:schemeClr val="bg2">
                    <a:lumMod val="25000"/>
                  </a:schemeClr>
                </a:solidFill>
              </a:rPr>
              <a:t>Both types of bone marrow are highly vascular and enriched with numerous blood vessels andbcapolillaries.</a:t>
            </a:r>
          </a:p>
          <a:p>
            <a:r>
              <a:rPr lang="en-US" sz="450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8000" b="1">
                <a:solidFill>
                  <a:schemeClr val="bg2">
                    <a:lumMod val="10000"/>
                  </a:schemeClr>
                </a:solidFill>
              </a:rPr>
              <a:t>Red bone marrow</a:t>
            </a:r>
          </a:p>
          <a:p>
            <a:r>
              <a:rPr lang="en-US" sz="8000">
                <a:solidFill>
                  <a:schemeClr val="bg2">
                    <a:lumMod val="10000"/>
                  </a:schemeClr>
                </a:solidFill>
              </a:rPr>
              <a:t>All the red blood cells and platelets in humans adults are formed in red bone marrow.</a:t>
            </a:r>
          </a:p>
          <a:p>
            <a:r>
              <a:rPr lang="en-US" sz="8000">
                <a:solidFill>
                  <a:schemeClr val="bg2">
                    <a:lumMod val="10000"/>
                  </a:schemeClr>
                </a:solidFill>
              </a:rPr>
              <a:t>Red bone marrow also plays role in obliteration of old red blood cells, along with the liver and spleen.</a:t>
            </a:r>
          </a:p>
          <a:p>
            <a:r>
              <a:rPr lang="en-US" sz="8000">
                <a:solidFill>
                  <a:schemeClr val="bg2">
                    <a:lumMod val="10000"/>
                  </a:schemeClr>
                </a:solidFill>
              </a:rPr>
              <a:t>Produce around 60-70% of lympohocytes </a:t>
            </a:r>
          </a:p>
          <a:p>
            <a:endParaRPr lang="en-US" sz="8000">
              <a:solidFill>
                <a:schemeClr val="bg2">
                  <a:lumMod val="10000"/>
                </a:schemeClr>
              </a:solidFill>
            </a:endParaRPr>
          </a:p>
          <a:p>
            <a:endParaRPr lang="en-US" sz="4500">
              <a:solidFill>
                <a:schemeClr val="bg2">
                  <a:lumMod val="25000"/>
                </a:schemeClr>
              </a:solidFill>
            </a:endParaRPr>
          </a:p>
          <a:p>
            <a:endParaRPr lang="en-US" b="1">
              <a:solidFill>
                <a:schemeClr val="tx1"/>
              </a:solidFill>
            </a:endParaRPr>
          </a:p>
          <a:p>
            <a:endParaRPr lang="en-US" b="1">
              <a:solidFill>
                <a:schemeClr val="tx1"/>
              </a:solidFill>
            </a:endParaRPr>
          </a:p>
          <a:p>
            <a:endParaRPr lang="en-US" b="1">
              <a:solidFill>
                <a:schemeClr val="tx1"/>
              </a:solidFill>
            </a:endParaRPr>
          </a:p>
          <a:p>
            <a:endParaRPr lang="en-US" b="1">
              <a:solidFill>
                <a:schemeClr val="tx1"/>
              </a:solidFill>
            </a:endParaRPr>
          </a:p>
          <a:p>
            <a:endParaRPr lang="en-US" b="1">
              <a:solidFill>
                <a:schemeClr val="tx1"/>
              </a:solidFill>
            </a:endParaRPr>
          </a:p>
          <a:p>
            <a:endParaRPr lang="en-US" b="1">
              <a:solidFill>
                <a:schemeClr val="bg2"/>
              </a:solidFill>
            </a:endParaRPr>
          </a:p>
          <a:p>
            <a:endParaRPr lang="en-US">
              <a:solidFill>
                <a:schemeClr val="bg2">
                  <a:lumMod val="50000"/>
                </a:schemeClr>
              </a:solidFill>
            </a:endParaRPr>
          </a:p>
          <a:p>
            <a:endParaRPr lang="en-US" b="1">
              <a:solidFill>
                <a:schemeClr val="bg2"/>
              </a:solidFill>
            </a:endParaRPr>
          </a:p>
          <a:p>
            <a:endParaRPr lang="en-US" b="1">
              <a:solidFill>
                <a:schemeClr val="tx2"/>
              </a:solidFill>
            </a:endParaRPr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63877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          HAEMATOLOGY            Mid term 2020                BSMLT</vt:lpstr>
      <vt:lpstr>Section A</vt:lpstr>
      <vt:lpstr>PowerPoint Presentation</vt:lpstr>
      <vt:lpstr>Section B</vt:lpstr>
      <vt:lpstr>Q2) Briefly Explain Hematopoesis?</vt:lpstr>
      <vt:lpstr>PowerPoint Presentation</vt:lpstr>
      <vt:lpstr>Development of blood cells</vt:lpstr>
      <vt:lpstr>Stages of hematopoies</vt:lpstr>
      <vt:lpstr>Q3) write down a comprehansive Note on                Bone marrow? </vt:lpstr>
      <vt:lpstr>Yellow bone marrow</vt:lpstr>
      <vt:lpstr> Function of bone marrow</vt:lpstr>
      <vt:lpstr>Q4) Describe Different sites of  Hematopoiesis in fetus Infants and adults?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sawoodfarooq@outlook.com</dc:creator>
  <cp:lastModifiedBy>sawoodfarooq@outlook.com</cp:lastModifiedBy>
  <cp:revision>5</cp:revision>
  <dcterms:created xsi:type="dcterms:W3CDTF">2020-04-13T04:58:48Z</dcterms:created>
  <dcterms:modified xsi:type="dcterms:W3CDTF">2020-04-13T08:33:05Z</dcterms:modified>
</cp:coreProperties>
</file>