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2" r:id="rId7"/>
    <p:sldId id="294" r:id="rId8"/>
    <p:sldId id="295" r:id="rId9"/>
    <p:sldId id="296" r:id="rId10"/>
    <p:sldId id="297" r:id="rId11"/>
    <p:sldId id="298" r:id="rId12"/>
    <p:sldId id="261" r:id="rId13"/>
    <p:sldId id="264"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0815" y="234950"/>
            <a:ext cx="11741150" cy="6476365"/>
          </a:xfrm>
        </p:spPr>
        <p:txBody>
          <a:bodyPr/>
          <a:p>
            <a:pPr marL="0" indent="0">
              <a:buNone/>
            </a:pPr>
            <a:r>
              <a:rPr lang="en-US" b="1">
                <a:sym typeface="+mn-ea"/>
              </a:rPr>
              <a:t>NAME : UMAIR ALI </a:t>
            </a:r>
            <a:endParaRPr lang="en-US" b="1"/>
          </a:p>
          <a:p>
            <a:pPr marL="0" indent="0">
              <a:buNone/>
            </a:pPr>
            <a:r>
              <a:rPr lang="en-US" b="1">
                <a:sym typeface="+mn-ea"/>
              </a:rPr>
              <a:t>IDE : 15874</a:t>
            </a:r>
            <a:endParaRPr lang="en-US" b="1"/>
          </a:p>
          <a:p>
            <a:pPr marL="0" indent="0">
              <a:buNone/>
            </a:pPr>
            <a:r>
              <a:rPr lang="en-US" b="1">
                <a:sym typeface="+mn-ea"/>
              </a:rPr>
              <a:t>SECTION: A</a:t>
            </a:r>
            <a:endParaRPr lang="en-US" b="1"/>
          </a:p>
          <a:p>
            <a:pPr marL="0" indent="0">
              <a:buNone/>
            </a:pPr>
            <a:r>
              <a:rPr lang="en-US" b="1">
                <a:sym typeface="+mn-ea"/>
              </a:rPr>
              <a:t>Program: BS (S.E) </a:t>
            </a:r>
            <a:endParaRPr lang="en-US" b="1"/>
          </a:p>
          <a:p>
            <a:pPr marL="0" indent="0">
              <a:buNone/>
            </a:pPr>
            <a:r>
              <a:rPr lang="en-US" b="1">
                <a:sym typeface="+mn-ea"/>
              </a:rPr>
              <a:t>SUBJECT:  INTRODUCTION TO ICT</a:t>
            </a:r>
            <a:endParaRPr lang="en-US" b="1">
              <a:sym typeface="+mn-ea"/>
            </a:endParaRPr>
          </a:p>
          <a:p>
            <a:pPr marL="0" indent="0">
              <a:buNone/>
            </a:pPr>
            <a:r>
              <a:rPr lang="en-US" b="1">
                <a:sym typeface="+mn-ea"/>
              </a:rPr>
              <a:t>Summers-Examination</a:t>
            </a:r>
            <a:endParaRPr lang="en-US" b="1"/>
          </a:p>
          <a:p>
            <a:pPr marL="0" indent="0">
              <a:buNone/>
            </a:pPr>
            <a:r>
              <a:rPr lang="en-US" b="1">
                <a:sym typeface="+mn-ea"/>
              </a:rPr>
              <a:t>Instructor: ATIF ISHTIAQ</a:t>
            </a:r>
            <a:endParaRPr lang="en-US" b="1"/>
          </a:p>
          <a:p>
            <a:pPr marL="0" indent="0">
              <a:buNone/>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Q 2 PART(c)  Central processing Unit (CPU).</a:t>
            </a:r>
            <a:br>
              <a:rPr lang="en-US" b="1">
                <a:sym typeface="+mn-ea"/>
              </a:rPr>
            </a:br>
            <a:r>
              <a:rPr lang="en-US" b="1">
                <a:sym typeface="+mn-ea"/>
              </a:rPr>
              <a:t>ANS</a:t>
            </a:r>
            <a:br>
              <a:rPr lang="en-US"/>
            </a:br>
            <a:endParaRPr lang="en-US"/>
          </a:p>
        </p:txBody>
      </p:sp>
      <p:sp>
        <p:nvSpPr>
          <p:cNvPr id="3" name="Content Placeholder 2"/>
          <p:cNvSpPr>
            <a:spLocks noGrp="1"/>
          </p:cNvSpPr>
          <p:nvPr>
            <p:ph idx="1"/>
          </p:nvPr>
        </p:nvSpPr>
        <p:spPr>
          <a:xfrm>
            <a:off x="432435" y="1825625"/>
            <a:ext cx="10921365" cy="5032375"/>
          </a:xfrm>
        </p:spPr>
        <p:txBody>
          <a:bodyPr>
            <a:normAutofit lnSpcReduction="10000"/>
          </a:bodyPr>
          <a:p>
            <a:pPr marL="0" indent="0">
              <a:buNone/>
            </a:pPr>
            <a:endParaRPr lang="en-US"/>
          </a:p>
          <a:p>
            <a:pPr marL="0" indent="0">
              <a:buNone/>
            </a:pPr>
            <a:r>
              <a:rPr lang="en-US" b="1"/>
              <a:t>                  Artimatic                         control                         central  </a:t>
            </a:r>
            <a:endParaRPr lang="en-US" b="1"/>
          </a:p>
          <a:p>
            <a:pPr marL="0" indent="0">
              <a:buNone/>
            </a:pPr>
            <a:r>
              <a:rPr lang="en-US" b="1"/>
              <a:t>                  logic unit           +            unit  (CU)               =    PROCESSING</a:t>
            </a:r>
            <a:endParaRPr lang="en-US" b="1"/>
          </a:p>
          <a:p>
            <a:pPr marL="0" indent="0">
              <a:buNone/>
            </a:pPr>
            <a:r>
              <a:rPr lang="en-US"/>
              <a:t>                  (ALU)                                                                       UNIT (CPU)</a:t>
            </a:r>
            <a:endParaRPr lang="en-US"/>
          </a:p>
          <a:p>
            <a:pPr marL="0" indent="0">
              <a:buNone/>
            </a:pPr>
            <a:endParaRPr lang="en-US"/>
          </a:p>
          <a:p>
            <a:pPr marL="0" indent="0">
              <a:buNone/>
            </a:pPr>
            <a:endParaRPr lang="en-US"/>
          </a:p>
          <a:p>
            <a:pPr marL="0" indent="0">
              <a:buNone/>
            </a:pPr>
            <a:r>
              <a:rPr lang="en-US" b="1"/>
              <a:t>§</a:t>
            </a:r>
            <a:r>
              <a:rPr lang="en-US"/>
              <a:t> It is the brain of a computer system</a:t>
            </a:r>
            <a:endParaRPr lang="en-US"/>
          </a:p>
          <a:p>
            <a:pPr marL="0" indent="0">
              <a:buNone/>
            </a:pPr>
            <a:r>
              <a:rPr lang="en-US" b="1"/>
              <a:t>§</a:t>
            </a:r>
            <a:r>
              <a:rPr lang="en-US"/>
              <a:t> It is responsible for controlling the operations of all other units of a computer system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83515" y="365125"/>
            <a:ext cx="11170285" cy="767080"/>
          </a:xfrm>
        </p:spPr>
        <p:txBody>
          <a:bodyPr/>
          <a:p>
            <a:r>
              <a:rPr lang="en-US"/>
              <a:t>Q2 PART (d)</a:t>
            </a:r>
            <a:r>
              <a:rPr lang="en-US" b="1"/>
              <a:t>Non-Positional Number</a:t>
            </a:r>
            <a:r>
              <a:rPr lang="en-US"/>
              <a:t> </a:t>
            </a:r>
            <a:endParaRPr lang="en-US"/>
          </a:p>
        </p:txBody>
      </p:sp>
      <p:sp>
        <p:nvSpPr>
          <p:cNvPr id="3" name="Content Placeholder 2"/>
          <p:cNvSpPr>
            <a:spLocks noGrp="1"/>
          </p:cNvSpPr>
          <p:nvPr>
            <p:ph idx="1"/>
          </p:nvPr>
        </p:nvSpPr>
        <p:spPr>
          <a:xfrm>
            <a:off x="182880" y="1582420"/>
            <a:ext cx="11863070" cy="5189855"/>
          </a:xfrm>
        </p:spPr>
        <p:txBody>
          <a:bodyPr>
            <a:normAutofit/>
          </a:bodyPr>
          <a:p>
            <a:pPr marL="0" indent="0">
              <a:buNone/>
            </a:pPr>
            <a:r>
              <a:rPr lang="en-US"/>
              <a:t>ANS: N</a:t>
            </a:r>
            <a:r>
              <a:rPr lang="en-US" b="1">
                <a:sym typeface="+mn-ea"/>
              </a:rPr>
              <a:t>on positional number system</a:t>
            </a:r>
            <a:endParaRPr lang="en-US" b="1"/>
          </a:p>
          <a:p>
            <a:pPr marL="0" indent="0">
              <a:buNone/>
            </a:pPr>
            <a:r>
              <a:rPr lang="en-US">
                <a:sym typeface="+mn-ea"/>
              </a:rPr>
              <a:t>§ Characteristics</a:t>
            </a:r>
            <a:endParaRPr lang="en-US"/>
          </a:p>
          <a:p>
            <a:pPr marL="0" indent="0">
              <a:buNone/>
            </a:pPr>
            <a:r>
              <a:rPr lang="en-US">
                <a:sym typeface="+mn-ea"/>
              </a:rPr>
              <a:t>§ Use symbols such as I for 1, II for 2, III for 3, IIII  for 4, IIIII for 5, etc</a:t>
            </a:r>
            <a:endParaRPr lang="en-US"/>
          </a:p>
          <a:p>
            <a:pPr marL="0" indent="0">
              <a:buNone/>
            </a:pPr>
            <a:r>
              <a:rPr lang="en-US">
                <a:sym typeface="+mn-ea"/>
              </a:rPr>
              <a:t>§ Each symbol represents the same value regardless  of its position in the number</a:t>
            </a:r>
            <a:endParaRPr lang="en-US"/>
          </a:p>
          <a:p>
            <a:pPr marL="0" indent="0">
              <a:buNone/>
            </a:pPr>
            <a:r>
              <a:rPr lang="en-US">
                <a:sym typeface="+mn-ea"/>
              </a:rPr>
              <a:t>§ The symbols are simply added to find out the value of a particular number</a:t>
            </a:r>
            <a:endParaRPr lang="en-US"/>
          </a:p>
          <a:p>
            <a:pPr marL="0" indent="0">
              <a:buNone/>
            </a:pPr>
            <a:r>
              <a:rPr lang="en-US">
                <a:sym typeface="+mn-ea"/>
              </a:rPr>
              <a:t>§ Difficulty</a:t>
            </a:r>
            <a:endParaRPr lang="en-US"/>
          </a:p>
          <a:p>
            <a:pPr marL="0" indent="0">
              <a:buNone/>
            </a:pPr>
            <a:r>
              <a:rPr lang="en-US">
                <a:sym typeface="+mn-ea"/>
              </a:rPr>
              <a:t>§ It is difficult to perform arithmetic with such   a number system.</a:t>
            </a:r>
            <a:endParaRPr lang="en-US"/>
          </a:p>
          <a:p>
            <a:pPr marL="0" indent="0">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6845" y="120650"/>
            <a:ext cx="11182985" cy="643255"/>
          </a:xfrm>
        </p:spPr>
        <p:txBody>
          <a:bodyPr>
            <a:normAutofit fontScale="90000"/>
          </a:bodyPr>
          <a:p>
            <a:r>
              <a:rPr lang="en-US"/>
              <a:t>Q 3: </a:t>
            </a:r>
            <a:r>
              <a:rPr lang="en-US" b="1"/>
              <a:t>Solve the following questions. </a:t>
            </a:r>
            <a:r>
              <a:rPr lang="en-US"/>
              <a:t>   </a:t>
            </a:r>
            <a:endParaRPr lang="en-US"/>
          </a:p>
        </p:txBody>
      </p:sp>
      <p:sp>
        <p:nvSpPr>
          <p:cNvPr id="3" name="Content Placeholder 2"/>
          <p:cNvSpPr>
            <a:spLocks noGrp="1"/>
          </p:cNvSpPr>
          <p:nvPr>
            <p:ph idx="1"/>
          </p:nvPr>
        </p:nvSpPr>
        <p:spPr>
          <a:xfrm>
            <a:off x="243205" y="763270"/>
            <a:ext cx="11777980" cy="5996940"/>
          </a:xfrm>
        </p:spPr>
        <p:txBody>
          <a:bodyPr/>
          <a:p>
            <a:pPr marL="0" indent="0">
              <a:buNone/>
            </a:pPr>
            <a:r>
              <a:rPr lang="en-US"/>
              <a:t>ANS:(a)   Convert (110101010 )</a:t>
            </a:r>
            <a:r>
              <a:rPr lang="en-US" baseline="-25000"/>
              <a:t>2</a:t>
            </a:r>
            <a:r>
              <a:rPr lang="en-US"/>
              <a:t>in to (  )</a:t>
            </a:r>
            <a:r>
              <a:rPr lang="en-US" baseline="-25000"/>
              <a:t>10</a:t>
            </a:r>
            <a:endParaRPr lang="en-US" baseline="-25000"/>
          </a:p>
          <a:p>
            <a:pPr marL="0" indent="0">
              <a:buNone/>
            </a:pPr>
            <a:r>
              <a:rPr lang="en-US" baseline="-25000"/>
              <a:t>          </a:t>
            </a:r>
            <a:r>
              <a:rPr lang="en-US"/>
              <a:t> </a:t>
            </a:r>
            <a:r>
              <a:rPr lang="en-US" b="1"/>
              <a:t>(110101010)</a:t>
            </a:r>
            <a:r>
              <a:rPr lang="en-US" b="1" baseline="-25000"/>
              <a:t>2  </a:t>
            </a:r>
            <a:r>
              <a:rPr lang="en-US" b="1"/>
              <a:t>=()</a:t>
            </a:r>
            <a:r>
              <a:rPr lang="en-US" b="1" baseline="-25000"/>
              <a:t>10</a:t>
            </a:r>
            <a:endParaRPr lang="en-US" baseline="-25000"/>
          </a:p>
          <a:p>
            <a:pPr marL="0" indent="0">
              <a:buNone/>
            </a:pPr>
            <a:r>
              <a:rPr lang="en-US"/>
              <a:t>              =          (1</a:t>
            </a:r>
            <a:r>
              <a:rPr lang="en-US">
                <a:sym typeface="+mn-ea"/>
              </a:rPr>
              <a:t>x2)</a:t>
            </a:r>
            <a:r>
              <a:rPr lang="en-US" baseline="30000">
                <a:sym typeface="+mn-ea"/>
              </a:rPr>
              <a:t>8</a:t>
            </a:r>
            <a:r>
              <a:rPr lang="en-US">
                <a:sym typeface="+mn-ea"/>
              </a:rPr>
              <a:t>+ (1x2)</a:t>
            </a:r>
            <a:r>
              <a:rPr lang="en-US" baseline="30000">
                <a:sym typeface="+mn-ea"/>
              </a:rPr>
              <a:t>7</a:t>
            </a:r>
            <a:r>
              <a:rPr lang="en-US">
                <a:sym typeface="+mn-ea"/>
              </a:rPr>
              <a:t>+(0x2)</a:t>
            </a:r>
            <a:r>
              <a:rPr lang="en-US" baseline="30000">
                <a:sym typeface="+mn-ea"/>
              </a:rPr>
              <a:t>6</a:t>
            </a:r>
            <a:r>
              <a:rPr lang="en-US">
                <a:sym typeface="+mn-ea"/>
              </a:rPr>
              <a:t>+(1x2)</a:t>
            </a:r>
            <a:r>
              <a:rPr lang="en-US" baseline="30000">
                <a:sym typeface="+mn-ea"/>
              </a:rPr>
              <a:t>5</a:t>
            </a:r>
            <a:r>
              <a:rPr lang="en-US">
                <a:sym typeface="+mn-ea"/>
              </a:rPr>
              <a:t>+(0x2)</a:t>
            </a:r>
            <a:r>
              <a:rPr lang="en-US" baseline="30000">
                <a:sym typeface="+mn-ea"/>
              </a:rPr>
              <a:t>4</a:t>
            </a:r>
            <a:r>
              <a:rPr lang="en-US">
                <a:sym typeface="+mn-ea"/>
              </a:rPr>
              <a:t>+(1x2)</a:t>
            </a:r>
            <a:r>
              <a:rPr lang="en-US" baseline="30000">
                <a:sym typeface="+mn-ea"/>
              </a:rPr>
              <a:t>3</a:t>
            </a:r>
            <a:r>
              <a:rPr lang="en-US">
                <a:sym typeface="+mn-ea"/>
              </a:rPr>
              <a:t>+(1x2)</a:t>
            </a:r>
            <a:r>
              <a:rPr lang="en-US" baseline="30000">
                <a:sym typeface="+mn-ea"/>
              </a:rPr>
              <a:t>2</a:t>
            </a:r>
            <a:r>
              <a:rPr lang="en-US">
                <a:sym typeface="+mn-ea"/>
              </a:rPr>
              <a:t>+(1x2)</a:t>
            </a:r>
            <a:r>
              <a:rPr lang="en-US" baseline="30000">
                <a:sym typeface="+mn-ea"/>
              </a:rPr>
              <a:t>1</a:t>
            </a:r>
            <a:r>
              <a:rPr lang="en-US">
                <a:sym typeface="+mn-ea"/>
              </a:rPr>
              <a:t>+(0x2)</a:t>
            </a:r>
            <a:r>
              <a:rPr lang="en-US" baseline="30000">
                <a:sym typeface="+mn-ea"/>
              </a:rPr>
              <a:t>0</a:t>
            </a:r>
            <a:endParaRPr lang="en-US" baseline="30000">
              <a:sym typeface="+mn-ea"/>
            </a:endParaRPr>
          </a:p>
          <a:p>
            <a:pPr marL="0" indent="0">
              <a:buNone/>
            </a:pPr>
            <a:endParaRPr lang="en-US">
              <a:sym typeface="+mn-ea"/>
            </a:endParaRPr>
          </a:p>
          <a:p>
            <a:pPr marL="0" indent="0">
              <a:buNone/>
            </a:pPr>
            <a:r>
              <a:rPr lang="en-US"/>
              <a:t>              =          2</a:t>
            </a:r>
            <a:r>
              <a:rPr lang="en-US" baseline="30000"/>
              <a:t>8</a:t>
            </a:r>
            <a:r>
              <a:rPr lang="en-US"/>
              <a:t>+2</a:t>
            </a:r>
            <a:r>
              <a:rPr lang="en-US" baseline="30000"/>
              <a:t>7</a:t>
            </a:r>
            <a:r>
              <a:rPr lang="en-US"/>
              <a:t>+0+2</a:t>
            </a:r>
            <a:r>
              <a:rPr lang="en-US" baseline="30000"/>
              <a:t>5</a:t>
            </a:r>
            <a:r>
              <a:rPr lang="en-US"/>
              <a:t>+0+2</a:t>
            </a:r>
            <a:r>
              <a:rPr lang="en-US" baseline="30000"/>
              <a:t>3</a:t>
            </a:r>
            <a:r>
              <a:rPr lang="en-US"/>
              <a:t>+0+2</a:t>
            </a:r>
            <a:r>
              <a:rPr lang="en-US" baseline="30000"/>
              <a:t>1</a:t>
            </a:r>
            <a:r>
              <a:rPr lang="en-US"/>
              <a:t>+0</a:t>
            </a:r>
            <a:endParaRPr lang="en-US"/>
          </a:p>
          <a:p>
            <a:pPr marL="0" indent="0">
              <a:buNone/>
            </a:pPr>
            <a:endParaRPr lang="en-US"/>
          </a:p>
          <a:p>
            <a:pPr marL="0" indent="0">
              <a:buNone/>
            </a:pPr>
            <a:r>
              <a:rPr lang="en-US"/>
              <a:t>              =         2</a:t>
            </a:r>
            <a:r>
              <a:rPr lang="en-US" baseline="30000"/>
              <a:t>8</a:t>
            </a:r>
            <a:r>
              <a:rPr lang="en-US"/>
              <a:t>+2</a:t>
            </a:r>
            <a:r>
              <a:rPr lang="en-US" baseline="30000"/>
              <a:t>7</a:t>
            </a:r>
            <a:r>
              <a:rPr lang="en-US"/>
              <a:t>+2</a:t>
            </a:r>
            <a:r>
              <a:rPr lang="en-US" baseline="30000"/>
              <a:t>5</a:t>
            </a:r>
            <a:r>
              <a:rPr lang="en-US"/>
              <a:t>+2</a:t>
            </a:r>
            <a:r>
              <a:rPr lang="en-US" baseline="30000"/>
              <a:t>3</a:t>
            </a:r>
            <a:r>
              <a:rPr lang="en-US"/>
              <a:t>+2</a:t>
            </a:r>
            <a:r>
              <a:rPr lang="en-US" baseline="30000"/>
              <a:t>1</a:t>
            </a:r>
            <a:endParaRPr lang="en-US" baseline="30000"/>
          </a:p>
          <a:p>
            <a:pPr marL="0" indent="0">
              <a:buNone/>
            </a:pPr>
            <a:endParaRPr lang="en-US" baseline="30000"/>
          </a:p>
          <a:p>
            <a:pPr marL="0" indent="0">
              <a:buNone/>
            </a:pPr>
            <a:r>
              <a:rPr lang="en-US" baseline="30000"/>
              <a:t>                      =              128+256+32+8+2</a:t>
            </a:r>
            <a:endParaRPr lang="en-US" baseline="30000"/>
          </a:p>
          <a:p>
            <a:pPr marL="0" indent="0">
              <a:buNone/>
            </a:pPr>
            <a:endParaRPr lang="en-US" baseline="30000"/>
          </a:p>
          <a:p>
            <a:pPr marL="0" indent="0">
              <a:buNone/>
            </a:pPr>
            <a:r>
              <a:rPr lang="en-US" baseline="30000"/>
              <a:t>                      =              (426)</a:t>
            </a:r>
            <a:r>
              <a:rPr lang="en-US" baseline="-25000"/>
              <a:t>10</a:t>
            </a:r>
            <a:endParaRPr lang="en-US" baseline="-25000"/>
          </a:p>
          <a:p>
            <a:pPr marL="0" indent="0">
              <a:buNone/>
            </a:pPr>
            <a:r>
              <a:rPr lang="en-US" baseline="-25000"/>
              <a:t>                                                                             =   </a:t>
            </a:r>
            <a:r>
              <a:rPr lang="en-US"/>
              <a:t>110101010</a:t>
            </a:r>
            <a:r>
              <a:rPr lang="en-US" baseline="-25000"/>
              <a:t>2</a:t>
            </a:r>
            <a:r>
              <a:rPr lang="en-US"/>
              <a:t> =(</a:t>
            </a:r>
            <a:r>
              <a:rPr lang="en-US" b="1"/>
              <a:t>426</a:t>
            </a:r>
            <a:r>
              <a:rPr lang="en-US"/>
              <a:t>)</a:t>
            </a:r>
            <a:r>
              <a:rPr lang="en-US" baseline="-25000"/>
              <a:t>10      </a:t>
            </a:r>
            <a:r>
              <a:rPr lang="en-US" b="1" baseline="-25000"/>
              <a:t>ANS</a:t>
            </a:r>
            <a:endParaRPr lang="en-US" b="1" baseline="-25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7480" y="365125"/>
            <a:ext cx="11196320" cy="1325880"/>
          </a:xfrm>
        </p:spPr>
        <p:txBody>
          <a:bodyPr>
            <a:normAutofit/>
          </a:bodyPr>
          <a:p>
            <a:r>
              <a:rPr lang="en-US"/>
              <a:t>Q3 PART (b) </a:t>
            </a:r>
            <a:r>
              <a:rPr lang="en-US" sz="3555" b="1"/>
              <a:t>Multiply binary numbers 10001010 and 10101101</a:t>
            </a:r>
            <a:endParaRPr lang="en-US" sz="3555" b="1"/>
          </a:p>
        </p:txBody>
      </p:sp>
      <p:sp>
        <p:nvSpPr>
          <p:cNvPr id="3" name="Content Placeholder 2"/>
          <p:cNvSpPr>
            <a:spLocks noGrp="1"/>
          </p:cNvSpPr>
          <p:nvPr>
            <p:ph idx="1"/>
          </p:nvPr>
        </p:nvSpPr>
        <p:spPr/>
        <p:txBody>
          <a:bodyPr/>
          <a:p>
            <a:pPr marL="0" indent="0">
              <a:buNone/>
            </a:pPr>
            <a:r>
              <a:rPr lang="en-US"/>
              <a:t>ANS:</a:t>
            </a:r>
            <a:r>
              <a:rPr lang="en-US">
                <a:sym typeface="+mn-ea"/>
              </a:rPr>
              <a:t>Table for binary multiplication is as follows:</a:t>
            </a:r>
            <a:endParaRPr lang="en-US"/>
          </a:p>
          <a:p>
            <a:pPr marL="0" indent="0">
              <a:buNone/>
            </a:pPr>
            <a:r>
              <a:rPr lang="en-US">
                <a:sym typeface="+mn-ea"/>
              </a:rPr>
              <a:t>                             0 x 0 = 0</a:t>
            </a:r>
            <a:endParaRPr lang="en-US"/>
          </a:p>
          <a:p>
            <a:pPr marL="0" indent="0">
              <a:buNone/>
            </a:pPr>
            <a:r>
              <a:rPr lang="en-US">
                <a:sym typeface="+mn-ea"/>
              </a:rPr>
              <a:t>                             0 x 1 = 0</a:t>
            </a:r>
            <a:endParaRPr lang="en-US"/>
          </a:p>
          <a:p>
            <a:pPr marL="0" indent="0">
              <a:buNone/>
            </a:pPr>
            <a:r>
              <a:rPr lang="en-US">
                <a:sym typeface="+mn-ea"/>
              </a:rPr>
              <a:t>                             1 x 0 = 0</a:t>
            </a:r>
            <a:endParaRPr lang="en-US"/>
          </a:p>
          <a:p>
            <a:pPr marL="0" indent="0">
              <a:buNone/>
            </a:pPr>
            <a:r>
              <a:rPr lang="en-US">
                <a:sym typeface="+mn-ea"/>
              </a:rPr>
              <a:t>                             1 x 1 = 1</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257810"/>
          </a:xfrm>
        </p:spPr>
        <p:txBody>
          <a:bodyPr>
            <a:normAutofit fontScale="90000"/>
          </a:bodyPr>
          <a:p>
            <a:r>
              <a:rPr lang="en-US"/>
              <a:t>EXAMPLE</a:t>
            </a:r>
            <a:endParaRPr lang="en-US"/>
          </a:p>
        </p:txBody>
      </p:sp>
      <p:sp>
        <p:nvSpPr>
          <p:cNvPr id="3" name="Content Placeholder 2"/>
          <p:cNvSpPr>
            <a:spLocks noGrp="1"/>
          </p:cNvSpPr>
          <p:nvPr>
            <p:ph idx="1"/>
          </p:nvPr>
        </p:nvSpPr>
        <p:spPr>
          <a:xfrm>
            <a:off x="-635" y="770255"/>
            <a:ext cx="12192000" cy="6450330"/>
          </a:xfrm>
        </p:spPr>
        <p:txBody>
          <a:bodyPr>
            <a:normAutofit fontScale="90000"/>
          </a:bodyPr>
          <a:p>
            <a:pPr marL="0" indent="0">
              <a:buNone/>
            </a:pPr>
            <a:r>
              <a:rPr lang="en-US" b="1"/>
              <a:t>Multiply binary numbers 10001010 and 10101101</a:t>
            </a:r>
            <a:endParaRPr lang="en-US" b="1"/>
          </a:p>
          <a:p>
            <a:pPr marL="0" indent="0">
              <a:buNone/>
            </a:pPr>
            <a:r>
              <a:rPr lang="en-US" b="1"/>
              <a:t>SOLUTION</a:t>
            </a:r>
            <a:endParaRPr lang="en-US" b="1"/>
          </a:p>
          <a:p>
            <a:pPr marL="0" indent="0">
              <a:buNone/>
            </a:pPr>
            <a:r>
              <a:rPr lang="en-US"/>
              <a:t>                     10001010            Multiplicand</a:t>
            </a:r>
            <a:endParaRPr lang="en-US"/>
          </a:p>
          <a:p>
            <a:pPr marL="0" indent="0">
              <a:buNone/>
            </a:pPr>
            <a:r>
              <a:rPr lang="en-US"/>
              <a:t>                </a:t>
            </a:r>
            <a:r>
              <a:rPr lang="en-US" u="sng"/>
              <a:t> x  10101101            </a:t>
            </a:r>
            <a:r>
              <a:rPr lang="en-US">
                <a:sym typeface="+mn-ea"/>
              </a:rPr>
              <a:t>Multiplier</a:t>
            </a:r>
            <a:endParaRPr lang="en-US"/>
          </a:p>
          <a:p>
            <a:pPr marL="0" indent="0">
              <a:buNone/>
            </a:pPr>
            <a:r>
              <a:rPr lang="en-US"/>
              <a:t>                     10001010         Partial Product</a:t>
            </a:r>
            <a:endParaRPr lang="en-US"/>
          </a:p>
          <a:p>
            <a:pPr marL="0" indent="0">
              <a:buNone/>
            </a:pPr>
            <a:r>
              <a:rPr lang="en-US"/>
              <a:t>                   00000000           Partial Product</a:t>
            </a:r>
            <a:endParaRPr lang="en-US"/>
          </a:p>
          <a:p>
            <a:pPr marL="0" indent="0">
              <a:buNone/>
            </a:pPr>
            <a:r>
              <a:rPr lang="en-US"/>
              <a:t>                 10001010             Partial Product</a:t>
            </a:r>
            <a:endParaRPr lang="en-US"/>
          </a:p>
          <a:p>
            <a:pPr marL="0" indent="0">
              <a:buNone/>
            </a:pPr>
            <a:r>
              <a:rPr lang="en-US"/>
              <a:t>               10001010               Partial Product</a:t>
            </a:r>
            <a:endParaRPr lang="en-US"/>
          </a:p>
          <a:p>
            <a:pPr marL="0" indent="0">
              <a:buNone/>
            </a:pPr>
            <a:r>
              <a:rPr lang="en-US"/>
              <a:t>             00000000                 Partial Product</a:t>
            </a:r>
            <a:endParaRPr lang="en-US"/>
          </a:p>
          <a:p>
            <a:pPr marL="0" indent="0">
              <a:buNone/>
            </a:pPr>
            <a:r>
              <a:rPr lang="en-US"/>
              <a:t>           10001010                   Partial Product</a:t>
            </a:r>
            <a:endParaRPr lang="en-US"/>
          </a:p>
          <a:p>
            <a:pPr marL="0" indent="0">
              <a:buNone/>
            </a:pPr>
            <a:r>
              <a:rPr lang="en-US"/>
              <a:t>         00000000                     Partial Product</a:t>
            </a:r>
            <a:endParaRPr lang="en-US"/>
          </a:p>
          <a:p>
            <a:pPr marL="0" indent="0">
              <a:buNone/>
            </a:pPr>
            <a:r>
              <a:rPr lang="en-US"/>
              <a:t>      </a:t>
            </a:r>
            <a:r>
              <a:rPr lang="en-US" u="sng"/>
              <a:t> 10001010 </a:t>
            </a:r>
            <a:r>
              <a:rPr lang="en-US"/>
              <a:t>                      Partial Product </a:t>
            </a:r>
            <a:endParaRPr lang="en-US"/>
          </a:p>
          <a:p>
            <a:pPr marL="0" indent="0">
              <a:buNone/>
            </a:pPr>
            <a:r>
              <a:rPr lang="en-US"/>
              <a:t>101110101000010               FINAL PRODUCT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5905" y="365125"/>
            <a:ext cx="11097895" cy="878840"/>
          </a:xfrm>
        </p:spPr>
        <p:txBody>
          <a:bodyPr>
            <a:normAutofit fontScale="90000"/>
          </a:bodyPr>
          <a:p>
            <a:r>
              <a:rPr lang="en-US" b="1"/>
              <a:t>Q1)</a:t>
            </a:r>
            <a:r>
              <a:rPr lang="en-US" sz="3555" b="1"/>
              <a:t> Write a characteristic of Computer. Explain each in details.</a:t>
            </a:r>
            <a:r>
              <a:rPr lang="en-US" b="1"/>
              <a:t>  </a:t>
            </a:r>
            <a:br>
              <a:rPr lang="en-US" b="1"/>
            </a:br>
            <a:endParaRPr lang="en-US"/>
          </a:p>
        </p:txBody>
      </p:sp>
      <p:sp>
        <p:nvSpPr>
          <p:cNvPr id="3" name="Content Placeholder 2"/>
          <p:cNvSpPr>
            <a:spLocks noGrp="1"/>
          </p:cNvSpPr>
          <p:nvPr>
            <p:ph idx="1"/>
          </p:nvPr>
        </p:nvSpPr>
        <p:spPr>
          <a:xfrm>
            <a:off x="255905" y="1243965"/>
            <a:ext cx="11522710" cy="5455285"/>
          </a:xfrm>
        </p:spPr>
        <p:txBody>
          <a:bodyPr>
            <a:normAutofit fontScale="80000"/>
          </a:bodyPr>
          <a:p>
            <a:pPr marL="0" indent="0">
              <a:buNone/>
            </a:pPr>
            <a:r>
              <a:rPr lang="en-US" sz="3110" b="1">
                <a:sym typeface="+mn-ea"/>
              </a:rPr>
              <a:t>ANS :COMPUTER:</a:t>
            </a:r>
            <a:endParaRPr lang="en-US" sz="3110" b="1">
              <a:sym typeface="+mn-ea"/>
            </a:endParaRPr>
          </a:p>
          <a:p>
            <a:pPr marL="0" indent="0">
              <a:buNone/>
            </a:pPr>
            <a:r>
              <a:rPr lang="en-US" sz="3110">
                <a:sym typeface="+mn-ea"/>
              </a:rPr>
              <a:t>The word computer comes from the word “compute” which means, “to calculate”</a:t>
            </a:r>
            <a:endParaRPr lang="en-US" sz="3110" b="1">
              <a:sym typeface="+mn-ea"/>
            </a:endParaRPr>
          </a:p>
          <a:p>
            <a:pPr marL="0" indent="0">
              <a:buNone/>
            </a:pPr>
            <a:r>
              <a:rPr lang="en-US" sz="3110" b="1">
                <a:sym typeface="+mn-ea"/>
              </a:rPr>
              <a:t> Characteristics of Computers</a:t>
            </a:r>
            <a:endParaRPr lang="en-US" sz="3110" b="1"/>
          </a:p>
          <a:p>
            <a:pPr marL="0" indent="0">
              <a:buNone/>
            </a:pPr>
            <a:r>
              <a:rPr lang="en-US" b="1">
                <a:sym typeface="+mn-ea"/>
              </a:rPr>
              <a:t>1)</a:t>
            </a:r>
            <a:r>
              <a:rPr lang="en-US">
                <a:sym typeface="+mn-ea"/>
              </a:rPr>
              <a:t> Automatic: Given a job, computer can work on it  automatically without human interventions</a:t>
            </a:r>
            <a:endParaRPr lang="en-US"/>
          </a:p>
          <a:p>
            <a:pPr marL="0" indent="0">
              <a:buNone/>
            </a:pPr>
            <a:endParaRPr lang="en-US"/>
          </a:p>
          <a:p>
            <a:pPr marL="0" indent="0">
              <a:buNone/>
            </a:pPr>
            <a:r>
              <a:rPr lang="en-US" b="1">
                <a:sym typeface="+mn-ea"/>
              </a:rPr>
              <a:t>2)</a:t>
            </a:r>
            <a:r>
              <a:rPr lang="en-US">
                <a:sym typeface="+mn-ea"/>
              </a:rPr>
              <a:t> Speed: Computer can perform data processing jobs very fast, usually measured in microseconds (10-6), nanoseconds (10-9), and picoseconds (10-12)</a:t>
            </a:r>
            <a:endParaRPr lang="en-US"/>
          </a:p>
          <a:p>
            <a:pPr marL="0" indent="0">
              <a:buNone/>
            </a:pPr>
            <a:endParaRPr lang="en-US"/>
          </a:p>
          <a:p>
            <a:pPr marL="0" indent="0">
              <a:buNone/>
            </a:pPr>
            <a:r>
              <a:rPr lang="en-US" b="1">
                <a:sym typeface="+mn-ea"/>
              </a:rPr>
              <a:t>3)</a:t>
            </a:r>
            <a:r>
              <a:rPr lang="en-US">
                <a:sym typeface="+mn-ea"/>
              </a:rPr>
              <a:t> Accuracy: Accuracy of a computer is consistently high and the degree of its accuracy depends upon its design. Computer errors caused due to incorrect input data or unreliable programs are often referred to as Garbage-</a:t>
            </a:r>
            <a:endParaRPr lang="en-US"/>
          </a:p>
          <a:p>
            <a:pPr marL="0" indent="0">
              <a:buNone/>
            </a:pPr>
            <a:r>
              <a:rPr lang="en-US">
                <a:sym typeface="+mn-ea"/>
              </a:rPr>
              <a:t>In-Garbage-Out (GIGO)</a:t>
            </a:r>
            <a:endParaRPr 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35" y="173990"/>
            <a:ext cx="12080240" cy="6597650"/>
          </a:xfrm>
        </p:spPr>
        <p:txBody>
          <a:bodyPr>
            <a:normAutofit lnSpcReduction="20000"/>
          </a:bodyPr>
          <a:p>
            <a:pPr marL="0" indent="0">
              <a:buNone/>
            </a:pPr>
            <a:r>
              <a:rPr lang="en-US" b="1">
                <a:sym typeface="+mn-ea"/>
              </a:rPr>
              <a:t>4)</a:t>
            </a:r>
            <a:r>
              <a:rPr lang="en-US">
                <a:sym typeface="+mn-ea"/>
              </a:rPr>
              <a:t> Diligence: Computer is free from monotony, tiredness, and lack of concentration. It can continuously work for  hours without creating any error and without grumbling</a:t>
            </a:r>
            <a:endParaRPr lang="en-US"/>
          </a:p>
          <a:p>
            <a:pPr marL="0" indent="0">
              <a:buNone/>
            </a:pPr>
            <a:endParaRPr lang="en-US"/>
          </a:p>
          <a:p>
            <a:pPr marL="0" indent="0">
              <a:buNone/>
            </a:pPr>
            <a:r>
              <a:rPr lang="en-US" b="1">
                <a:sym typeface="+mn-ea"/>
              </a:rPr>
              <a:t>5)</a:t>
            </a:r>
            <a:r>
              <a:rPr lang="en-US">
                <a:sym typeface="+mn-ea"/>
              </a:rPr>
              <a:t> Versatility: Computer is capable of performing almost  any task, if the task can be reduced to a finite series of logical steps</a:t>
            </a:r>
            <a:endParaRPr lang="en-US"/>
          </a:p>
          <a:p>
            <a:pPr marL="0" indent="0">
              <a:buNone/>
            </a:pPr>
            <a:endParaRPr lang="en-US"/>
          </a:p>
          <a:p>
            <a:pPr marL="0" indent="0">
              <a:buNone/>
            </a:pPr>
            <a:r>
              <a:rPr lang="en-US" b="1">
                <a:sym typeface="+mn-ea"/>
              </a:rPr>
              <a:t>6)</a:t>
            </a:r>
            <a:r>
              <a:rPr lang="en-US">
                <a:sym typeface="+mn-ea"/>
              </a:rPr>
              <a:t> Power of Remembering: Computer can store and recall any amount of information because of its secondary storage capability. It forgets or looses certain information only when it is asked to do so</a:t>
            </a:r>
            <a:endParaRPr lang="en-US">
              <a:sym typeface="+mn-ea"/>
            </a:endParaRPr>
          </a:p>
          <a:p>
            <a:pPr marL="0" indent="0">
              <a:buNone/>
            </a:pPr>
            <a:endParaRPr lang="en-US"/>
          </a:p>
          <a:p>
            <a:pPr marL="0" indent="0">
              <a:buNone/>
            </a:pPr>
            <a:r>
              <a:rPr lang="en-US" b="1">
                <a:sym typeface="+mn-ea"/>
              </a:rPr>
              <a:t>7)</a:t>
            </a:r>
            <a:r>
              <a:rPr lang="en-US">
                <a:sym typeface="+mn-ea"/>
              </a:rPr>
              <a:t> No I.Q.: A computer does only what it is programmed to do. It cannot take its own decision in this regard</a:t>
            </a:r>
            <a:endParaRPr lang="en-US"/>
          </a:p>
          <a:p>
            <a:pPr marL="0" indent="0">
              <a:buNone/>
            </a:pPr>
            <a:endParaRPr lang="en-US"/>
          </a:p>
          <a:p>
            <a:pPr marL="0" indent="0">
              <a:buNone/>
            </a:pPr>
            <a:r>
              <a:rPr lang="en-US" b="1">
                <a:sym typeface="+mn-ea"/>
              </a:rPr>
              <a:t>8)</a:t>
            </a:r>
            <a:r>
              <a:rPr lang="en-US">
                <a:sym typeface="+mn-ea"/>
              </a:rPr>
              <a:t> No Feelings: Computers are devoid of emotions. Their judgement is based on the instructions given to them in the form of programs that are written by us (human beings)</a:t>
            </a:r>
            <a:endParaRPr lang="en-US"/>
          </a:p>
          <a:p>
            <a:pPr marL="0"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Q 2 :</a:t>
            </a:r>
            <a:r>
              <a:rPr lang="en-US" sz="3200" b="1"/>
              <a:t>Write a note on each of the following.</a:t>
            </a:r>
            <a:r>
              <a:rPr lang="en-US"/>
              <a:t> </a:t>
            </a:r>
            <a:endParaRPr lang="en-US"/>
          </a:p>
        </p:txBody>
      </p:sp>
      <p:sp>
        <p:nvSpPr>
          <p:cNvPr id="3" name="Content Placeholder 2"/>
          <p:cNvSpPr>
            <a:spLocks noGrp="1"/>
          </p:cNvSpPr>
          <p:nvPr>
            <p:ph idx="1"/>
          </p:nvPr>
        </p:nvSpPr>
        <p:spPr/>
        <p:txBody>
          <a:bodyPr>
            <a:normAutofit fontScale="90000"/>
          </a:bodyPr>
          <a:p>
            <a:pPr marL="0" indent="0">
              <a:buNone/>
            </a:pPr>
            <a:r>
              <a:rPr lang="en-US" b="1"/>
              <a:t>ANS: (a)   Machine Learning.</a:t>
            </a:r>
            <a:endParaRPr lang="en-US" b="1"/>
          </a:p>
          <a:p>
            <a:pPr marL="0" indent="0">
              <a:buNone/>
            </a:pPr>
            <a:r>
              <a:rPr lang="en-US"/>
              <a:t>Machine learning is an application of artificial intelligence (AI) that provides systems the ability to automatically learn and improve from experience without being explicitly programmed. Machine learning focuses on the development of computer programs that can access data and use it learn for themselves.</a:t>
            </a:r>
            <a:endParaRPr lang="en-US"/>
          </a:p>
          <a:p>
            <a:pPr marL="0" indent="0">
              <a:buNone/>
            </a:pPr>
            <a:endParaRPr lang="en-US"/>
          </a:p>
          <a:p>
            <a:pPr marL="0" indent="0">
              <a:buNone/>
            </a:pPr>
            <a:r>
              <a:rPr lang="en-US"/>
              <a:t>The process of learning begins with observations or data, such as examples, direct experience, or instruction, in order to look for patterns in data and make better decisions in the future based on the examples that we provide. The primary aim is to allow the computers learn automatically without human intervention or assistance and adjust actions accordingly</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8115" y="283845"/>
            <a:ext cx="11838940" cy="6452235"/>
          </a:xfrm>
        </p:spPr>
        <p:txBody>
          <a:bodyPr/>
          <a:p>
            <a:pPr marL="0" indent="0">
              <a:buNone/>
            </a:pPr>
            <a:r>
              <a:rPr lang="en-US" b="1" u="sng">
                <a:sym typeface="+mn-ea"/>
              </a:rPr>
              <a:t>Some machine learning methods</a:t>
            </a:r>
            <a:endParaRPr lang="en-US" b="1" u="sng"/>
          </a:p>
          <a:p>
            <a:pPr marL="0" indent="0">
              <a:buNone/>
            </a:pPr>
            <a:r>
              <a:rPr lang="en-US" b="1"/>
              <a:t>Supervised machine learning</a:t>
            </a:r>
            <a:r>
              <a:rPr lang="en-US"/>
              <a:t> </a:t>
            </a:r>
            <a:r>
              <a:rPr lang="en-US" b="1"/>
              <a:t>algorithms</a:t>
            </a:r>
            <a:r>
              <a:rPr lang="en-US"/>
              <a:t> can apply what has been learned in the past to new data using labeled examples to predict future events. Starting from the analysis of a known training dataset, the learning algorithm produces an inferred function to make predictions about the output values. The system is able to provide targets for any new input after sufficient training. The learning algorithm can also compare its output with the correct, intended output and find errors in order to modify the model accordingly.</a:t>
            </a:r>
            <a:endParaRPr lang="en-US"/>
          </a:p>
          <a:p>
            <a:pPr marL="0" indent="0">
              <a:buNone/>
            </a:pPr>
            <a:endParaRPr lang="en-US"/>
          </a:p>
          <a:p>
            <a:pPr marL="0" indent="0">
              <a:buNone/>
            </a:pPr>
            <a:r>
              <a:rPr lang="en-US"/>
              <a:t>In contrast,</a:t>
            </a:r>
            <a:r>
              <a:rPr lang="en-US" b="1" i="1"/>
              <a:t> unsupervised machine learning algorithms</a:t>
            </a:r>
            <a:r>
              <a:rPr lang="en-US"/>
              <a:t> are used when the information used to train is neither classified nor labeled. Unsupervised learning studies how systems can infer a function to describe a hidden structure from unlabeled data. The system doesn’t figure out the right output, but it explores the data and can draw inferences from datasets to describe hidden structures from unlabeled data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32715" y="356235"/>
            <a:ext cx="11730355" cy="6416040"/>
          </a:xfrm>
        </p:spPr>
        <p:txBody>
          <a:bodyPr/>
          <a:p>
            <a:pPr marL="0" indent="0">
              <a:buNone/>
            </a:pPr>
            <a:r>
              <a:rPr lang="en-US" b="1"/>
              <a:t>Semi-supervised machine learning algorithms</a:t>
            </a:r>
            <a:r>
              <a:rPr lang="en-US"/>
              <a:t> fall somewhere in between supervised and unsupervised learning, since they use both labeled and unlabeled data for training – typically a small amount of labeled data and a large amount of unlabeled data. The systems that use this method are able to considerably improve learning accuracy. Usually, semi-supervised learning is chosen when the acquired labeled data requires skilled and relevant resources in order to train it / learn from it. Otherwise, acquiring unlabeled data generally doesn’t require additional resources.</a:t>
            </a:r>
            <a:endParaRPr lang="en-US"/>
          </a:p>
          <a:p>
            <a:pPr marL="0" indent="0">
              <a:buNone/>
            </a:pPr>
            <a:r>
              <a:rPr lang="en-US" b="1"/>
              <a:t>Reinforcement machine learning algorithms</a:t>
            </a:r>
            <a:r>
              <a:rPr lang="en-US"/>
              <a:t> is a learning method that interacts with its environment by producing actions and discovers errors or rewards. Trial and error search and delayed reward are the most relevant characteristics of reinforcement learning. This method allows machines and software agents to automatically determine the ideal behavior within a specific context in order to maximize its performance. Simple reward feedback is required for the agent to learn which action is best; this is known as the reinforcement signal</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43205" y="186055"/>
            <a:ext cx="11741785" cy="6440170"/>
          </a:xfrm>
        </p:spPr>
        <p:txBody>
          <a:bodyPr/>
          <a:p>
            <a:pPr marL="0" indent="0">
              <a:buNone/>
            </a:pPr>
            <a:r>
              <a:rPr lang="en-US"/>
              <a:t>                                                                                                                                                          </a:t>
            </a:r>
            <a:endParaRPr lang="en-US"/>
          </a:p>
          <a:p>
            <a:pPr marL="0" indent="0">
              <a:buNone/>
            </a:pPr>
            <a:endParaRPr lang="en-US"/>
          </a:p>
          <a:p>
            <a:pPr marL="0" indent="0">
              <a:buNone/>
            </a:pPr>
            <a:r>
              <a:rPr lang="en-US"/>
              <a:t>Machine learning enables analysis of massive quantities of data. While it generally delivers faster, more accurate results in order to identify profitable opportunities or dangerous risks, it may also require additional time and resources to train it properly. Combining machine learning with AI and cognitive technologies can make it even more effective in processing</a:t>
            </a:r>
            <a:r>
              <a:rPr lang="en-US" b="1"/>
              <a:t> large volumes of information</a:t>
            </a:r>
            <a:endParaRPr 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Q2 PART</a:t>
            </a:r>
            <a:r>
              <a:rPr lang="en-US"/>
              <a:t> </a:t>
            </a:r>
            <a:r>
              <a:rPr lang="en-US" sz="4000" b="1"/>
              <a:t>(b) 5G technology</a:t>
            </a:r>
            <a:endParaRPr lang="en-US" sz="4000" b="1"/>
          </a:p>
        </p:txBody>
      </p:sp>
      <p:sp>
        <p:nvSpPr>
          <p:cNvPr id="3" name="Content Placeholder 2"/>
          <p:cNvSpPr>
            <a:spLocks noGrp="1"/>
          </p:cNvSpPr>
          <p:nvPr>
            <p:ph idx="1"/>
          </p:nvPr>
        </p:nvSpPr>
        <p:spPr/>
        <p:txBody>
          <a:bodyPr/>
          <a:p>
            <a:pPr marL="0" indent="0">
              <a:buNone/>
            </a:pPr>
            <a:r>
              <a:rPr lang="en-US" b="1"/>
              <a:t>ANS : 5G TECHNOLOGY</a:t>
            </a:r>
            <a:endParaRPr lang="en-US"/>
          </a:p>
          <a:p>
            <a:pPr marL="0" indent="0">
              <a:buNone/>
            </a:pPr>
            <a:r>
              <a:rPr lang="en-US"/>
              <a:t>5G Works. Like other cellular networks, 5G networks use a system of cell sites that divide their territory into sectors and send encoded data through radio waves. Each cell site must be connected to a network backbone, whether through a wired or wireless backhaul connection</a:t>
            </a:r>
            <a:endParaRPr lang="en-US"/>
          </a:p>
          <a:p>
            <a:pPr marL="0" indent="0">
              <a:buNone/>
            </a:pPr>
            <a:r>
              <a:rPr lang="en-US" b="1"/>
              <a:t>5G DEVELOPED</a:t>
            </a:r>
            <a:endParaRPr lang="en-US" b="1"/>
          </a:p>
          <a:p>
            <a:pPr marL="0" indent="0">
              <a:buNone/>
            </a:pPr>
            <a:r>
              <a:rPr lang="en-US"/>
              <a:t>Verizon introduced 5G in 2019 in parts of many cities in the first part of the year with plans to have 5G in more than 30 U.S. cities by the end of the year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4800" y="441960"/>
            <a:ext cx="11049000" cy="5735320"/>
          </a:xfrm>
        </p:spPr>
        <p:txBody>
          <a:bodyPr/>
          <a:p>
            <a:pPr marL="0" indent="0">
              <a:buNone/>
            </a:pPr>
            <a:endParaRPr lang="en-US" b="1"/>
          </a:p>
          <a:p>
            <a:pPr marL="0" indent="0">
              <a:buNone/>
            </a:pPr>
            <a:endParaRPr lang="en-US" b="1"/>
          </a:p>
          <a:p>
            <a:pPr marL="0" indent="0">
              <a:buNone/>
            </a:pPr>
            <a:r>
              <a:rPr lang="en-US" b="1"/>
              <a:t>5G TECNOLOGY USING THESE COUNTRY</a:t>
            </a:r>
            <a:endParaRPr lang="en-US" b="1"/>
          </a:p>
          <a:p>
            <a:pPr marL="0" indent="0">
              <a:buNone/>
            </a:pPr>
            <a:r>
              <a:rPr lang="en-US"/>
              <a:t>South Korea, China, and the United States are the countries that lead the world in building and deploying 5G technology. Telecommunications operators around the world—including AT&amp;T Inc., KT Corp, and China Mobile—have been racing to build the fifth-generation (5G) of wireless technology</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7980</Words>
  <Application>WPS Presentation</Application>
  <PresentationFormat>Widescreen</PresentationFormat>
  <Paragraphs>123</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SimSun</vt:lpstr>
      <vt:lpstr>Wingdings</vt:lpstr>
      <vt:lpstr>Calibri</vt:lpstr>
      <vt:lpstr>Microsoft YaHei</vt:lpstr>
      <vt:lpstr>Arial Unicode MS</vt:lpstr>
      <vt:lpstr>Calibri Light</vt:lpstr>
      <vt:lpstr>Office Theme</vt:lpstr>
      <vt:lpstr>PowerPoint 演示文稿</vt:lpstr>
      <vt:lpstr>Q1) Write a characteristic of Computer. Explain each in details.   </vt:lpstr>
      <vt:lpstr>PowerPoint 演示文稿</vt:lpstr>
      <vt:lpstr> Q 2 :Write a note on each of the following. </vt:lpstr>
      <vt:lpstr>PowerPoint 演示文稿</vt:lpstr>
      <vt:lpstr>PowerPoint 演示文稿</vt:lpstr>
      <vt:lpstr>PowerPoint 演示文稿</vt:lpstr>
      <vt:lpstr>Q2 PART (b) 5G technology</vt:lpstr>
      <vt:lpstr>PowerPoint 演示文稿</vt:lpstr>
      <vt:lpstr>Q 2 PART(c)  Central processing Unit (CPU). ANS </vt:lpstr>
      <vt:lpstr>Q2 PART (d)Non-Positional Number </vt:lpstr>
      <vt:lpstr>Q 3: Solve the following questions.    </vt:lpstr>
      <vt:lpstr>Q3 PART (b) Multiply binary numbers 10001010 and 10101101</vt:lpstr>
      <vt:lpstr>EXAMPLE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Umair Ali</cp:lastModifiedBy>
  <cp:revision>4</cp:revision>
  <dcterms:created xsi:type="dcterms:W3CDTF">2020-08-21T06:18:00Z</dcterms:created>
  <dcterms:modified xsi:type="dcterms:W3CDTF">2020-08-21T07:28:51Z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