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1" r:id="rId4"/>
    <p:sldId id="260" r:id="rId5"/>
    <p:sldId id="259" r:id="rId6"/>
    <p:sldId id="258"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7635"/>
            <a:ext cx="9144000" cy="844550"/>
          </a:xfrm>
        </p:spPr>
        <p:txBody>
          <a:bodyPr>
            <a:normAutofit fontScale="90000"/>
          </a:bodyPr>
          <a:lstStyle/>
          <a:p>
            <a:pPr algn="ctr"/>
            <a:r>
              <a:rPr lang="en-US" sz="4800" b="1" i="1" u="sng" dirty="0">
                <a:latin typeface="Algerian" panose="04020705040A02060702" charset="0"/>
                <a:cs typeface="Algerian" panose="04020705040A02060702" charset="0"/>
              </a:rPr>
              <a:t>Russian-Islamic Architecture</a:t>
            </a:r>
            <a:endParaRPr lang="en-US" sz="4800" b="1" i="1" u="sng" dirty="0">
              <a:latin typeface="Algerian" panose="04020705040A02060702" charset="0"/>
              <a:cs typeface="Algerian" panose="04020705040A02060702" charset="0"/>
            </a:endParaRPr>
          </a:p>
        </p:txBody>
      </p:sp>
      <p:sp>
        <p:nvSpPr>
          <p:cNvPr id="3" name="Subtitle 2"/>
          <p:cNvSpPr>
            <a:spLocks noGrp="1"/>
          </p:cNvSpPr>
          <p:nvPr>
            <p:ph type="subTitle" idx="1"/>
          </p:nvPr>
        </p:nvSpPr>
        <p:spPr>
          <a:xfrm>
            <a:off x="134620" y="1367155"/>
            <a:ext cx="11938000" cy="5400675"/>
          </a:xfrm>
        </p:spPr>
        <p:txBody>
          <a:bodyPr>
            <a:normAutofit fontScale="90000" lnSpcReduction="10000"/>
          </a:bodyPr>
          <a:lstStyle/>
          <a:p>
            <a:pPr marL="342900" indent="-342900" algn="l">
              <a:lnSpc>
                <a:spcPct val="100000"/>
              </a:lnSpc>
              <a:buFont typeface="Arial" panose="020B0604020202020204" pitchFamily="34" charset="0"/>
              <a:buChar char="•"/>
            </a:pPr>
            <a:r>
              <a:rPr lang="en-US">
                <a:sym typeface="+mn-ea"/>
              </a:rPr>
              <a:t>Islamic architecture comprises the architectural styles of buildings associated with Islam. It encompasses both secular and religious styles from the early history of Islam to the present day. Early Islamic architecture was influenced by Roman, Byzantine, Persian, Mesopotamian architecture and all other lands which the Early Muslim conquests conquered in the seventh and eighth centuries.</a:t>
            </a:r>
            <a:br>
              <a:rPr lang="en-US">
                <a:sym typeface="+mn-ea"/>
              </a:rPr>
            </a:br>
            <a:r>
              <a:rPr lang="en-US">
                <a:sym typeface="+mn-ea"/>
              </a:rPr>
              <a:t> Further east, it was also influenced by Chinese and Mughal architecture as Islam spread to Southeast Asia. Later it developed distinct characteristics in the form of buildings, and the decoration of surfaces with Islamic calligraphy and geometric and interlace patterned ornament. New architectural elements like cylindrical minarets, the pointed arch, muqarnas, arabesque, multifoil were invented. The principal Islamic architectural types for large or public buildings are: the mosque, the tomb, the palace, and the fort. From these four types, the vocabulary of Islamic architecture is derived and used for other buildings such as public baths, fountains and domestic architecture.</a:t>
            </a:r>
            <a:endParaRPr lang="en-US"/>
          </a:p>
          <a:p>
            <a:pPr marL="342900" indent="-342900" algn="l">
              <a:lnSpc>
                <a:spcPct val="100000"/>
              </a:lnSpc>
              <a:buFont typeface="Arial" panose="020B0604020202020204" pitchFamily="34" charset="0"/>
              <a:buChar char="•"/>
            </a:pPr>
            <a:endParaRPr lang="en-US"/>
          </a:p>
          <a:p>
            <a:pPr marL="342900" indent="-342900" algn="l">
              <a:lnSpc>
                <a:spcPct val="100000"/>
              </a:lnSpc>
              <a:buFont typeface="Arial" panose="020B0604020202020204" pitchFamily="34" charset="0"/>
              <a:buChar char="•"/>
            </a:pPr>
            <a:r>
              <a:rPr lang="en-US">
                <a:sym typeface="+mn-ea"/>
              </a:rPr>
              <a:t>Many of the buildings which are mentioned in this article are listed as World Heritage Sites. Some of them, like the Citadel of Aleppo, have suffered significant damage in the ongoing Syrian Civil War and other wars in the Middle East.</a:t>
            </a:r>
            <a:endParaRPr lang="en-US"/>
          </a:p>
          <a:p>
            <a:pPr marL="342900" indent="-342900" algn="l"/>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b="1" i="1" u="sng">
                <a:latin typeface="Algerian" panose="04020705040A02060702" charset="0"/>
                <a:cs typeface="Algerian" panose="04020705040A02060702" charset="0"/>
              </a:rPr>
              <a:t>Taj Mahal</a:t>
            </a:r>
            <a:endParaRPr lang="en-US" b="1" i="1" u="sng">
              <a:latin typeface="Algerian" panose="04020705040A02060702" charset="0"/>
              <a:cs typeface="Algerian" panose="04020705040A02060702" charset="0"/>
            </a:endParaRPr>
          </a:p>
        </p:txBody>
      </p:sp>
      <p:sp>
        <p:nvSpPr>
          <p:cNvPr id="3" name="Content Placeholder 2"/>
          <p:cNvSpPr>
            <a:spLocks noGrp="1"/>
          </p:cNvSpPr>
          <p:nvPr>
            <p:ph idx="1"/>
          </p:nvPr>
        </p:nvSpPr>
        <p:spPr/>
        <p:txBody>
          <a:bodyPr>
            <a:normAutofit/>
          </a:bodyPr>
          <a:p>
            <a:pPr marL="0" indent="0">
              <a:buNone/>
            </a:pPr>
            <a:r>
              <a:rPr lang="en-US" sz="2000"/>
              <a:t>In 1631 Mumtaz Mahal, the third and favorite wife of the Mughal emperor Shah Jahan (reigned 1628–58), died while giving birth to the couple’s fourteenth child. Devastated, the emperor commissioned the Taj Mahal, a massive mausoleum complex on the southern bank of the Yamuna (Jumna) River that ultimately took more than 20 years to complete. Today the Taj Mahal is the most famous piece of Islamic architecture in the world, with the possible exception of the Dome of the Rock in Jerusalem. The monument is remarkable both for its size (the finial of the dome of the central mausoleum stands 240 feet [73 meters] above ground level) and for its graceful form, which combines elements of Indian, Islamic, and Persian design. From afar, viewers are dazzled by the white marble of the central tomb, which appears to change color with daylight. Up close, the building is richly decorated with Arabic calligraphy and inlays of semiprecious stones. Inside there are cenotaphs (false tombs) for Mumtaz Mahal and Shah Jahan; the actual tombs are in a chamber beneath the ground floor. As early as the 1660s, travelers reported that Shah Jahan had intended to build a matching mausoleum for himself out of black granite on the opposite bank of the Yamuna; modern scholars, however, regard this as a legend with no basis in fact.</a:t>
            </a:r>
            <a:endParaRPr 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b="1" i="1" u="sng">
                <a:latin typeface="Algerian" panose="04020705040A02060702" charset="0"/>
                <a:cs typeface="Algerian" panose="04020705040A02060702" charset="0"/>
              </a:rPr>
              <a:t>The Alhambra</a:t>
            </a:r>
            <a:endParaRPr lang="en-US" b="1" i="1" u="sng">
              <a:latin typeface="Algerian" panose="04020705040A02060702" charset="0"/>
              <a:cs typeface="Algerian" panose="04020705040A02060702" charset="0"/>
            </a:endParaRPr>
          </a:p>
        </p:txBody>
      </p:sp>
      <p:sp>
        <p:nvSpPr>
          <p:cNvPr id="3" name="Content Placeholder 2"/>
          <p:cNvSpPr>
            <a:spLocks noGrp="1"/>
          </p:cNvSpPr>
          <p:nvPr>
            <p:ph idx="1"/>
          </p:nvPr>
        </p:nvSpPr>
        <p:spPr/>
        <p:txBody>
          <a:bodyPr>
            <a:normAutofit lnSpcReduction="10000"/>
          </a:bodyPr>
          <a:p>
            <a:pPr marL="0" indent="0" algn="l">
              <a:buNone/>
            </a:pPr>
            <a:r>
              <a:rPr lang="en-US"/>
              <a:t>On a hill overlooking the Spanish city of Granada stands the Alhambra, a palace built by princes belonging to the Muslim Nasrid dynasty (1238–1492) in the 14th century. Although some portions of the palace have been demolished, three parts remain: a fortress (Alcazaba, or al-Qasbah) on the west end of the hill, a princely residence to the east, and a cluster of pavilions and gardens known as the Generalife. The courtyards and rooms of the Alhambra are exquisitely decorated with colored tiles, carved stucco, carved wood, and calligraphy. Some of the most remarkable ornamental features are the intricately carved geometric stalactite designs (a recurring pattern in Islamic architecture called muqarnas in Arabic) that adorn the halls surrounding the Court of the Lions.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b="1" i="1" u="sng">
                <a:latin typeface="Algerian" panose="04020705040A02060702" charset="0"/>
                <a:cs typeface="Algerian" panose="04020705040A02060702" charset="0"/>
              </a:rPr>
              <a:t>The Friday Mosque, Esfahan</a:t>
            </a:r>
            <a:endParaRPr lang="en-US" b="1" i="1" u="sng">
              <a:latin typeface="Algerian" panose="04020705040A02060702" charset="0"/>
              <a:cs typeface="Algerian" panose="04020705040A02060702" charset="0"/>
            </a:endParaRPr>
          </a:p>
        </p:txBody>
      </p:sp>
      <p:sp>
        <p:nvSpPr>
          <p:cNvPr id="3" name="Content Placeholder 2"/>
          <p:cNvSpPr>
            <a:spLocks noGrp="1"/>
          </p:cNvSpPr>
          <p:nvPr>
            <p:ph idx="1"/>
          </p:nvPr>
        </p:nvSpPr>
        <p:spPr/>
        <p:txBody>
          <a:bodyPr/>
          <a:p>
            <a:pPr marL="0" indent="0">
              <a:lnSpc>
                <a:spcPct val="110000"/>
              </a:lnSpc>
              <a:buNone/>
            </a:pPr>
            <a:r>
              <a:rPr lang="en-US"/>
              <a:t>Located at the center of Esfahan—a city full of architectural treasures—is the sprawling Friday Mosque. A mosque has stood on the site since the 8th century, but the oldest elements of the current structure are two domes built during the Seljuk dynasty, which ruled parts of Iran in the 11th century. In the early 12th century the mosque was rebuilt around a rectangular courtyard adjoined on each side by an iwan—a type of hall that opens into a tall arch on one side. The four-iwan design, which first appeared in Esfahan, later became the norm for Iranian mosques.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b="1" i="1" u="sng">
                <a:latin typeface="Algerian" panose="04020705040A02060702" charset="0"/>
                <a:cs typeface="Algerian" panose="04020705040A02060702" charset="0"/>
              </a:rPr>
              <a:t>The Dome of The Rock</a:t>
            </a:r>
            <a:endParaRPr lang="en-US" b="1" i="1" u="sng">
              <a:latin typeface="Algerian" panose="04020705040A02060702" charset="0"/>
              <a:cs typeface="Algerian" panose="04020705040A02060702" charset="0"/>
            </a:endParaRPr>
          </a:p>
        </p:txBody>
      </p:sp>
      <p:sp>
        <p:nvSpPr>
          <p:cNvPr id="3" name="Content Placeholder 2"/>
          <p:cNvSpPr>
            <a:spLocks noGrp="1"/>
          </p:cNvSpPr>
          <p:nvPr>
            <p:ph idx="1"/>
          </p:nvPr>
        </p:nvSpPr>
        <p:spPr>
          <a:xfrm>
            <a:off x="838200" y="1825625"/>
            <a:ext cx="10515600" cy="4864735"/>
          </a:xfrm>
        </p:spPr>
        <p:txBody>
          <a:bodyPr>
            <a:normAutofit/>
          </a:bodyPr>
          <a:p>
            <a:pPr marL="0" indent="0">
              <a:lnSpc>
                <a:spcPct val="120000"/>
              </a:lnSpc>
              <a:buNone/>
            </a:pPr>
            <a:r>
              <a:rPr lang="en-US" sz="2400"/>
              <a:t>The Dome of the Rock in Jerusalem is the oldest extant Islamic monument and one of the best-known. Built in 691–692, about 55 years after the Arab conquest of Jerusalem, the design and ornamentation are rooted in the Byzantine architectural tradition but also display traits that would later come to be associated with a distinctly Islamic architectural style. The structure consists of a gilded wooden dome sitting atop an octagonal base. Inside, two ambulatories circle around a patch of exposed rock. The site is sacred to both Judaism and Islam; in Jewish tradition it is said to be the spot where Abraham prepared to sacrifice his son Isaac,and in Islamic tradition it is held to be the site of Muhammad’s ascent to heaven. The interior is richly decorated with marble, mosaics, and metal plaques.</a:t>
            </a: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b="1" i="1" u="sng">
                <a:latin typeface="Algerian" panose="04020705040A02060702" charset="0"/>
                <a:cs typeface="Algerian" panose="04020705040A02060702" charset="0"/>
              </a:rPr>
              <a:t>Great Mosque of Samarra</a:t>
            </a:r>
            <a:endParaRPr lang="en-US" b="1" i="1" u="sng">
              <a:latin typeface="Algerian" panose="04020705040A02060702" charset="0"/>
              <a:cs typeface="Algerian" panose="04020705040A02060702" charset="0"/>
            </a:endParaRPr>
          </a:p>
        </p:txBody>
      </p:sp>
      <p:sp>
        <p:nvSpPr>
          <p:cNvPr id="3" name="Content Placeholder 2"/>
          <p:cNvSpPr>
            <a:spLocks noGrp="1"/>
          </p:cNvSpPr>
          <p:nvPr>
            <p:ph idx="1"/>
          </p:nvPr>
        </p:nvSpPr>
        <p:spPr/>
        <p:txBody>
          <a:bodyPr/>
          <a:p>
            <a:pPr marL="0" indent="0">
              <a:lnSpc>
                <a:spcPct val="120000"/>
              </a:lnSpc>
              <a:buNone/>
            </a:pPr>
            <a:r>
              <a:rPr lang="en-US" sz="2400"/>
              <a:t>When the Great Mosque of Samarra (in Iraq) was built by the Abbasid caliph Al-Mutawakkil (reigned 847–861) around 850, it was probably the largest mosque in the world, with a total area of nearly 42 acres. The mosque was built out of baked brick, with an interior decorated with blue glass. Most of the structure was destroyed during the Mongol invasion led by Hulagu in 1258, but one of the most-intriguing features, the 170-foot (52-meter) minaret, survived. The minaret is built in the shape of a cone, wrapped in a spiraling ramp that leads to the top. It’s unclear why the builders chose the conical shape; some people have noted that it slightly resembles an ancient ziggurat.</a:t>
            </a:r>
            <a:endParaRPr lang="en-US" sz="24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5574</Words>
  <Application>WPS Presentation</Application>
  <PresentationFormat>Widescreen</PresentationFormat>
  <Paragraphs>27</Paragraphs>
  <Slides>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Arial</vt:lpstr>
      <vt:lpstr>SimSun</vt:lpstr>
      <vt:lpstr>Wingdings</vt:lpstr>
      <vt:lpstr>Algerian</vt:lpstr>
      <vt:lpstr>Calibri Light</vt:lpstr>
      <vt:lpstr>Calibri</vt:lpstr>
      <vt:lpstr>Microsoft YaHei</vt:lpstr>
      <vt:lpstr>Arial Unicode MS</vt:lpstr>
      <vt:lpstr>Office Theme</vt:lpstr>
      <vt:lpstr>PowerPoint 演示文稿</vt:lpstr>
      <vt:lpstr>Taj Mahal</vt:lpstr>
      <vt:lpstr>The Alhambra</vt:lpstr>
      <vt:lpstr>The Friday Mosque, Esfahan</vt:lpstr>
      <vt:lpstr>The Dome of The Rock</vt:lpstr>
      <vt:lpstr>Great Mosque of Samarra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HP</cp:lastModifiedBy>
  <cp:revision>2</cp:revision>
  <dcterms:created xsi:type="dcterms:W3CDTF">2020-06-09T16:38:00Z</dcterms:created>
  <dcterms:modified xsi:type="dcterms:W3CDTF">2020-06-09T16:42:23Z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1033-11.2.0.9396</vt:lpwstr>
  </property>
</Properties>
</file>