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362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7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9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1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9E79-ADB8-4EA7-921B-C0E9F547BCE1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A081-573D-4B8E-905C-B92B3EF4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6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91452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		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NAME: AISHA IHSAN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ID	   : 16250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ANATOMY ASSIGNMENT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RADIOLOGY 2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SEMESTER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	SECTION 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Thyroid Stimulating Hormone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stimulates the thyroid gland to produce</a:t>
            </a:r>
          </a:p>
          <a:p>
            <a:r>
              <a:rPr lang="en-US" dirty="0"/>
              <a:t> </a:t>
            </a:r>
            <a:r>
              <a:rPr lang="en-US" dirty="0" smtClean="0"/>
              <a:t>Thyroxin  T4</a:t>
            </a:r>
          </a:p>
          <a:p>
            <a:r>
              <a:rPr lang="en-US" dirty="0"/>
              <a:t> </a:t>
            </a:r>
            <a:r>
              <a:rPr lang="en-US" dirty="0" err="1" smtClean="0"/>
              <a:t>Triiodothyronine</a:t>
            </a:r>
            <a:r>
              <a:rPr lang="en-US" dirty="0" smtClean="0"/>
              <a:t> T3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2372518"/>
            <a:ext cx="4102100" cy="41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Adrenocorticotrophic Hormone: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It acts on adrenal cortex and stimulates the secretion of glucocorticoids and androgens. </a:t>
            </a:r>
          </a:p>
          <a:p>
            <a:pPr marL="0" indent="0">
              <a:buNone/>
            </a:pPr>
            <a:r>
              <a:rPr lang="en-US" dirty="0" smtClean="0"/>
              <a:t>It is often produced in response to biological stress.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11525"/>
            <a:ext cx="51689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6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Follicle Stimulating Hormone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females it stimulates  maturation of ovarian follicle  and estrogen production.</a:t>
            </a:r>
          </a:p>
          <a:p>
            <a:r>
              <a:rPr lang="en-US" dirty="0"/>
              <a:t> </a:t>
            </a:r>
            <a:r>
              <a:rPr lang="en-US" dirty="0" smtClean="0"/>
              <a:t>In males  it stimulates the development of germinal epithelium and sperm production.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530600"/>
            <a:ext cx="8178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Luteinizing  Hormone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 Females its target site is ovary. It triggers ovulation and ovarian production estrogen and progesterone.</a:t>
            </a:r>
          </a:p>
          <a:p>
            <a:r>
              <a:rPr lang="en-US" dirty="0"/>
              <a:t> </a:t>
            </a:r>
            <a:r>
              <a:rPr lang="en-US" dirty="0" smtClean="0"/>
              <a:t>In males  it is also known as interstitial cell stimulating hormone. It promotes testosterone production in testes.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4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Prolactin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During pregnancy, secretion of prolactin cause enlargement of the mammary  glands and prepare for the production of milk.</a:t>
            </a:r>
          </a:p>
          <a:p>
            <a:r>
              <a:rPr lang="en-US" dirty="0" smtClean="0"/>
              <a:t>It inhibits menstrual cycle in lactating women.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0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939800"/>
            <a:ext cx="8508999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lobe Hormones: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b="1" dirty="0" smtClean="0"/>
              <a:t>Antidiuretic hormone: </a:t>
            </a:r>
          </a:p>
          <a:p>
            <a:r>
              <a:rPr lang="en-US" b="1" dirty="0"/>
              <a:t> </a:t>
            </a:r>
            <a:r>
              <a:rPr lang="en-US" dirty="0" smtClean="0"/>
              <a:t>Antidiuretic is any substance that inhibits urine formation.</a:t>
            </a:r>
          </a:p>
          <a:p>
            <a:r>
              <a:rPr lang="en-US" dirty="0" smtClean="0"/>
              <a:t>To  retain water in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51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4" y="228600"/>
            <a:ext cx="5660751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Oxytocin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released during childbirth and in nursing women.</a:t>
            </a:r>
          </a:p>
          <a:p>
            <a:r>
              <a:rPr lang="en-US" dirty="0" smtClean="0"/>
              <a:t>Stretching of uterus and cervix during parturition is a strong </a:t>
            </a:r>
            <a:r>
              <a:rPr lang="en-US" dirty="0" err="1" smtClean="0"/>
              <a:t>stimulas</a:t>
            </a:r>
            <a:r>
              <a:rPr lang="en-US" dirty="0" smtClean="0"/>
              <a:t> for release of oxytocin.</a:t>
            </a:r>
            <a:endParaRPr lang="en-US" dirty="0"/>
          </a:p>
        </p:txBody>
      </p:sp>
      <p:sp>
        <p:nvSpPr>
          <p:cNvPr id="4" name="object 5"/>
          <p:cNvSpPr/>
          <p:nvPr/>
        </p:nvSpPr>
        <p:spPr>
          <a:xfrm>
            <a:off x="4572000" y="2997199"/>
            <a:ext cx="6781800" cy="37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92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1146790"/>
            <a:ext cx="10515600" cy="1325563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6600" dirty="0" smtClean="0"/>
              <a:t>THYROID GLAND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8" y="3052916"/>
            <a:ext cx="5825612" cy="32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6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GLANDS: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organ in the human or animal body which secretes particular chemical substances for use in the body or for discharge into the surroundings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				OR</a:t>
            </a:r>
          </a:p>
          <a:p>
            <a:r>
              <a:rPr lang="en-US" dirty="0" smtClean="0"/>
              <a:t> An organ which secretes particular chemical substances for use in the body or for discharge into the surroundings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There  are two types of glands in our body: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Endocrine glands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Exocrine glands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5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80" y="-121571"/>
            <a:ext cx="10515600" cy="1325563"/>
          </a:xfrm>
        </p:spPr>
        <p:txBody>
          <a:bodyPr/>
          <a:lstStyle/>
          <a:p>
            <a:r>
              <a:rPr lang="en-US" dirty="0" smtClean="0"/>
              <a:t>Thyroid Gland Hormones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980" y="938520"/>
            <a:ext cx="10515600" cy="56245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 err="1" smtClean="0"/>
              <a:t>Triiodothyronine</a:t>
            </a:r>
            <a:r>
              <a:rPr lang="en-US" u="sng" dirty="0" smtClean="0"/>
              <a:t> T3:</a:t>
            </a:r>
          </a:p>
          <a:p>
            <a:pPr marL="0" indent="0">
              <a:buNone/>
            </a:pPr>
            <a:r>
              <a:rPr lang="en-US" dirty="0" smtClean="0"/>
              <a:t>It affects almost every physiological process in the body:</a:t>
            </a:r>
          </a:p>
          <a:p>
            <a:r>
              <a:rPr lang="en-US" dirty="0" smtClean="0"/>
              <a:t>Growth</a:t>
            </a:r>
          </a:p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Metabolism</a:t>
            </a:r>
          </a:p>
          <a:p>
            <a:r>
              <a:rPr lang="en-US" dirty="0" smtClean="0"/>
              <a:t>Body temperature</a:t>
            </a:r>
          </a:p>
          <a:p>
            <a:r>
              <a:rPr lang="en-US" dirty="0" smtClean="0"/>
              <a:t>Heart rate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Thyroxin T4:</a:t>
            </a:r>
          </a:p>
          <a:p>
            <a:r>
              <a:rPr lang="en-US" dirty="0" smtClean="0"/>
              <a:t>Controls development  and maturation </a:t>
            </a:r>
          </a:p>
          <a:p>
            <a:r>
              <a:rPr lang="en-US" dirty="0" smtClean="0"/>
              <a:t>Excess = rapid development</a:t>
            </a:r>
          </a:p>
          <a:p>
            <a:r>
              <a:rPr lang="en-US" dirty="0" smtClean="0"/>
              <a:t>Deficiency = delayed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6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139"/>
            <a:ext cx="10515600" cy="888487"/>
          </a:xfrm>
        </p:spPr>
        <p:txBody>
          <a:bodyPr/>
          <a:lstStyle/>
          <a:p>
            <a:r>
              <a:rPr lang="en-US" dirty="0" smtClean="0"/>
              <a:t>3. Calcitonin: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9430"/>
            <a:ext cx="10515600" cy="5091369"/>
          </a:xfrm>
        </p:spPr>
        <p:txBody>
          <a:bodyPr/>
          <a:lstStyle/>
          <a:p>
            <a:r>
              <a:rPr lang="en-US" dirty="0" smtClean="0"/>
              <a:t>It is a hormone secreted by the c cells of thyroid gland.</a:t>
            </a:r>
          </a:p>
          <a:p>
            <a:r>
              <a:rPr lang="en-US" dirty="0" smtClean="0"/>
              <a:t>It increase bone calcium .</a:t>
            </a:r>
          </a:p>
          <a:p>
            <a:r>
              <a:rPr lang="en-US" dirty="0"/>
              <a:t> I</a:t>
            </a:r>
            <a:r>
              <a:rPr lang="en-US" dirty="0" smtClean="0"/>
              <a:t>t works against the  parathyroid hormone </a:t>
            </a:r>
            <a:endParaRPr lang="en-US" dirty="0"/>
          </a:p>
        </p:txBody>
      </p:sp>
      <p:sp>
        <p:nvSpPr>
          <p:cNvPr id="4" name="object 5"/>
          <p:cNvSpPr/>
          <p:nvPr/>
        </p:nvSpPr>
        <p:spPr>
          <a:xfrm>
            <a:off x="7642641" y="2654709"/>
            <a:ext cx="3890597" cy="3746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40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Parathyroid  Gland: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587"/>
            <a:ext cx="10515600" cy="5203569"/>
          </a:xfrm>
        </p:spPr>
        <p:txBody>
          <a:bodyPr/>
          <a:lstStyle/>
          <a:p>
            <a:r>
              <a:rPr lang="en-US" dirty="0" smtClean="0"/>
              <a:t>In humans there are 4 parathyroid glands.</a:t>
            </a:r>
          </a:p>
          <a:p>
            <a:r>
              <a:rPr lang="en-US" dirty="0" smtClean="0"/>
              <a:t>Main function of parathyroid is to increase the blood calcium level.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6096000" y="2580968"/>
            <a:ext cx="4998553" cy="398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032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 Glands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13" y="1474838"/>
            <a:ext cx="8421329" cy="5014451"/>
          </a:xfrm>
        </p:spPr>
      </p:pic>
    </p:spTree>
    <p:extLst>
      <p:ext uri="{BB962C8B-B14F-4D97-AF65-F5344CB8AC3E}">
        <p14:creationId xmlns:p14="http://schemas.microsoft.com/office/powerpoint/2010/main" val="1235469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6" y="247139"/>
            <a:ext cx="10515600" cy="1109714"/>
          </a:xfrm>
        </p:spPr>
        <p:txBody>
          <a:bodyPr/>
          <a:lstStyle/>
          <a:p>
            <a:r>
              <a:rPr lang="en-US" dirty="0" smtClean="0"/>
              <a:t>Adrenal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16" y="1356853"/>
            <a:ext cx="10515600" cy="4351338"/>
          </a:xfrm>
        </p:spPr>
        <p:txBody>
          <a:bodyPr/>
          <a:lstStyle/>
          <a:p>
            <a:r>
              <a:rPr lang="en-US" dirty="0" smtClean="0"/>
              <a:t>There are two adrenal glands, one above each kidney.</a:t>
            </a:r>
            <a:endParaRPr lang="en-US" dirty="0"/>
          </a:p>
          <a:p>
            <a:r>
              <a:rPr lang="en-US" dirty="0" smtClean="0"/>
              <a:t>It has two parts :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Adrenal cortex </a:t>
            </a:r>
          </a:p>
          <a:p>
            <a:pPr marL="514350" indent="-514350">
              <a:buAutoNum type="arabicPeriod"/>
            </a:pPr>
            <a:r>
              <a:rPr lang="en-US" dirty="0" smtClean="0"/>
              <a:t>Adrenal medulla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2505075"/>
            <a:ext cx="5716690" cy="41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1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81" y="350376"/>
            <a:ext cx="11401374" cy="903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between adrenal cortex and adrenal medulla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17" y="1269207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Adrenal Cortex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317" y="2254351"/>
            <a:ext cx="11268638" cy="4470913"/>
          </a:xfrm>
        </p:spPr>
        <p:txBody>
          <a:bodyPr/>
          <a:lstStyle/>
          <a:p>
            <a:r>
              <a:rPr lang="en-US" dirty="0" smtClean="0"/>
              <a:t>It produces many steroid hormones collectively known as corticosteroids or corticoids.</a:t>
            </a:r>
          </a:p>
          <a:p>
            <a:r>
              <a:rPr lang="en-US" dirty="0" smtClean="0"/>
              <a:t>Three are the main hormones :</a:t>
            </a:r>
          </a:p>
          <a:p>
            <a:pPr marL="0" indent="0">
              <a:buNone/>
            </a:pPr>
            <a:r>
              <a:rPr lang="en-US" dirty="0" smtClean="0"/>
              <a:t>1.Glucocortcoids </a:t>
            </a:r>
          </a:p>
          <a:p>
            <a:pPr marL="0" indent="0">
              <a:buNone/>
            </a:pPr>
            <a:r>
              <a:rPr lang="en-US" dirty="0" smtClean="0"/>
              <a:t>2.Mineralocorticoids</a:t>
            </a:r>
          </a:p>
          <a:p>
            <a:pPr marL="0" indent="0">
              <a:buNone/>
            </a:pPr>
            <a:r>
              <a:rPr lang="en-US" dirty="0" smtClean="0"/>
              <a:t>3.Sex hormones (androgens)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5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00071" cy="682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Glucocorticoids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9431"/>
            <a:ext cx="10515600" cy="4351338"/>
          </a:xfrm>
        </p:spPr>
        <p:txBody>
          <a:bodyPr/>
          <a:lstStyle/>
          <a:p>
            <a:r>
              <a:rPr lang="en-US" dirty="0" smtClean="0"/>
              <a:t>Cortisol is the main glucocorticoids. </a:t>
            </a:r>
          </a:p>
          <a:p>
            <a:r>
              <a:rPr lang="en-US" dirty="0" smtClean="0"/>
              <a:t>They are essential for life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Regulating metabolism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5" y="365126"/>
            <a:ext cx="4273249" cy="61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65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494"/>
          </a:xfrm>
        </p:spPr>
        <p:txBody>
          <a:bodyPr/>
          <a:lstStyle/>
          <a:p>
            <a:r>
              <a:rPr lang="en-US" dirty="0" smtClean="0"/>
              <a:t>2.Mineralocorticoids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/>
          <a:lstStyle/>
          <a:p>
            <a:r>
              <a:rPr lang="en-US" dirty="0" smtClean="0"/>
              <a:t>Aldosterone is the main mineralocorticoids.</a:t>
            </a:r>
          </a:p>
          <a:p>
            <a:r>
              <a:rPr lang="en-US" dirty="0" smtClean="0"/>
              <a:t>It maintains water and electrolyte balance.</a:t>
            </a:r>
          </a:p>
          <a:p>
            <a:r>
              <a:rPr lang="en-US" dirty="0" smtClean="0"/>
              <a:t>It is essential for sodium conservation in kidney , salivary glands, sweat glands and colon.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0117"/>
            <a:ext cx="10370574" cy="31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7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164097" cy="873740"/>
          </a:xfrm>
        </p:spPr>
        <p:txBody>
          <a:bodyPr/>
          <a:lstStyle/>
          <a:p>
            <a:r>
              <a:rPr lang="en-US" dirty="0" smtClean="0"/>
              <a:t>3.Sex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2670"/>
            <a:ext cx="10515600" cy="4351338"/>
          </a:xfrm>
        </p:spPr>
        <p:txBody>
          <a:bodyPr/>
          <a:lstStyle/>
          <a:p>
            <a:r>
              <a:rPr lang="en-US" dirty="0" smtClean="0"/>
              <a:t>Androgens are the main sex hormones.</a:t>
            </a:r>
            <a:endParaRPr lang="en-US" dirty="0"/>
          </a:p>
          <a:p>
            <a:r>
              <a:rPr lang="en-US" dirty="0" smtClean="0"/>
              <a:t>They contribute to the onset of puberty.</a:t>
            </a:r>
          </a:p>
          <a:p>
            <a:r>
              <a:rPr lang="en-US" dirty="0" smtClean="0"/>
              <a:t>In females , androgen in the ovary produces estrogen and progesterone.</a:t>
            </a:r>
          </a:p>
          <a:p>
            <a:r>
              <a:rPr lang="en-US" dirty="0" smtClean="0"/>
              <a:t>In males androgen in testes produces testosterone.</a:t>
            </a:r>
          </a:p>
        </p:txBody>
      </p:sp>
    </p:spTree>
    <p:extLst>
      <p:ext uri="{BB962C8B-B14F-4D97-AF65-F5344CB8AC3E}">
        <p14:creationId xmlns:p14="http://schemas.microsoft.com/office/powerpoint/2010/main" val="2069787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365126"/>
            <a:ext cx="11474245" cy="9032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between adrenal cortex and adrenal medulla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09" y="1471664"/>
            <a:ext cx="11474245" cy="516511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Adrenal Medulla </a:t>
            </a:r>
            <a:r>
              <a:rPr lang="en-US" dirty="0" smtClean="0"/>
              <a:t>:</a:t>
            </a:r>
          </a:p>
          <a:p>
            <a:r>
              <a:rPr lang="en-US" dirty="0" smtClean="0"/>
              <a:t>Adrenal  medulla consists of modified ganglionic sympathetic neurons that produces two hormones: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Epinephrine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Norepinephrine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Epinephrine</a:t>
            </a:r>
            <a:r>
              <a:rPr lang="en-US" dirty="0" smtClean="0"/>
              <a:t> :</a:t>
            </a:r>
          </a:p>
          <a:p>
            <a:r>
              <a:rPr lang="en-US" dirty="0" smtClean="0"/>
              <a:t>It is the more potent stimulator of:</a:t>
            </a:r>
          </a:p>
          <a:p>
            <a:r>
              <a:rPr lang="en-US" dirty="0" smtClean="0"/>
              <a:t>Metabolic activities</a:t>
            </a:r>
          </a:p>
          <a:p>
            <a:r>
              <a:rPr lang="en-US" dirty="0" smtClean="0"/>
              <a:t>Bronchial dilation</a:t>
            </a:r>
          </a:p>
          <a:p>
            <a:r>
              <a:rPr lang="en-US" dirty="0" smtClean="0"/>
              <a:t>Increased blood flow to skeletal muscle and heart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2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838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EXOCRINE</a:t>
            </a:r>
            <a:r>
              <a:rPr spc="-90" dirty="0"/>
              <a:t> </a:t>
            </a:r>
            <a:r>
              <a:rPr spc="-5" dirty="0" smtClean="0"/>
              <a:t>GLANDS</a:t>
            </a:r>
            <a:r>
              <a:rPr lang="en-US" spc="-5" dirty="0" smtClean="0"/>
              <a:t>:</a:t>
            </a:r>
            <a:endParaRPr spc="-5" dirty="0"/>
          </a:p>
        </p:txBody>
      </p:sp>
      <p:sp>
        <p:nvSpPr>
          <p:cNvPr id="5" name="object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43335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15" dirty="0">
                <a:solidFill>
                  <a:srgbClr val="4E3A2F"/>
                </a:solidFill>
                <a:latin typeface="Calibri"/>
                <a:cs typeface="Calibri"/>
              </a:rPr>
              <a:t>Exocrine </a:t>
            </a:r>
            <a:r>
              <a:rPr dirty="0">
                <a:solidFill>
                  <a:srgbClr val="4E3A2F"/>
                </a:solidFill>
                <a:latin typeface="Calibri"/>
                <a:cs typeface="Calibri"/>
              </a:rPr>
              <a:t>glands </a:t>
            </a:r>
            <a:r>
              <a:rPr spc="-15" dirty="0">
                <a:solidFill>
                  <a:srgbClr val="4E3A2F"/>
                </a:solidFill>
                <a:latin typeface="Calibri"/>
                <a:cs typeface="Calibri"/>
              </a:rPr>
              <a:t>are </a:t>
            </a:r>
            <a:r>
              <a:rPr dirty="0">
                <a:solidFill>
                  <a:srgbClr val="4E3A2F"/>
                </a:solidFill>
                <a:latin typeface="Calibri"/>
                <a:cs typeface="Calibri"/>
              </a:rPr>
              <a:t>glands </a:t>
            </a:r>
            <a:r>
              <a:rPr spc="-10" dirty="0">
                <a:solidFill>
                  <a:srgbClr val="4E3A2F"/>
                </a:solidFill>
                <a:latin typeface="Calibri"/>
                <a:cs typeface="Calibri"/>
              </a:rPr>
              <a:t>that </a:t>
            </a:r>
            <a:r>
              <a:rPr spc="-20" dirty="0">
                <a:solidFill>
                  <a:srgbClr val="4E3A2F"/>
                </a:solidFill>
                <a:latin typeface="Calibri"/>
                <a:cs typeface="Calibri"/>
              </a:rPr>
              <a:t>secrete </a:t>
            </a:r>
            <a:r>
              <a:rPr spc="-5" dirty="0">
                <a:solidFill>
                  <a:srgbClr val="4E3A2F"/>
                </a:solidFill>
                <a:latin typeface="Calibri"/>
                <a:cs typeface="Calibri"/>
              </a:rPr>
              <a:t>their  </a:t>
            </a:r>
            <a:r>
              <a:rPr spc="-10" dirty="0">
                <a:solidFill>
                  <a:srgbClr val="4E3A2F"/>
                </a:solidFill>
                <a:latin typeface="Calibri"/>
                <a:cs typeface="Calibri"/>
              </a:rPr>
              <a:t>products </a:t>
            </a:r>
            <a:r>
              <a:rPr spc="-20" dirty="0">
                <a:solidFill>
                  <a:srgbClr val="4E3A2F"/>
                </a:solidFill>
                <a:latin typeface="Calibri"/>
                <a:cs typeface="Calibri"/>
              </a:rPr>
              <a:t>into</a:t>
            </a:r>
            <a:r>
              <a:rPr spc="15" dirty="0">
                <a:solidFill>
                  <a:srgbClr val="4E3A2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E3A2F"/>
                </a:solidFill>
                <a:latin typeface="Calibri"/>
                <a:cs typeface="Calibri"/>
              </a:rPr>
              <a:t>ducts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b="1" dirty="0">
                <a:solidFill>
                  <a:srgbClr val="4E3A2F"/>
                </a:solidFill>
                <a:latin typeface="Calibri"/>
                <a:cs typeface="Calibri"/>
              </a:rPr>
              <a:t>EXAMPLE:</a:t>
            </a:r>
            <a:endParaRPr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pc="-10" dirty="0">
                <a:solidFill>
                  <a:srgbClr val="4E3A2F"/>
                </a:solidFill>
                <a:latin typeface="Calibri"/>
                <a:cs typeface="Calibri"/>
              </a:rPr>
              <a:t>Sweat</a:t>
            </a:r>
            <a:r>
              <a:rPr spc="-25" dirty="0">
                <a:solidFill>
                  <a:srgbClr val="4E3A2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E3A2F"/>
                </a:solidFill>
                <a:latin typeface="Calibri"/>
                <a:cs typeface="Calibri"/>
              </a:rPr>
              <a:t>glands</a:t>
            </a:r>
            <a:endParaRPr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pc="-5" dirty="0">
                <a:solidFill>
                  <a:srgbClr val="4E3A2F"/>
                </a:solidFill>
                <a:latin typeface="Calibri"/>
                <a:cs typeface="Calibri"/>
              </a:rPr>
              <a:t>Salivary</a:t>
            </a:r>
            <a:r>
              <a:rPr dirty="0">
                <a:solidFill>
                  <a:srgbClr val="4E3A2F"/>
                </a:solidFill>
                <a:latin typeface="Calibri"/>
                <a:cs typeface="Calibri"/>
              </a:rPr>
              <a:t> </a:t>
            </a:r>
            <a:r>
              <a:rPr dirty="0" smtClean="0">
                <a:solidFill>
                  <a:srgbClr val="4E3A2F"/>
                </a:solidFill>
                <a:latin typeface="Calibri"/>
                <a:cs typeface="Calibri"/>
              </a:rPr>
              <a:t>gland</a:t>
            </a:r>
            <a:r>
              <a:rPr lang="en-US" dirty="0" smtClean="0">
                <a:solidFill>
                  <a:srgbClr val="4E3A2F"/>
                </a:solidFill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pc="-10" dirty="0">
                <a:solidFill>
                  <a:srgbClr val="4E3A2F"/>
                </a:solidFill>
                <a:latin typeface="Calibri"/>
                <a:cs typeface="Calibri"/>
              </a:rPr>
              <a:t>Liver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236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613" cy="637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06" y="1235689"/>
            <a:ext cx="10515600" cy="5430581"/>
          </a:xfrm>
        </p:spPr>
        <p:txBody>
          <a:bodyPr/>
          <a:lstStyle/>
          <a:p>
            <a:r>
              <a:rPr lang="en-US" u="sng" dirty="0" smtClean="0"/>
              <a:t>Norepinephrine</a:t>
            </a:r>
            <a:r>
              <a:rPr lang="en-US" dirty="0" smtClean="0"/>
              <a:t> :</a:t>
            </a:r>
          </a:p>
          <a:p>
            <a:r>
              <a:rPr lang="en-US" dirty="0" smtClean="0"/>
              <a:t>It has greater influence on vasoconstriction</a:t>
            </a:r>
          </a:p>
          <a:p>
            <a:r>
              <a:rPr lang="en-US" dirty="0" smtClean="0"/>
              <a:t>Blood pressure</a:t>
            </a:r>
            <a:endParaRPr lang="en-US" dirty="0"/>
          </a:p>
        </p:txBody>
      </p:sp>
      <p:sp>
        <p:nvSpPr>
          <p:cNvPr id="4" name="object 5"/>
          <p:cNvSpPr/>
          <p:nvPr/>
        </p:nvSpPr>
        <p:spPr>
          <a:xfrm>
            <a:off x="4810590" y="2224903"/>
            <a:ext cx="6293716" cy="4441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730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62" y="2459395"/>
            <a:ext cx="10515600" cy="1325563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THE 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GLANDS: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pc="-5" dirty="0">
                <a:solidFill>
                  <a:srgbClr val="4E3A2F"/>
                </a:solidFill>
                <a:cs typeface="Calibri"/>
              </a:rPr>
              <a:t>Glands </a:t>
            </a:r>
            <a:r>
              <a:rPr lang="en-US" spc="-10" dirty="0">
                <a:solidFill>
                  <a:srgbClr val="4E3A2F"/>
                </a:solidFill>
                <a:cs typeface="Calibri"/>
              </a:rPr>
              <a:t>that </a:t>
            </a:r>
            <a:r>
              <a:rPr lang="en-US" spc="-20" dirty="0">
                <a:solidFill>
                  <a:srgbClr val="4E3A2F"/>
                </a:solidFill>
                <a:cs typeface="Calibri"/>
              </a:rPr>
              <a:t>secrete </a:t>
            </a:r>
            <a:r>
              <a:rPr lang="en-US" dirty="0">
                <a:solidFill>
                  <a:srgbClr val="4E3A2F"/>
                </a:solidFill>
                <a:cs typeface="Calibri"/>
              </a:rPr>
              <a:t>their </a:t>
            </a:r>
            <a:r>
              <a:rPr lang="en-US" spc="-10" dirty="0">
                <a:solidFill>
                  <a:srgbClr val="4E3A2F"/>
                </a:solidFill>
                <a:cs typeface="Calibri"/>
              </a:rPr>
              <a:t>product </a:t>
            </a:r>
            <a:r>
              <a:rPr lang="en-US" spc="-5" dirty="0">
                <a:solidFill>
                  <a:srgbClr val="4E3A2F"/>
                </a:solidFill>
                <a:cs typeface="Calibri"/>
              </a:rPr>
              <a:t>(hormones)  </a:t>
            </a:r>
            <a:r>
              <a:rPr lang="en-US" spc="-10" dirty="0">
                <a:solidFill>
                  <a:srgbClr val="4E3A2F"/>
                </a:solidFill>
                <a:cs typeface="Calibri"/>
              </a:rPr>
              <a:t>directly </a:t>
            </a:r>
            <a:r>
              <a:rPr lang="en-US" spc="-20" dirty="0">
                <a:solidFill>
                  <a:srgbClr val="4E3A2F"/>
                </a:solidFill>
                <a:cs typeface="Calibri"/>
              </a:rPr>
              <a:t>into </a:t>
            </a:r>
            <a:r>
              <a:rPr lang="en-US" dirty="0">
                <a:solidFill>
                  <a:srgbClr val="4E3A2F"/>
                </a:solidFill>
                <a:cs typeface="Calibri"/>
              </a:rPr>
              <a:t>the </a:t>
            </a:r>
            <a:r>
              <a:rPr lang="en-US" spc="-5" dirty="0">
                <a:solidFill>
                  <a:srgbClr val="4E3A2F"/>
                </a:solidFill>
                <a:cs typeface="Calibri"/>
              </a:rPr>
              <a:t>blood </a:t>
            </a:r>
            <a:r>
              <a:rPr lang="en-US" spc="-15" dirty="0">
                <a:solidFill>
                  <a:srgbClr val="4E3A2F"/>
                </a:solidFill>
                <a:cs typeface="Calibri"/>
              </a:rPr>
              <a:t>rather </a:t>
            </a:r>
            <a:r>
              <a:rPr lang="en-US" dirty="0">
                <a:solidFill>
                  <a:srgbClr val="4E3A2F"/>
                </a:solidFill>
                <a:cs typeface="Calibri"/>
              </a:rPr>
              <a:t>than </a:t>
            </a:r>
            <a:r>
              <a:rPr lang="en-US" spc="-10" dirty="0">
                <a:solidFill>
                  <a:srgbClr val="4E3A2F"/>
                </a:solidFill>
                <a:cs typeface="Calibri"/>
              </a:rPr>
              <a:t>through </a:t>
            </a:r>
            <a:r>
              <a:rPr lang="en-US" dirty="0">
                <a:solidFill>
                  <a:srgbClr val="4E3A2F"/>
                </a:solidFill>
                <a:cs typeface="Calibri"/>
              </a:rPr>
              <a:t>a</a:t>
            </a:r>
            <a:r>
              <a:rPr lang="en-US" spc="100" dirty="0">
                <a:solidFill>
                  <a:srgbClr val="4E3A2F"/>
                </a:solidFill>
                <a:cs typeface="Calibri"/>
              </a:rPr>
              <a:t> </a:t>
            </a:r>
            <a:r>
              <a:rPr lang="en-US" spc="-5" dirty="0" smtClean="0">
                <a:solidFill>
                  <a:srgbClr val="4E3A2F"/>
                </a:solidFill>
                <a:cs typeface="Calibri"/>
              </a:rPr>
              <a:t>duct.</a:t>
            </a:r>
            <a:endParaRPr lang="en-US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n-US" b="1" dirty="0">
                <a:solidFill>
                  <a:srgbClr val="4E3A2F"/>
                </a:solidFill>
                <a:cs typeface="Calibri"/>
              </a:rPr>
              <a:t>EXAMPLE:</a:t>
            </a:r>
            <a:endParaRPr lang="en-US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lang="en-US" spc="-10" dirty="0">
                <a:solidFill>
                  <a:srgbClr val="4E3A2F"/>
                </a:solidFill>
                <a:cs typeface="Calibri"/>
              </a:rPr>
              <a:t>Pituitary</a:t>
            </a:r>
            <a:r>
              <a:rPr lang="en-US" spc="20" dirty="0">
                <a:solidFill>
                  <a:srgbClr val="4E3A2F"/>
                </a:solidFill>
                <a:cs typeface="Calibri"/>
              </a:rPr>
              <a:t> </a:t>
            </a:r>
            <a:r>
              <a:rPr lang="en-US" dirty="0">
                <a:solidFill>
                  <a:srgbClr val="4E3A2F"/>
                </a:solidFill>
                <a:cs typeface="Calibri"/>
              </a:rPr>
              <a:t>gland</a:t>
            </a:r>
            <a:endParaRPr lang="en-US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lang="en-US" spc="-20" dirty="0">
                <a:solidFill>
                  <a:srgbClr val="4E3A2F"/>
                </a:solidFill>
                <a:cs typeface="Calibri"/>
              </a:rPr>
              <a:t>Thyroid</a:t>
            </a:r>
            <a:r>
              <a:rPr lang="en-US" spc="-10" dirty="0">
                <a:solidFill>
                  <a:srgbClr val="4E3A2F"/>
                </a:solidFill>
                <a:cs typeface="Calibri"/>
              </a:rPr>
              <a:t> </a:t>
            </a:r>
            <a:r>
              <a:rPr lang="en-US" dirty="0">
                <a:solidFill>
                  <a:srgbClr val="4E3A2F"/>
                </a:solidFill>
                <a:cs typeface="Calibri"/>
              </a:rPr>
              <a:t>gland</a:t>
            </a:r>
            <a:endParaRPr lang="en-US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lang="en-US" spc="-5" dirty="0">
                <a:solidFill>
                  <a:srgbClr val="4E3A2F"/>
                </a:solidFill>
                <a:cs typeface="Calibri"/>
              </a:rPr>
              <a:t>Adrenal </a:t>
            </a:r>
            <a:r>
              <a:rPr lang="en-US" dirty="0">
                <a:solidFill>
                  <a:srgbClr val="4E3A2F"/>
                </a:solidFill>
                <a:cs typeface="Calibri"/>
              </a:rPr>
              <a:t>glands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5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981075"/>
            <a:ext cx="71437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8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Pituitary Gland:</a:t>
            </a:r>
            <a:endParaRPr lang="en-US" sz="6000" dirty="0"/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25" y="2186781"/>
            <a:ext cx="5238750" cy="362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79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Pituitary gland hormones: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03301"/>
            <a:ext cx="10731500" cy="53847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Anterior Lobe: </a:t>
            </a:r>
            <a:r>
              <a:rPr lang="en-US" dirty="0" smtClean="0"/>
              <a:t>Anterior lobe contains 6 hormones.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dirty="0" smtClean="0"/>
              <a:t>Growth hormone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 smtClean="0"/>
              <a:t>Thyroid stimulating hormone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 smtClean="0"/>
              <a:t>Adrenocorticotrophic hormone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 smtClean="0"/>
              <a:t>Follicle stimulating hormone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 smtClean="0"/>
              <a:t>Luteinizing hormone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 smtClean="0"/>
              <a:t>Prolactin</a:t>
            </a:r>
          </a:p>
          <a:p>
            <a:r>
              <a:rPr lang="en-US" b="1" dirty="0" smtClean="0"/>
              <a:t> Posterior lobe: </a:t>
            </a:r>
            <a:r>
              <a:rPr lang="en-US" dirty="0" smtClean="0"/>
              <a:t>Posterior lobe stores 2 hormones.</a:t>
            </a:r>
          </a:p>
          <a:p>
            <a:pPr marL="514350" indent="-514350">
              <a:buAutoNum type="arabicPeriod"/>
            </a:pPr>
            <a:r>
              <a:rPr lang="en-US" dirty="0" smtClean="0"/>
              <a:t>Antidiuretic hormone</a:t>
            </a:r>
          </a:p>
          <a:p>
            <a:pPr marL="0" indent="0">
              <a:buNone/>
            </a:pPr>
            <a:r>
              <a:rPr lang="en-US" dirty="0" smtClean="0"/>
              <a:t>2.       </a:t>
            </a:r>
            <a:r>
              <a:rPr lang="en-US" dirty="0" err="1" smtClean="0"/>
              <a:t>Oxytoxin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191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69900"/>
            <a:ext cx="1021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1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Growth Hormone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It stimulates the growth of bones, cartilage and connective tissues.</a:t>
            </a:r>
          </a:p>
          <a:p>
            <a:r>
              <a:rPr lang="en-US" dirty="0"/>
              <a:t> I</a:t>
            </a:r>
            <a:r>
              <a:rPr lang="en-US" dirty="0" smtClean="0"/>
              <a:t>ncrease  calcium absorption from GIT.</a:t>
            </a: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6928103" y="2425700"/>
            <a:ext cx="3625595" cy="427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86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655</Words>
  <Application>Microsoft Office PowerPoint</Application>
  <PresentationFormat>Widescreen</PresentationFormat>
  <Paragraphs>122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   NAME: AISHA IHSAN    ID    : 16250    ANATOMY ASSIGNMENT    RADIOLOGY 2ND SEMESTER    SECTION  A</vt:lpstr>
      <vt:lpstr>GLANDS:</vt:lpstr>
      <vt:lpstr>EXOCRINE GLANDS:</vt:lpstr>
      <vt:lpstr>ENDOCRINE GLANDS:</vt:lpstr>
      <vt:lpstr>PowerPoint Presentation</vt:lpstr>
      <vt:lpstr>Pituitary Gland:</vt:lpstr>
      <vt:lpstr>Pituitary gland hormones:</vt:lpstr>
      <vt:lpstr>PowerPoint Presentation</vt:lpstr>
      <vt:lpstr> Growth Hormone</vt:lpstr>
      <vt:lpstr>2. Thyroid Stimulating Hormone</vt:lpstr>
      <vt:lpstr>3. Adrenocorticotrophic Hormone:</vt:lpstr>
      <vt:lpstr>4. Follicle Stimulating Hormone</vt:lpstr>
      <vt:lpstr>5. Luteinizing  Hormone</vt:lpstr>
      <vt:lpstr>6. Prolactin </vt:lpstr>
      <vt:lpstr>PowerPoint Presentation</vt:lpstr>
      <vt:lpstr>Posterior lobe Hormones:</vt:lpstr>
      <vt:lpstr>PowerPoint Presentation</vt:lpstr>
      <vt:lpstr>b. Oxytocin</vt:lpstr>
      <vt:lpstr>  THYROID GLAND</vt:lpstr>
      <vt:lpstr>Thyroid Gland Hormones</vt:lpstr>
      <vt:lpstr>3. Calcitonin:</vt:lpstr>
      <vt:lpstr>Parathyroid  Gland:</vt:lpstr>
      <vt:lpstr>Adrenal Glands</vt:lpstr>
      <vt:lpstr>Adrenal Gland</vt:lpstr>
      <vt:lpstr>Difference between adrenal cortex and adrenal medulla</vt:lpstr>
      <vt:lpstr>1. Glucocorticoids</vt:lpstr>
      <vt:lpstr>2.Mineralocorticoids</vt:lpstr>
      <vt:lpstr>3.Sex hormones</vt:lpstr>
      <vt:lpstr>Difference between adrenal cortex and adrenal medulla  </vt:lpstr>
      <vt:lpstr>Continue…..</vt:lpstr>
      <vt:lpstr>   THE 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NAME: AISHA IHSAN    ID    : 16250    ANATOMY ASSIGNMENT    RADIOLOGY 2ND SEMESTER    SECTION  A</dc:title>
  <dc:creator>Amir Ihsan</dc:creator>
  <cp:lastModifiedBy>Amir Ihsan</cp:lastModifiedBy>
  <cp:revision>23</cp:revision>
  <dcterms:created xsi:type="dcterms:W3CDTF">2020-06-06T12:24:16Z</dcterms:created>
  <dcterms:modified xsi:type="dcterms:W3CDTF">2020-06-06T18:57:39Z</dcterms:modified>
</cp:coreProperties>
</file>