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4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5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7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6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8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D49D-AE07-4299-B156-CB1A728DC37A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5A47B-E522-411A-800A-472E9C92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8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22773"/>
          </a:xfrm>
        </p:spPr>
        <p:txBody>
          <a:bodyPr>
            <a:normAutofit/>
          </a:bodyPr>
          <a:lstStyle/>
          <a:p>
            <a:r>
              <a:rPr lang="en-US" dirty="0"/>
              <a:t>MLT 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  <a:p>
            <a:r>
              <a:rPr lang="en-US" dirty="0" smtClean="0"/>
              <a:t>                                             Course </a:t>
            </a:r>
            <a:r>
              <a:rPr lang="en-US" dirty="0"/>
              <a:t>Title: General pharmacology I                           	                                             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Student </a:t>
            </a:r>
            <a:r>
              <a:rPr lang="en-US" dirty="0" err="1" smtClean="0"/>
              <a:t>Name:Farooq</a:t>
            </a:r>
            <a:r>
              <a:rPr lang="en-US" dirty="0" smtClean="0"/>
              <a:t> </a:t>
            </a:r>
            <a:r>
              <a:rPr lang="en-US" dirty="0" err="1" smtClean="0"/>
              <a:t>ahmad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  Student ID:16487							</a:t>
            </a:r>
          </a:p>
          <a:p>
            <a:r>
              <a:rPr lang="en-US" dirty="0" smtClean="0"/>
              <a:t>   					             </a:t>
            </a:r>
          </a:p>
          <a:p>
            <a:r>
              <a:rPr lang="en-US" dirty="0" smtClean="0"/>
              <a:t>Note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Paper is divided into two questions, Q1 includes 15 MCQs and Q2 includes 15 True/False statements</a:t>
            </a:r>
          </a:p>
          <a:p>
            <a:pPr lvl="0"/>
            <a:r>
              <a:rPr lang="en-US" dirty="0"/>
              <a:t>Each MCQ or T/F carry one mark with grand total of 30 marks</a:t>
            </a:r>
          </a:p>
          <a:p>
            <a:pPr lvl="0"/>
            <a:r>
              <a:rPr lang="en-US" dirty="0"/>
              <a:t>Highlight or </a:t>
            </a:r>
            <a:r>
              <a:rPr lang="en-US" u="sng" dirty="0"/>
              <a:t>underline</a:t>
            </a:r>
            <a:r>
              <a:rPr lang="en-US" dirty="0"/>
              <a:t> the appropriate option</a:t>
            </a:r>
          </a:p>
          <a:p>
            <a:pPr lvl="0"/>
            <a:r>
              <a:rPr lang="en-US" dirty="0"/>
              <a:t>Before marking, read every statement carefully to understand the actual sense of question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61408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Q1. Select and highlight appropriate option for given questions </a:t>
            </a:r>
          </a:p>
          <a:p>
            <a:pPr lvl="0"/>
            <a:r>
              <a:rPr lang="en-US" sz="1800" dirty="0"/>
              <a:t>In the process of metabolism introducing the polar functional group into molecule may ____________ the pharmacological activity of drug </a:t>
            </a:r>
          </a:p>
          <a:p>
            <a:pPr lvl="0"/>
            <a:r>
              <a:rPr lang="en-US" sz="1800" dirty="0"/>
              <a:t>Increase </a:t>
            </a:r>
          </a:p>
          <a:p>
            <a:pPr lvl="0"/>
            <a:r>
              <a:rPr lang="en-US" sz="1800" dirty="0">
                <a:solidFill>
                  <a:srgbClr val="00B0F0"/>
                </a:solidFill>
              </a:rPr>
              <a:t>Decrease </a:t>
            </a:r>
          </a:p>
          <a:p>
            <a:pPr lvl="0"/>
            <a:r>
              <a:rPr lang="en-US" sz="1800" dirty="0"/>
              <a:t>No change </a:t>
            </a:r>
          </a:p>
          <a:p>
            <a:pPr lvl="0"/>
            <a:r>
              <a:rPr lang="en-US" sz="1800" dirty="0"/>
              <a:t>All of the </a:t>
            </a:r>
            <a:r>
              <a:rPr lang="en-US" sz="1800" dirty="0" smtClean="0"/>
              <a:t>above</a:t>
            </a:r>
          </a:p>
          <a:p>
            <a:pPr lvl="0"/>
            <a:r>
              <a:rPr lang="en-US" sz="1800" dirty="0" smtClean="0"/>
              <a:t> </a:t>
            </a:r>
            <a:endParaRPr lang="en-US" sz="1800" dirty="0"/>
          </a:p>
          <a:p>
            <a:pPr lvl="0"/>
            <a:r>
              <a:rPr lang="en-US" sz="1800" dirty="0" smtClean="0"/>
              <a:t>2)Drugs having the properties of ……… may have prolong half life. </a:t>
            </a:r>
          </a:p>
          <a:p>
            <a:pPr lvl="0"/>
            <a:r>
              <a:rPr lang="en-US" sz="1800" dirty="0" smtClean="0"/>
              <a:t>Hydrophobic </a:t>
            </a:r>
            <a:endParaRPr lang="en-US" sz="1800" dirty="0"/>
          </a:p>
          <a:p>
            <a:pPr lvl="0"/>
            <a:r>
              <a:rPr lang="en-US" sz="1800" dirty="0"/>
              <a:t>Pass from </a:t>
            </a:r>
            <a:r>
              <a:rPr lang="en-US" sz="1800" dirty="0" err="1"/>
              <a:t>enterohepatic</a:t>
            </a:r>
            <a:r>
              <a:rPr lang="en-US" sz="1800" dirty="0"/>
              <a:t> circulation </a:t>
            </a:r>
          </a:p>
          <a:p>
            <a:pPr lvl="0"/>
            <a:r>
              <a:rPr lang="en-US" sz="1800" dirty="0">
                <a:solidFill>
                  <a:srgbClr val="00B0F0"/>
                </a:solidFill>
              </a:rPr>
              <a:t>Both a. and b. </a:t>
            </a:r>
          </a:p>
          <a:p>
            <a:pPr lvl="0"/>
            <a:r>
              <a:rPr lang="en-US" sz="1800" dirty="0"/>
              <a:t>None of the above </a:t>
            </a:r>
            <a:endParaRPr lang="en-US" sz="1800" dirty="0" smtClean="0"/>
          </a:p>
          <a:p>
            <a:pPr lvl="0"/>
            <a:endParaRPr lang="en-US" sz="1800" dirty="0"/>
          </a:p>
          <a:p>
            <a:pPr lvl="0"/>
            <a:r>
              <a:rPr lang="en-US" sz="1800" dirty="0" smtClean="0"/>
              <a:t>3) Rapid </a:t>
            </a:r>
            <a:r>
              <a:rPr lang="en-US" sz="1800" dirty="0"/>
              <a:t>signal transmission and processing occur through </a:t>
            </a:r>
          </a:p>
          <a:p>
            <a:pPr lvl="0"/>
            <a:r>
              <a:rPr lang="en-US" sz="1800" dirty="0"/>
              <a:t>G-protein coupled receptor </a:t>
            </a:r>
          </a:p>
          <a:p>
            <a:pPr lvl="0"/>
            <a:r>
              <a:rPr lang="en-US" sz="1800" dirty="0">
                <a:solidFill>
                  <a:srgbClr val="00B0F0"/>
                </a:solidFill>
              </a:rPr>
              <a:t>Ligand-gated receptor </a:t>
            </a:r>
          </a:p>
          <a:p>
            <a:pPr lvl="0"/>
            <a:r>
              <a:rPr lang="en-US" sz="1800" dirty="0"/>
              <a:t>Enzyme linked receptor </a:t>
            </a:r>
          </a:p>
          <a:p>
            <a:pPr lvl="0"/>
            <a:r>
              <a:rPr lang="en-US" sz="1800" dirty="0"/>
              <a:t>Intracellular receptor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73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0"/>
            <a:ext cx="12101848" cy="674853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4) Which </a:t>
            </a:r>
            <a:r>
              <a:rPr lang="en-US" sz="2000" dirty="0"/>
              <a:t>of the following statement is not true </a:t>
            </a:r>
          </a:p>
          <a:p>
            <a:pPr lvl="0"/>
            <a:r>
              <a:rPr lang="en-US" sz="2000" dirty="0"/>
              <a:t>Mechanistically, every drug can illicit its action via enzymes, ion channels, transporters, receptors</a:t>
            </a:r>
          </a:p>
          <a:p>
            <a:pPr lvl="0"/>
            <a:r>
              <a:rPr lang="en-US" sz="2000" dirty="0"/>
              <a:t>Majority of drugs show its effects by interacting with its target biomolecules </a:t>
            </a:r>
          </a:p>
          <a:p>
            <a:pPr lvl="0"/>
            <a:r>
              <a:rPr lang="en-US" sz="2000" dirty="0"/>
              <a:t>The targeted biomolecules for initiating drug action are proteins in nature </a:t>
            </a:r>
          </a:p>
          <a:p>
            <a:pPr lvl="0"/>
            <a:r>
              <a:rPr lang="en-US" sz="2000" dirty="0">
                <a:solidFill>
                  <a:srgbClr val="00B0F0"/>
                </a:solidFill>
              </a:rPr>
              <a:t>Mechanism of drug action always depends on its selectivity</a:t>
            </a:r>
          </a:p>
          <a:p>
            <a:pPr lvl="0"/>
            <a:r>
              <a:rPr lang="en-US" sz="2000" dirty="0" smtClean="0"/>
              <a:t>5) The </a:t>
            </a:r>
            <a:r>
              <a:rPr lang="en-US" sz="2000" dirty="0"/>
              <a:t>therapeutic index represents an estimate of the__________ of a drug, because a very safe drug might be expected to have a very large toxic dose and a much smaller effective dose.</a:t>
            </a:r>
          </a:p>
          <a:p>
            <a:pPr lvl="0"/>
            <a:r>
              <a:rPr lang="en-US" sz="2000" dirty="0"/>
              <a:t>Efficacy </a:t>
            </a:r>
          </a:p>
          <a:p>
            <a:pPr lvl="0"/>
            <a:r>
              <a:rPr lang="en-US" sz="2000" dirty="0">
                <a:solidFill>
                  <a:srgbClr val="00B0F0"/>
                </a:solidFill>
              </a:rPr>
              <a:t>Safety</a:t>
            </a:r>
            <a:r>
              <a:rPr lang="en-US" sz="2000" dirty="0"/>
              <a:t> </a:t>
            </a:r>
          </a:p>
          <a:p>
            <a:pPr lvl="0"/>
            <a:r>
              <a:rPr lang="en-US" sz="2000" dirty="0"/>
              <a:t>Toxicity </a:t>
            </a:r>
          </a:p>
          <a:p>
            <a:pPr lvl="0"/>
            <a:r>
              <a:rPr lang="en-US" sz="2000" dirty="0"/>
              <a:t>Both a. and b. </a:t>
            </a:r>
          </a:p>
          <a:p>
            <a:pPr lvl="0"/>
            <a:r>
              <a:rPr lang="en-US" sz="2000" dirty="0" smtClean="0"/>
              <a:t>6) Which </a:t>
            </a:r>
            <a:r>
              <a:rPr lang="en-US" sz="2000" dirty="0"/>
              <a:t>of the following statement is incorrect </a:t>
            </a:r>
          </a:p>
          <a:p>
            <a:pPr lvl="0"/>
            <a:r>
              <a:rPr lang="en-US" sz="2000" dirty="0"/>
              <a:t>Oral drug administration is easy to self-administer </a:t>
            </a:r>
          </a:p>
          <a:p>
            <a:pPr lvl="0"/>
            <a:r>
              <a:rPr lang="en-US" sz="2000" dirty="0">
                <a:solidFill>
                  <a:srgbClr val="00B0F0"/>
                </a:solidFill>
              </a:rPr>
              <a:t>In emergency situation best choice of drug administration is I/M</a:t>
            </a:r>
          </a:p>
          <a:p>
            <a:pPr lvl="0"/>
            <a:r>
              <a:rPr lang="en-US" sz="2000" dirty="0"/>
              <a:t>Drugs with poor penetrability is usually administered through I/V</a:t>
            </a:r>
          </a:p>
          <a:p>
            <a:pPr lvl="0"/>
            <a:r>
              <a:rPr lang="en-US" sz="2000" dirty="0"/>
              <a:t>Inhalation means administration through mouth in small, atomized droplets form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07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7)</a:t>
            </a:r>
            <a:r>
              <a:rPr lang="en-US" sz="2400" dirty="0"/>
              <a:t> </a:t>
            </a:r>
            <a:r>
              <a:rPr lang="en-US" sz="2400" dirty="0" smtClean="0"/>
              <a:t>Signals </a:t>
            </a:r>
            <a:r>
              <a:rPr lang="en-US" sz="2400" dirty="0"/>
              <a:t>to the skeletal muscles are controlled by </a:t>
            </a:r>
          </a:p>
          <a:p>
            <a:pPr lvl="0"/>
            <a:r>
              <a:rPr lang="en-US" sz="2400" dirty="0"/>
              <a:t>G-protein receptors </a:t>
            </a:r>
          </a:p>
          <a:p>
            <a:pPr lvl="0"/>
            <a:r>
              <a:rPr lang="en-US" sz="2400" dirty="0"/>
              <a:t>Second messenger system only </a:t>
            </a:r>
          </a:p>
          <a:p>
            <a:pPr lvl="0"/>
            <a:r>
              <a:rPr lang="en-US" sz="2400" dirty="0">
                <a:solidFill>
                  <a:srgbClr val="00B0F0"/>
                </a:solidFill>
              </a:rPr>
              <a:t>Nicotinic receptors </a:t>
            </a:r>
          </a:p>
          <a:p>
            <a:pPr lvl="0"/>
            <a:r>
              <a:rPr lang="en-US" sz="2400" dirty="0"/>
              <a:t>None of the above </a:t>
            </a:r>
          </a:p>
          <a:p>
            <a:pPr lvl="0"/>
            <a:r>
              <a:rPr lang="en-US" sz="2400" dirty="0" smtClean="0"/>
              <a:t>8) Every </a:t>
            </a:r>
            <a:r>
              <a:rPr lang="en-US" sz="2400" dirty="0"/>
              <a:t>drug follows same path/phases of metabolism such as</a:t>
            </a:r>
          </a:p>
          <a:p>
            <a:pPr lvl="0"/>
            <a:r>
              <a:rPr lang="en-US" sz="2400" dirty="0"/>
              <a:t>Only one phase at a time</a:t>
            </a:r>
          </a:p>
          <a:p>
            <a:pPr lvl="0"/>
            <a:r>
              <a:rPr lang="en-US" sz="2400" dirty="0"/>
              <a:t>Phase I followed by Phase II</a:t>
            </a:r>
          </a:p>
          <a:p>
            <a:pPr lvl="0"/>
            <a:r>
              <a:rPr lang="en-US" sz="2400" dirty="0"/>
              <a:t>Phase II followed by Phase I</a:t>
            </a:r>
          </a:p>
          <a:p>
            <a:pPr lvl="0"/>
            <a:r>
              <a:rPr lang="en-US" sz="2400" dirty="0">
                <a:solidFill>
                  <a:srgbClr val="00B0F0"/>
                </a:solidFill>
              </a:rPr>
              <a:t>Depending upon chemical nature of drug </a:t>
            </a:r>
          </a:p>
          <a:p>
            <a:pPr lvl="0"/>
            <a:r>
              <a:rPr lang="en-US" sz="2400" dirty="0"/>
              <a:t>Both a. and d. </a:t>
            </a:r>
          </a:p>
          <a:p>
            <a:pPr lvl="0"/>
            <a:r>
              <a:rPr lang="en-US" sz="2400" dirty="0" smtClean="0"/>
              <a:t>9) Which </a:t>
            </a:r>
            <a:r>
              <a:rPr lang="en-US" sz="2400" dirty="0"/>
              <a:t>of the following statement is the false one </a:t>
            </a:r>
          </a:p>
          <a:p>
            <a:pPr lvl="0"/>
            <a:r>
              <a:rPr lang="en-US" sz="2400" dirty="0"/>
              <a:t>Majority of drugs are equally eliminated via urine and </a:t>
            </a:r>
            <a:r>
              <a:rPr lang="en-US" sz="2400" dirty="0" err="1"/>
              <a:t>feases</a:t>
            </a:r>
            <a:endParaRPr lang="en-US" sz="2400" dirty="0"/>
          </a:p>
          <a:p>
            <a:pPr lvl="0"/>
            <a:r>
              <a:rPr lang="en-US" sz="2400" dirty="0"/>
              <a:t>Nephron is the structural and functional unit of kidney </a:t>
            </a:r>
          </a:p>
          <a:p>
            <a:pPr lvl="0"/>
            <a:r>
              <a:rPr lang="en-US" sz="2400" dirty="0"/>
              <a:t>Only appropriately metabolized can be eliminated efficiently by kidneys</a:t>
            </a:r>
          </a:p>
          <a:p>
            <a:r>
              <a:rPr lang="en-US" sz="2400" dirty="0">
                <a:solidFill>
                  <a:srgbClr val="00B0F0"/>
                </a:solidFill>
              </a:rPr>
              <a:t>If kidneys failed to eliminate then workload is eased by intestinal route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82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10) </a:t>
            </a:r>
            <a:r>
              <a:rPr lang="en-US" dirty="0" err="1" smtClean="0"/>
              <a:t>Degradative</a:t>
            </a:r>
            <a:r>
              <a:rPr lang="en-US" dirty="0" smtClean="0"/>
              <a:t> </a:t>
            </a:r>
            <a:r>
              <a:rPr lang="en-US" dirty="0"/>
              <a:t>enzymes of GI tract cause drugs to denature which in turn lower its </a:t>
            </a:r>
          </a:p>
          <a:p>
            <a:pPr lvl="0"/>
            <a:r>
              <a:rPr lang="en-US" dirty="0"/>
              <a:t>Absorption</a:t>
            </a:r>
          </a:p>
          <a:p>
            <a:pPr lvl="0"/>
            <a:r>
              <a:rPr lang="en-US" dirty="0"/>
              <a:t>Distribution 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Bioavailability</a:t>
            </a:r>
          </a:p>
          <a:p>
            <a:pPr lvl="0"/>
            <a:r>
              <a:rPr lang="en-US" dirty="0"/>
              <a:t>Both a. and c. </a:t>
            </a:r>
          </a:p>
          <a:p>
            <a:pPr lvl="0"/>
            <a:r>
              <a:rPr lang="en-US" dirty="0"/>
              <a:t>All of the above </a:t>
            </a:r>
          </a:p>
          <a:p>
            <a:pPr lvl="0"/>
            <a:r>
              <a:rPr lang="en-US" dirty="0" smtClean="0"/>
              <a:t>11) Which </a:t>
            </a:r>
            <a:r>
              <a:rPr lang="en-US" dirty="0"/>
              <a:t>receptor require preliminary formation of ligand bonding that lead to moveable complex </a:t>
            </a:r>
          </a:p>
          <a:p>
            <a:pPr lvl="0"/>
            <a:r>
              <a:rPr lang="en-US" dirty="0"/>
              <a:t>Enzyme linked receptors 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Ligand-gated ion channels </a:t>
            </a:r>
          </a:p>
          <a:p>
            <a:pPr lvl="0"/>
            <a:r>
              <a:rPr lang="en-US" dirty="0"/>
              <a:t>Intracellular receptors </a:t>
            </a:r>
          </a:p>
          <a:p>
            <a:pPr lvl="0"/>
            <a:r>
              <a:rPr lang="en-US" dirty="0"/>
              <a:t>G-protein coupled receptors </a:t>
            </a:r>
          </a:p>
          <a:p>
            <a:pPr lvl="0"/>
            <a:r>
              <a:rPr lang="en-US" dirty="0" smtClean="0"/>
              <a:t>12) A </a:t>
            </a:r>
            <a:r>
              <a:rPr lang="en-US" dirty="0"/>
              <a:t>patient having certain type of infections showed altered ______________</a:t>
            </a:r>
          </a:p>
          <a:p>
            <a:pPr lvl="0"/>
            <a:r>
              <a:rPr lang="en-US" dirty="0"/>
              <a:t>Biological half-life </a:t>
            </a:r>
          </a:p>
          <a:p>
            <a:pPr lvl="0"/>
            <a:r>
              <a:rPr lang="en-US" dirty="0"/>
              <a:t>Biological effect half-life </a:t>
            </a:r>
          </a:p>
          <a:p>
            <a:pPr lvl="0"/>
            <a:r>
              <a:rPr lang="en-US" dirty="0"/>
              <a:t>Plasma half-life 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All of the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13) Drug </a:t>
            </a:r>
            <a:r>
              <a:rPr lang="en-US" dirty="0"/>
              <a:t>distribution of any class of drug can be determined in terms of ____________</a:t>
            </a:r>
          </a:p>
          <a:p>
            <a:pPr lvl="0"/>
            <a:r>
              <a:rPr lang="en-US" dirty="0" err="1"/>
              <a:t>Hydrophilicity</a:t>
            </a:r>
            <a:endParaRPr lang="en-US" dirty="0"/>
          </a:p>
          <a:p>
            <a:pPr lvl="0"/>
            <a:r>
              <a:rPr lang="en-US" dirty="0"/>
              <a:t>Molecular weight </a:t>
            </a:r>
          </a:p>
          <a:p>
            <a:pPr lvl="0"/>
            <a:r>
              <a:rPr lang="en-US" dirty="0"/>
              <a:t>Hydrophobicity </a:t>
            </a:r>
          </a:p>
          <a:p>
            <a:pPr lvl="0"/>
            <a:r>
              <a:rPr lang="en-US" dirty="0"/>
              <a:t>Plasma proteins binding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All of the above  </a:t>
            </a:r>
          </a:p>
          <a:p>
            <a:pPr lvl="0"/>
            <a:r>
              <a:rPr lang="en-US" dirty="0" smtClean="0"/>
              <a:t>14) Which </a:t>
            </a:r>
            <a:r>
              <a:rPr lang="en-US" dirty="0"/>
              <a:t>of the following statement is not related to exact principle of drug action </a:t>
            </a:r>
          </a:p>
          <a:p>
            <a:pPr lvl="0"/>
            <a:r>
              <a:rPr lang="en-US" dirty="0"/>
              <a:t>Treatment of low heart rate by giving adrenaline </a:t>
            </a:r>
          </a:p>
          <a:p>
            <a:pPr lvl="0"/>
            <a:r>
              <a:rPr lang="en-US" dirty="0"/>
              <a:t>Treatment of acidity with omeprazole</a:t>
            </a:r>
          </a:p>
          <a:p>
            <a:pPr lvl="0"/>
            <a:r>
              <a:rPr lang="en-US" dirty="0"/>
              <a:t>Treatment of diabetes by giving insulin as external hormone</a:t>
            </a:r>
          </a:p>
          <a:p>
            <a:pPr lvl="0"/>
            <a:r>
              <a:rPr lang="en-US" dirty="0"/>
              <a:t>Treatment cancer by giving them genetic therapy 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All are true</a:t>
            </a:r>
          </a:p>
          <a:p>
            <a:pPr lvl="0"/>
            <a:r>
              <a:rPr lang="en-US" dirty="0" smtClean="0"/>
              <a:t>15) Which </a:t>
            </a:r>
            <a:r>
              <a:rPr lang="en-US" dirty="0"/>
              <a:t>of the following directly alter membrane potential </a:t>
            </a:r>
          </a:p>
          <a:p>
            <a:pPr lvl="0"/>
            <a:r>
              <a:rPr lang="en-US" dirty="0"/>
              <a:t>Enzymes</a:t>
            </a:r>
          </a:p>
          <a:p>
            <a:pPr lvl="0"/>
            <a:r>
              <a:rPr lang="en-US" dirty="0"/>
              <a:t>Transporters</a:t>
            </a:r>
          </a:p>
          <a:p>
            <a:pPr lvl="0"/>
            <a:r>
              <a:rPr lang="en-US" dirty="0"/>
              <a:t>Ion-linked channels 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All of the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/>
              <a:t>Q2. Select and highlight true and false for the given statements</a:t>
            </a:r>
          </a:p>
          <a:p>
            <a:pPr lvl="0"/>
            <a:r>
              <a:rPr lang="en-US" sz="2400" dirty="0" smtClean="0"/>
              <a:t>1) Clinical </a:t>
            </a:r>
            <a:r>
              <a:rPr lang="en-US" sz="2400" dirty="0"/>
              <a:t>pharmacology includes the investigation of drug’s efficacy and safety in various form of subjects (</a:t>
            </a:r>
            <a:r>
              <a:rPr lang="en-US" sz="2400" dirty="0">
                <a:solidFill>
                  <a:srgbClr val="00B0F0"/>
                </a:solidFill>
              </a:rPr>
              <a:t>True</a:t>
            </a:r>
            <a:r>
              <a:rPr lang="en-US" sz="2400" dirty="0"/>
              <a:t>/False)</a:t>
            </a:r>
          </a:p>
          <a:p>
            <a:pPr lvl="0"/>
            <a:r>
              <a:rPr lang="en-US" sz="2400" dirty="0" smtClean="0"/>
              <a:t>2) Drug </a:t>
            </a:r>
            <a:r>
              <a:rPr lang="en-US" sz="2400" dirty="0"/>
              <a:t>X shows its action by releasing cholinergic neurotransmitter, due to large particulate nature its release will occur through endocytosis (True/</a:t>
            </a:r>
            <a:r>
              <a:rPr lang="en-US" sz="2400" dirty="0">
                <a:solidFill>
                  <a:srgbClr val="00B0F0"/>
                </a:solidFill>
              </a:rPr>
              <a:t>False</a:t>
            </a:r>
            <a:r>
              <a:rPr lang="en-US" sz="2400" dirty="0"/>
              <a:t>)</a:t>
            </a:r>
          </a:p>
          <a:p>
            <a:pPr lvl="0"/>
            <a:r>
              <a:rPr lang="en-US" sz="2400" dirty="0" smtClean="0"/>
              <a:t>3) Drug </a:t>
            </a:r>
            <a:r>
              <a:rPr lang="en-US" sz="2400" dirty="0"/>
              <a:t>metabolism in humans usually results in a product that is more lipid soluble than the original drug (True/</a:t>
            </a:r>
            <a:r>
              <a:rPr lang="en-US" sz="2400" dirty="0">
                <a:solidFill>
                  <a:srgbClr val="00B0F0"/>
                </a:solidFill>
              </a:rPr>
              <a:t>False</a:t>
            </a:r>
            <a:r>
              <a:rPr lang="en-US" sz="2400" dirty="0"/>
              <a:t>)</a:t>
            </a:r>
          </a:p>
          <a:p>
            <a:pPr lvl="0"/>
            <a:r>
              <a:rPr lang="en-US" sz="2400" dirty="0" smtClean="0"/>
              <a:t>4) Various </a:t>
            </a:r>
            <a:r>
              <a:rPr lang="en-US" sz="2400" dirty="0"/>
              <a:t>doses, dosage form and frequency is adjusted in </a:t>
            </a:r>
            <a:r>
              <a:rPr lang="en-US" sz="2400" dirty="0" err="1"/>
              <a:t>pharmacotherapeutics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00B0F0"/>
                </a:solidFill>
              </a:rPr>
              <a:t>True</a:t>
            </a:r>
            <a:r>
              <a:rPr lang="en-US" sz="2400" dirty="0"/>
              <a:t>/False)</a:t>
            </a:r>
          </a:p>
          <a:p>
            <a:pPr lvl="0"/>
            <a:r>
              <a:rPr lang="en-US" sz="2400" dirty="0" smtClean="0"/>
              <a:t>5) passive </a:t>
            </a:r>
            <a:r>
              <a:rPr lang="en-US" sz="2400" dirty="0"/>
              <a:t>diffusion, aqueous soluble drugs cannot move easily across cell membrane (True/</a:t>
            </a:r>
            <a:r>
              <a:rPr lang="en-US" sz="2400" dirty="0">
                <a:solidFill>
                  <a:srgbClr val="00B0F0"/>
                </a:solidFill>
              </a:rPr>
              <a:t>false</a:t>
            </a:r>
            <a:r>
              <a:rPr lang="en-US" sz="2400" dirty="0"/>
              <a:t>)  </a:t>
            </a:r>
          </a:p>
          <a:p>
            <a:pPr lvl="0"/>
            <a:r>
              <a:rPr lang="en-US" sz="2400" dirty="0" smtClean="0"/>
              <a:t>6) A </a:t>
            </a:r>
            <a:r>
              <a:rPr lang="en-US" sz="2400" dirty="0"/>
              <a:t>patient is administered with drug A started toxic reaction but that drug is slowly metabolized by enzymes, he/she should be treated with cimetidine to overcome toxicity (</a:t>
            </a:r>
            <a:r>
              <a:rPr lang="en-US" sz="2400" dirty="0" smtClean="0">
                <a:solidFill>
                  <a:srgbClr val="00B0F0"/>
                </a:solidFill>
              </a:rPr>
              <a:t>True</a:t>
            </a:r>
            <a:r>
              <a:rPr lang="en-US" sz="2400" dirty="0" smtClean="0"/>
              <a:t>/False</a:t>
            </a:r>
            <a:r>
              <a:rPr lang="en-US" sz="2400" dirty="0"/>
              <a:t>) </a:t>
            </a:r>
          </a:p>
          <a:p>
            <a:pPr lvl="0"/>
            <a:r>
              <a:rPr lang="en-US" sz="2400" dirty="0" smtClean="0"/>
              <a:t>7) In </a:t>
            </a:r>
            <a:r>
              <a:rPr lang="en-US" sz="2400" dirty="0" err="1"/>
              <a:t>enterohepatic</a:t>
            </a:r>
            <a:r>
              <a:rPr lang="en-US" sz="2400" dirty="0"/>
              <a:t> circulation, reactivated metabolites comes from the metabolism via enzymes other than CYP P450 (</a:t>
            </a:r>
            <a:r>
              <a:rPr lang="en-US" sz="2400" dirty="0">
                <a:solidFill>
                  <a:srgbClr val="00B0F0"/>
                </a:solidFill>
              </a:rPr>
              <a:t>True</a:t>
            </a:r>
            <a:r>
              <a:rPr lang="en-US" sz="2400" dirty="0"/>
              <a:t>/False)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83757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8) Drug </a:t>
            </a:r>
            <a:r>
              <a:rPr lang="en-US" sz="2400" dirty="0"/>
              <a:t>A is hydrophobic in nature and having high plasma proteins binding are likely to distributed effectively to the target organ (True/</a:t>
            </a:r>
            <a:r>
              <a:rPr lang="en-US" sz="2400" dirty="0">
                <a:solidFill>
                  <a:srgbClr val="00B0F0"/>
                </a:solidFill>
              </a:rPr>
              <a:t>False</a:t>
            </a:r>
            <a:r>
              <a:rPr lang="en-US" sz="2400" dirty="0"/>
              <a:t>) </a:t>
            </a:r>
          </a:p>
          <a:p>
            <a:pPr lvl="0"/>
            <a:r>
              <a:rPr lang="en-US" sz="2400" dirty="0" smtClean="0"/>
              <a:t>9) A </a:t>
            </a:r>
            <a:r>
              <a:rPr lang="en-US" sz="2400" dirty="0"/>
              <a:t>patient has some allergic reactions to the drug A, for avoiding any adverse reaction he administered Drug B with same desired properties, both of the drugs are therapeutically equivalent (True/</a:t>
            </a:r>
            <a:r>
              <a:rPr lang="en-US" sz="2400" dirty="0">
                <a:solidFill>
                  <a:srgbClr val="00B0F0"/>
                </a:solidFill>
              </a:rPr>
              <a:t>False</a:t>
            </a:r>
            <a:r>
              <a:rPr lang="en-US" sz="2400" dirty="0"/>
              <a:t>)</a:t>
            </a:r>
          </a:p>
          <a:p>
            <a:pPr lvl="0"/>
            <a:r>
              <a:rPr lang="en-US" sz="2400" dirty="0" smtClean="0"/>
              <a:t>10) Different </a:t>
            </a:r>
            <a:r>
              <a:rPr lang="en-US" sz="2400" dirty="0"/>
              <a:t>dosage forms of same therapeutic class of drug will always effect the time to achieve peak plasma concentration (</a:t>
            </a:r>
            <a:r>
              <a:rPr lang="en-US" sz="2400" dirty="0">
                <a:solidFill>
                  <a:srgbClr val="00B0F0"/>
                </a:solidFill>
              </a:rPr>
              <a:t>True</a:t>
            </a:r>
            <a:r>
              <a:rPr lang="en-US" sz="2400" dirty="0"/>
              <a:t>/False) </a:t>
            </a:r>
          </a:p>
          <a:p>
            <a:pPr lvl="0"/>
            <a:r>
              <a:rPr lang="en-US" sz="2400" dirty="0" smtClean="0"/>
              <a:t>11) In </a:t>
            </a:r>
            <a:r>
              <a:rPr lang="en-US" sz="2400" dirty="0"/>
              <a:t>case of drug action, preliminary bonding of drug with specified receptor will always lead to alteration of receptor’s structure (</a:t>
            </a:r>
            <a:r>
              <a:rPr lang="en-US" sz="2400" dirty="0">
                <a:solidFill>
                  <a:srgbClr val="00B0F0"/>
                </a:solidFill>
              </a:rPr>
              <a:t>True</a:t>
            </a:r>
            <a:r>
              <a:rPr lang="en-US" sz="2400" dirty="0"/>
              <a:t>/False)</a:t>
            </a:r>
          </a:p>
          <a:p>
            <a:pPr lvl="0"/>
            <a:r>
              <a:rPr lang="en-US" sz="2400" dirty="0" smtClean="0"/>
              <a:t>12) Mechanistically</a:t>
            </a:r>
            <a:r>
              <a:rPr lang="en-US" sz="2400" dirty="0"/>
              <a:t>, every drug can illicit its action via enzymes, ion channels, transporters, receptors (</a:t>
            </a:r>
            <a:r>
              <a:rPr lang="en-US" sz="2400" dirty="0">
                <a:solidFill>
                  <a:srgbClr val="00B0F0"/>
                </a:solidFill>
              </a:rPr>
              <a:t>True</a:t>
            </a:r>
            <a:r>
              <a:rPr lang="en-US" sz="2400" dirty="0"/>
              <a:t>/False)</a:t>
            </a:r>
          </a:p>
          <a:p>
            <a:pPr lvl="0"/>
            <a:r>
              <a:rPr lang="en-US" sz="2400" dirty="0" smtClean="0"/>
              <a:t>13) As </a:t>
            </a:r>
            <a:r>
              <a:rPr lang="en-US" sz="2400" dirty="0"/>
              <a:t>compared to other receptors, intracellular receptors take long for initiating its effect (</a:t>
            </a:r>
            <a:r>
              <a:rPr lang="en-US" sz="2400" dirty="0">
                <a:solidFill>
                  <a:srgbClr val="00B0F0"/>
                </a:solidFill>
              </a:rPr>
              <a:t>True</a:t>
            </a:r>
            <a:r>
              <a:rPr lang="en-US" sz="2400" dirty="0"/>
              <a:t>/False) </a:t>
            </a:r>
          </a:p>
          <a:p>
            <a:pPr lvl="0"/>
            <a:r>
              <a:rPr lang="en-US" sz="2400" dirty="0" smtClean="0"/>
              <a:t>14) Depending </a:t>
            </a:r>
            <a:r>
              <a:rPr lang="en-US" sz="2400" dirty="0"/>
              <a:t>upon the nature of ligand, majority of drugs interact with receptors that are present across the cell membrane (</a:t>
            </a:r>
            <a:r>
              <a:rPr lang="en-US" sz="2400" dirty="0">
                <a:solidFill>
                  <a:srgbClr val="00B0F0"/>
                </a:solidFill>
              </a:rPr>
              <a:t>True</a:t>
            </a:r>
            <a:r>
              <a:rPr lang="en-US" sz="2400" dirty="0"/>
              <a:t>/False)</a:t>
            </a:r>
          </a:p>
          <a:p>
            <a:pPr lvl="0"/>
            <a:r>
              <a:rPr lang="en-US" sz="2400" dirty="0" smtClean="0"/>
              <a:t>15) Various </a:t>
            </a:r>
            <a:r>
              <a:rPr lang="en-US" sz="2400" dirty="0"/>
              <a:t>subunits of second messenger system of G-proteins is always linked other receptors i.e. intracellular receptors, enzymes or ion linked channels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F0"/>
                </a:solidFill>
              </a:rPr>
              <a:t>True</a:t>
            </a:r>
            <a:r>
              <a:rPr lang="en-US" sz="2400" dirty="0" smtClean="0"/>
              <a:t>/False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905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 khan</dc:creator>
  <cp:lastModifiedBy>Asad khan</cp:lastModifiedBy>
  <cp:revision>5</cp:revision>
  <dcterms:created xsi:type="dcterms:W3CDTF">2020-03-29T01:03:05Z</dcterms:created>
  <dcterms:modified xsi:type="dcterms:W3CDTF">2020-03-29T01:36:04Z</dcterms:modified>
</cp:coreProperties>
</file>