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9" r:id="rId2"/>
    <p:sldId id="257" r:id="rId3"/>
    <p:sldId id="259" r:id="rId4"/>
    <p:sldId id="260" r:id="rId5"/>
    <p:sldId id="262" r:id="rId6"/>
    <p:sldId id="263" r:id="rId7"/>
    <p:sldId id="264" r:id="rId8"/>
    <p:sldId id="265" r:id="rId9"/>
    <p:sldId id="268" r:id="rId10"/>
    <p:sldId id="269" r:id="rId11"/>
    <p:sldId id="270" r:id="rId12"/>
    <p:sldId id="272" r:id="rId13"/>
    <p:sldId id="275" r:id="rId14"/>
    <p:sldId id="273" r:id="rId15"/>
    <p:sldId id="276"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p:scale>
          <a:sx n="81" d="100"/>
          <a:sy n="81" d="100"/>
        </p:scale>
        <p:origin x="-25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4/18/2020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85090"/>
            <a:ext cx="10515600" cy="6092190"/>
          </a:xfrm>
        </p:spPr>
        <p:txBody>
          <a:bodyPr/>
          <a:lstStyle/>
          <a:p>
            <a:pPr marL="0" indent="0">
              <a:buNone/>
            </a:pPr>
            <a:r>
              <a:rPr lang="en-US" b="1" u="sng" dirty="0"/>
              <a:t>NAME: </a:t>
            </a:r>
            <a:r>
              <a:rPr lang="en-US" b="1" u="sng" dirty="0" smtClean="0"/>
              <a:t>Osama </a:t>
            </a:r>
            <a:r>
              <a:rPr lang="en-US" b="1" u="sng" dirty="0" err="1" smtClean="0"/>
              <a:t>wali</a:t>
            </a:r>
            <a:endParaRPr lang="en-US" b="1" u="sng" dirty="0" smtClean="0"/>
          </a:p>
          <a:p>
            <a:pPr marL="0" indent="0">
              <a:buNone/>
            </a:pPr>
            <a:r>
              <a:rPr lang="en-US" b="1" u="sng" dirty="0" smtClean="0"/>
              <a:t>IDE </a:t>
            </a:r>
            <a:r>
              <a:rPr lang="en-US" b="1" u="sng" dirty="0"/>
              <a:t>:  </a:t>
            </a:r>
            <a:r>
              <a:rPr lang="en-US" b="1" u="sng" dirty="0" smtClean="0"/>
              <a:t>16048</a:t>
            </a:r>
            <a:endParaRPr lang="en-US" b="1" u="sng" dirty="0"/>
          </a:p>
          <a:p>
            <a:pPr marL="0" indent="0">
              <a:buNone/>
            </a:pPr>
            <a:r>
              <a:rPr lang="en-US" b="1" u="sng" dirty="0"/>
              <a:t>SECTION:    SE, A</a:t>
            </a:r>
          </a:p>
          <a:p>
            <a:pPr marL="0" indent="0">
              <a:buNone/>
            </a:pPr>
            <a:r>
              <a:rPr lang="en-US" b="1" u="sng" dirty="0"/>
              <a:t>SEMESTER</a:t>
            </a:r>
            <a:r>
              <a:rPr lang="en-US" dirty="0"/>
              <a:t>: SECOND </a:t>
            </a:r>
          </a:p>
          <a:p>
            <a:pPr marL="0" indent="0">
              <a:buNone/>
            </a:pPr>
            <a:r>
              <a:rPr lang="en-US" b="1" u="sng" dirty="0"/>
              <a:t>COURSE</a:t>
            </a:r>
            <a:r>
              <a:rPr lang="en-US" dirty="0"/>
              <a:t>: COMMUNICATION AND PRESENTATION SKILLS</a:t>
            </a:r>
          </a:p>
          <a:p>
            <a:pPr marL="0" indent="0">
              <a:buNone/>
            </a:pPr>
            <a:r>
              <a:rPr lang="en-US" b="1" i="1" u="sng" dirty="0"/>
              <a:t>INSTRUCTOR</a:t>
            </a:r>
            <a:r>
              <a:rPr lang="en-US" dirty="0"/>
              <a:t>: NAEEM ULLAH KAKA KHEL</a:t>
            </a:r>
          </a:p>
          <a:p>
            <a:pPr marL="0" indent="0">
              <a:buNone/>
            </a:pPr>
            <a:r>
              <a:rPr lang="en-US" b="1" dirty="0"/>
              <a:t>EXAMANATION</a:t>
            </a:r>
            <a:r>
              <a:rPr lang="en-US" dirty="0"/>
              <a:t>: MIDTERM ASSIGMENT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490" y="317500"/>
            <a:ext cx="10989310" cy="5859780"/>
          </a:xfrm>
        </p:spPr>
        <p:txBody>
          <a:bodyPr>
            <a:normAutofit fontScale="80000"/>
          </a:bodyPr>
          <a:lstStyle/>
          <a:p>
            <a:pPr marL="0" indent="0">
              <a:buNone/>
            </a:pPr>
            <a:r>
              <a:rPr lang="en-US" dirty="0" smtClean="0">
                <a:sym typeface="+mn-ea"/>
              </a:rPr>
              <a:t>Large corporations require an effective system for communication of information and messages, promptly, within and outside the organization. In this context, the telephone is one of the easiest and convenient ways for instant communication, but when it comes to evidence, written modes are considered best. Written records include memos, notes, letters, circulars and orders, which are used by the organization.</a:t>
            </a:r>
            <a:endParaRPr lang="en-US" dirty="0"/>
          </a:p>
          <a:p>
            <a:endParaRPr lang="en-US"/>
          </a:p>
          <a:p>
            <a:pPr marL="0" algn="just">
              <a:lnSpc>
                <a:spcPct val="100000"/>
              </a:lnSpc>
            </a:pPr>
            <a:r>
              <a:rPr lang="en-US" dirty="0" smtClean="0">
                <a:solidFill>
                  <a:sysClr val="windowText" lastClr="000000"/>
                </a:solidFill>
                <a:latin typeface="Constantia" panose="02030602050306030303" charset="0"/>
                <a:ea typeface="+mn-ea"/>
                <a:cs typeface="+mn-ea"/>
                <a:sym typeface="+mn-ea"/>
              </a:rPr>
              <a:t>Comparison Chart</a:t>
            </a:r>
            <a:endParaRPr lang="en-US" dirty="0" smtClean="0"/>
          </a:p>
          <a:p>
            <a:pPr marL="0" algn="just">
              <a:lnSpc>
                <a:spcPct val="100000"/>
              </a:lnSpc>
            </a:pPr>
            <a:endParaRPr lang="en-US" dirty="0" smtClean="0"/>
          </a:p>
          <a:p>
            <a:pPr marL="0" algn="just">
              <a:lnSpc>
                <a:spcPct val="100000"/>
              </a:lnSpc>
            </a:pPr>
            <a:r>
              <a:rPr lang="en-US" dirty="0" smtClean="0">
                <a:solidFill>
                  <a:sysClr val="windowText" lastClr="000000"/>
                </a:solidFill>
                <a:latin typeface="Constantia" panose="02030602050306030303" charset="0"/>
                <a:ea typeface="+mn-ea"/>
                <a:cs typeface="+mn-ea"/>
                <a:sym typeface="+mn-ea"/>
              </a:rPr>
              <a:t>BASIS FOR COMPARISON	</a:t>
            </a:r>
            <a:endParaRPr lang="en-US" dirty="0" smtClean="0"/>
          </a:p>
          <a:p>
            <a:pPr marL="0" algn="just">
              <a:lnSpc>
                <a:spcPct val="100000"/>
              </a:lnSpc>
            </a:pPr>
            <a:r>
              <a:rPr lang="en-US" dirty="0" smtClean="0">
                <a:solidFill>
                  <a:sysClr val="windowText" lastClr="000000"/>
                </a:solidFill>
                <a:latin typeface="Constantia" panose="02030602050306030303" charset="0"/>
                <a:ea typeface="+mn-ea"/>
                <a:cs typeface="+mn-ea"/>
                <a:sym typeface="+mn-ea"/>
              </a:rPr>
              <a:t>MEMO					LETTER</a:t>
            </a:r>
            <a:endParaRPr lang="en-US" dirty="0" smtClean="0"/>
          </a:p>
          <a:p>
            <a:pPr marL="285750" indent="-285750" algn="just">
              <a:lnSpc>
                <a:spcPct val="100000"/>
              </a:lnSpc>
              <a:buFont typeface="Wingdings" panose="05000000000000000000" pitchFamily="2" charset="2"/>
              <a:buChar char="q"/>
            </a:pPr>
            <a:r>
              <a:rPr lang="en-US" dirty="0" smtClean="0">
                <a:solidFill>
                  <a:sysClr val="windowText" lastClr="000000"/>
                </a:solidFill>
                <a:latin typeface="Constantia" panose="02030602050306030303" charset="0"/>
                <a:ea typeface="+mn-ea"/>
                <a:cs typeface="+mn-ea"/>
                <a:sym typeface="+mn-ea"/>
              </a:rPr>
              <a:t>Meaning</a:t>
            </a:r>
            <a:r>
              <a:rPr lang="en-US" dirty="0">
                <a:solidFill>
                  <a:sysClr val="windowText" lastClr="000000"/>
                </a:solidFill>
                <a:latin typeface="Constantia" panose="02030602050306030303" charset="0"/>
                <a:ea typeface="+mn-ea"/>
                <a:cs typeface="+mn-ea"/>
                <a:sym typeface="+mn-ea"/>
              </a:rPr>
              <a:t>:</a:t>
            </a:r>
            <a:r>
              <a:rPr lang="en-US" dirty="0" smtClean="0">
                <a:solidFill>
                  <a:sysClr val="windowText" lastClr="000000"/>
                </a:solidFill>
                <a:latin typeface="Constantia" panose="02030602050306030303" charset="0"/>
                <a:ea typeface="+mn-ea"/>
                <a:cs typeface="+mn-ea"/>
                <a:sym typeface="+mn-ea"/>
              </a:rPr>
              <a:t> Memo refers to a short message, written in an informal tone for interoffice circulation of the information. Letter are a type of verbal communication, that contains a compressed message, conveyed to the party external to the business.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70" y="147320"/>
            <a:ext cx="11111230" cy="6029960"/>
          </a:xfrm>
        </p:spPr>
        <p:txBody>
          <a:bodyPr>
            <a:normAutofit/>
          </a:bodyPr>
          <a:lstStyle/>
          <a:p>
            <a:pPr marL="0" indent="0" algn="just">
              <a:buNone/>
            </a:pPr>
            <a:endParaRPr lang="en-US" dirty="0" smtClean="0"/>
          </a:p>
          <a:p>
            <a:pPr marL="285750" indent="-285750" algn="just">
              <a:buFont typeface="Wingdings" panose="05000000000000000000" pitchFamily="2" charset="2"/>
              <a:buChar char="q"/>
            </a:pPr>
            <a:r>
              <a:rPr lang="en-US" dirty="0" smtClean="0">
                <a:sym typeface="+mn-ea"/>
              </a:rPr>
              <a:t>Nature: MEMO: Informal and Concise	LETTER: Formal and informative</a:t>
            </a:r>
            <a:endParaRPr lang="en-US" dirty="0" smtClean="0"/>
          </a:p>
          <a:p>
            <a:pPr marL="285750" indent="-285750" algn="just">
              <a:buFont typeface="Wingdings" panose="05000000000000000000" pitchFamily="2" charset="2"/>
              <a:buChar char="q"/>
            </a:pPr>
            <a:r>
              <a:rPr lang="en-US" dirty="0" smtClean="0">
                <a:sym typeface="+mn-ea"/>
              </a:rPr>
              <a:t>Exchanged between: MEMO: Departments, units or superior-subordinate within the organization.  LETTER: Two business houses or between the company and client.</a:t>
            </a:r>
            <a:endParaRPr lang="en-US" dirty="0" smtClean="0"/>
          </a:p>
          <a:p>
            <a:pPr marL="285750" indent="-285750" algn="just">
              <a:buFont typeface="Wingdings" panose="05000000000000000000" pitchFamily="2" charset="2"/>
              <a:buChar char="q"/>
            </a:pPr>
            <a:r>
              <a:rPr lang="en-US" dirty="0" smtClean="0">
                <a:sym typeface="+mn-ea"/>
              </a:rPr>
              <a:t>Length: MEMO: Short</a:t>
            </a:r>
            <a:r>
              <a:rPr lang="en-US" dirty="0">
                <a:sym typeface="+mn-ea"/>
              </a:rPr>
              <a:t> </a:t>
            </a:r>
            <a:r>
              <a:rPr lang="en-US" dirty="0" smtClean="0">
                <a:sym typeface="+mn-ea"/>
              </a:rPr>
              <a:t>  LETTER: Comparatively long</a:t>
            </a:r>
            <a:endParaRPr lang="en-US" dirty="0" smtClean="0"/>
          </a:p>
          <a:p>
            <a:pPr marL="285750" indent="-285750" algn="just">
              <a:buFont typeface="Wingdings" panose="05000000000000000000" pitchFamily="2" charset="2"/>
              <a:buChar char="q"/>
            </a:pPr>
            <a:r>
              <a:rPr lang="en-US" dirty="0" smtClean="0">
                <a:sym typeface="+mn-ea"/>
              </a:rPr>
              <a:t>Signature: MEMO: Signature is not required in a memo. LETTER: A letter is duly signed by the sender.</a:t>
            </a:r>
            <a:endParaRPr lang="en-US" dirty="0" smtClean="0"/>
          </a:p>
          <a:p>
            <a:pPr marL="285750" indent="-285750" algn="just">
              <a:buFont typeface="Wingdings" panose="05000000000000000000" pitchFamily="2" charset="2"/>
              <a:buChar char="q"/>
            </a:pPr>
            <a:r>
              <a:rPr lang="en-US" dirty="0" smtClean="0">
                <a:sym typeface="+mn-ea"/>
              </a:rPr>
              <a:t>Communication: MEMO: One to many LETTER: One to one</a:t>
            </a:r>
            <a:endParaRPr lang="en-US" dirty="0" smtClean="0"/>
          </a:p>
          <a:p>
            <a:pPr marL="285750" indent="-285750" algn="just">
              <a:buFont typeface="Wingdings" panose="05000000000000000000" pitchFamily="2" charset="2"/>
              <a:buChar char="q"/>
            </a:pPr>
            <a:r>
              <a:rPr lang="en-US" dirty="0" smtClean="0">
                <a:sym typeface="+mn-ea"/>
              </a:rPr>
              <a:t>Content: MEMO: Use of technical jargon and personal pronoun is allowed. LETTER: Simple words are used and written in third person.</a:t>
            </a:r>
            <a:endParaRPr lang="en-US" dirty="0"/>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u="sng">
                <a:effectLst>
                  <a:outerShdw blurRad="38100" dist="38100" dir="2700000" algn="tl">
                    <a:srgbClr val="000000">
                      <a:alpha val="43137"/>
                    </a:srgbClr>
                  </a:outerShdw>
                </a:effectLst>
              </a:rPr>
              <a:t>DIFFERENT BETWEEN MEMO AND LETTER</a:t>
            </a:r>
          </a:p>
        </p:txBody>
      </p:sp>
      <p:sp>
        <p:nvSpPr>
          <p:cNvPr id="5" name="Content Placeholder 4"/>
          <p:cNvSpPr>
            <a:spLocks noGrp="1"/>
          </p:cNvSpPr>
          <p:nvPr>
            <p:ph sz="half" idx="1"/>
          </p:nvPr>
        </p:nvSpPr>
        <p:spPr>
          <a:xfrm>
            <a:off x="838200" y="1424940"/>
            <a:ext cx="5181600" cy="5251450"/>
          </a:xfrm>
        </p:spPr>
        <p:txBody>
          <a:bodyPr>
            <a:normAutofit fontScale="90000"/>
          </a:bodyPr>
          <a:lstStyle/>
          <a:p>
            <a:pPr algn="just"/>
            <a:r>
              <a:rPr lang="en-US" b="1" i="1" u="sng" dirty="0" smtClean="0">
                <a:effectLst/>
                <a:sym typeface="+mn-ea"/>
              </a:rPr>
              <a:t>Definition of Memo</a:t>
            </a:r>
            <a:endParaRPr lang="en-US" dirty="0" smtClean="0"/>
          </a:p>
          <a:p>
            <a:pPr algn="just"/>
            <a:r>
              <a:rPr lang="en-US" dirty="0" smtClean="0">
                <a:sym typeface="+mn-ea"/>
              </a:rPr>
              <a:t>The memo is short for the memorandum, which means a note or record for any use in future. It is a short message used as a means of informal communication within the organization, for transmitting information in writing. It may be titled as interoffice communication, office memorandum, or interoffice correspondence, rather than a memorandum.</a:t>
            </a:r>
            <a:endParaRPr lang="en-US" dirty="0" smtClean="0"/>
          </a:p>
          <a:p>
            <a:pPr algn="just"/>
            <a:endParaRPr lang="en-US" dirty="0" smtClean="0"/>
          </a:p>
          <a:p>
            <a:pPr marL="0" indent="0" algn="just">
              <a:buNone/>
            </a:pPr>
            <a:endParaRPr lang="en-US" dirty="0"/>
          </a:p>
          <a:p>
            <a:pPr marL="0" indent="0">
              <a:buNone/>
            </a:pPr>
            <a:endParaRPr lang="en-US"/>
          </a:p>
        </p:txBody>
      </p:sp>
      <p:sp>
        <p:nvSpPr>
          <p:cNvPr id="6" name="Content Placeholder 5"/>
          <p:cNvSpPr>
            <a:spLocks noGrp="1"/>
          </p:cNvSpPr>
          <p:nvPr>
            <p:ph sz="half" idx="2"/>
          </p:nvPr>
        </p:nvSpPr>
        <p:spPr>
          <a:xfrm>
            <a:off x="6172200" y="1424305"/>
            <a:ext cx="5181600" cy="4752975"/>
          </a:xfrm>
        </p:spPr>
        <p:txBody>
          <a:bodyPr>
            <a:normAutofit fontScale="90000"/>
          </a:bodyPr>
          <a:lstStyle/>
          <a:p>
            <a:pPr algn="just"/>
            <a:r>
              <a:rPr lang="en-US" b="1" i="1" u="sng" dirty="0" smtClean="0">
                <a:sym typeface="+mn-ea"/>
              </a:rPr>
              <a:t>Definition of Letter</a:t>
            </a:r>
            <a:endParaRPr lang="en-US" dirty="0" smtClean="0"/>
          </a:p>
          <a:p>
            <a:pPr algn="just"/>
            <a:r>
              <a:rPr lang="en-US" dirty="0" smtClean="0">
                <a:sym typeface="+mn-ea"/>
              </a:rPr>
              <a:t>A business letter can be defined as the form of written communication, that contains a long message, addressed to the party external to the organization, i.e. supplier, customer, manufacturer or client. It starts with a salutation, written professionally in the third person and has a complementary close with a signature.</a:t>
            </a:r>
            <a:endParaRPr lang="en-US" dirty="0" smtClean="0"/>
          </a:p>
          <a:p>
            <a:pPr algn="just"/>
            <a:endParaRPr lang="en-US" dirty="0" smtClean="0"/>
          </a:p>
          <a:p>
            <a:pPr marL="0" indent="0" algn="just">
              <a:buNone/>
            </a:pPr>
            <a:endParaRPr lang="en-US" dirty="0"/>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8585" y="37465"/>
            <a:ext cx="5911215" cy="6139815"/>
          </a:xfrm>
        </p:spPr>
        <p:txBody>
          <a:bodyPr>
            <a:normAutofit fontScale="90000"/>
          </a:bodyPr>
          <a:lstStyle/>
          <a:p>
            <a:pPr marL="0" indent="0" algn="just">
              <a:buNone/>
            </a:pPr>
            <a:endParaRPr lang="en-US" dirty="0" smtClean="0"/>
          </a:p>
          <a:p>
            <a:pPr algn="just"/>
            <a:r>
              <a:rPr lang="en-US" dirty="0" smtClean="0">
                <a:sym typeface="+mn-ea"/>
              </a:rPr>
              <a:t>The primary objective of memos is to disseminate business policies, procedures or related official business. These are written in one to all perspective and can serve different purposes like conveying news, directions and information to multiple recipients, calling people to action or meeting.</a:t>
            </a:r>
            <a:endParaRPr lang="en-US" dirty="0" smtClean="0"/>
          </a:p>
          <a:p>
            <a:pPr algn="just"/>
            <a:endParaRPr lang="en-US" dirty="0" smtClean="0"/>
          </a:p>
          <a:p>
            <a:pPr algn="just"/>
            <a:r>
              <a:rPr lang="en-US" dirty="0" smtClean="0">
                <a:sym typeface="+mn-ea"/>
              </a:rPr>
              <a:t>One can use an informal tone and personal pronouns in the memo. There is no requirement to use a salutation and complimentary close.</a:t>
            </a:r>
            <a:endParaRPr lang="en-US" dirty="0"/>
          </a:p>
          <a:p>
            <a:endParaRPr lang="en-US"/>
          </a:p>
        </p:txBody>
      </p:sp>
      <p:sp>
        <p:nvSpPr>
          <p:cNvPr id="4" name="Content Placeholder 3"/>
          <p:cNvSpPr>
            <a:spLocks noGrp="1"/>
          </p:cNvSpPr>
          <p:nvPr>
            <p:ph sz="half" idx="2"/>
          </p:nvPr>
        </p:nvSpPr>
        <p:spPr>
          <a:xfrm>
            <a:off x="6172200" y="159385"/>
            <a:ext cx="5801360" cy="6516370"/>
          </a:xfrm>
        </p:spPr>
        <p:txBody>
          <a:bodyPr>
            <a:normAutofit fontScale="80000"/>
          </a:bodyPr>
          <a:lstStyle/>
          <a:p>
            <a:pPr marL="0" indent="0" algn="just">
              <a:buNone/>
            </a:pPr>
            <a:endParaRPr lang="en-US" dirty="0" smtClean="0"/>
          </a:p>
          <a:p>
            <a:pPr algn="just"/>
            <a:r>
              <a:rPr lang="en-US" dirty="0" smtClean="0">
                <a:sym typeface="+mn-ea"/>
              </a:rPr>
              <a:t>The relationship between the sender and receiver plays a significant role in determining, the overall style in which the letter is drafted. These are used for a number of reasons such as a request for information or feedback, order placement, making complaints or grievances, enquiring something or taking follow-up.</a:t>
            </a:r>
            <a:endParaRPr lang="en-US" dirty="0" smtClean="0"/>
          </a:p>
          <a:p>
            <a:pPr algn="just"/>
            <a:endParaRPr lang="en-US" dirty="0" smtClean="0"/>
          </a:p>
          <a:p>
            <a:pPr algn="just"/>
            <a:r>
              <a:rPr lang="en-US" dirty="0" smtClean="0">
                <a:sym typeface="+mn-ea"/>
              </a:rPr>
              <a:t>The letter is printed, typed or written on the letterhead paper, which contains the details of the company like name, address, logo, etc. As business letters serve as evidence for both the parties concerned, so it needs to be polite, courteous and respectful to gain immediate response.</a:t>
            </a:r>
            <a:endParaRPr lang="en-US" dirty="0"/>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755" y="62230"/>
            <a:ext cx="12023725" cy="6650355"/>
          </a:xfrm>
        </p:spPr>
        <p:txBody>
          <a:bodyPr>
            <a:normAutofit/>
          </a:bodyPr>
          <a:lstStyle/>
          <a:p>
            <a:pPr algn="just"/>
            <a:r>
              <a:rPr lang="en-US" dirty="0" smtClean="0">
                <a:sym typeface="+mn-ea"/>
              </a:rPr>
              <a:t>Key Differences Between Memo and Letter</a:t>
            </a:r>
            <a:endParaRPr lang="en-US" dirty="0" smtClean="0"/>
          </a:p>
          <a:p>
            <a:pPr algn="just"/>
            <a:r>
              <a:rPr lang="en-US" dirty="0" smtClean="0">
                <a:sym typeface="+mn-ea"/>
              </a:rPr>
              <a:t>The points presented below explain the difference between memo and letter:</a:t>
            </a:r>
            <a:endParaRPr lang="en-US" dirty="0" smtClean="0"/>
          </a:p>
          <a:p>
            <a:pPr algn="just"/>
            <a:endParaRPr lang="en-US" dirty="0" smtClean="0"/>
          </a:p>
          <a:p>
            <a:pPr algn="just"/>
            <a:r>
              <a:rPr lang="en-US" dirty="0" smtClean="0">
                <a:sym typeface="+mn-ea"/>
              </a:rPr>
              <a:t>The memo can be defined as a short message, written informally to communicate certain information to the members of the organization. Conversely, letters can be understood as a means of a verbal communication containing a brief message addressed to a party external to the business.</a:t>
            </a:r>
            <a:endParaRPr lang="en-US" dirty="0" smtClean="0"/>
          </a:p>
          <a:p>
            <a:pPr algn="just"/>
            <a:r>
              <a:rPr lang="en-US" dirty="0" smtClean="0">
                <a:sym typeface="+mn-ea"/>
              </a:rPr>
              <a:t>A memo uses informal tone and is straight to the point. On the other extreme, letters are very formal and contain lots of information.</a:t>
            </a:r>
            <a:endParaRPr lang="en-US" dirty="0" smtClean="0"/>
          </a:p>
          <a:p>
            <a:pPr algn="just"/>
            <a:r>
              <a:rPr lang="en-US" dirty="0" smtClean="0">
                <a:sym typeface="+mn-ea"/>
              </a:rPr>
              <a:t>The use of memorandum is internal to the organization, in the sense that it is exchanged between two departments, or units or sent by the manager to inform subordinates. As against, the use of letter is external in nature, as it is exchanged between two business houses or between the company and client.</a:t>
            </a:r>
            <a:endParaRPr lang="en-US" dirty="0" smtClean="0"/>
          </a:p>
          <a:p>
            <a:pPr algn="just"/>
            <a:r>
              <a:rPr lang="en-US" dirty="0" smtClean="0">
                <a:sym typeface="+mn-ea"/>
              </a:rPr>
              <a:t>When it comes to length, letters  are lengthier  in comparison to the memo.</a:t>
            </a:r>
            <a:endParaRPr lang="en-US" dirty="0" smtClean="0"/>
          </a:p>
          <a:p>
            <a:pPr marL="0" indent="0" algn="just">
              <a:buNone/>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4295"/>
            <a:ext cx="12070715" cy="6675120"/>
          </a:xfrm>
        </p:spPr>
        <p:txBody>
          <a:bodyPr>
            <a:normAutofit fontScale="90000" lnSpcReduction="20000"/>
          </a:bodyPr>
          <a:lstStyle/>
          <a:p>
            <a:r>
              <a:rPr lang="en-US" dirty="0">
                <a:sym typeface="+mn-ea"/>
              </a:rPr>
              <a:t>There is no requirement of a signature in the memo, as it is used within the organization. However, the letter is to be duly signed by the one who sends it.</a:t>
            </a:r>
            <a:endParaRPr lang="en-US" dirty="0"/>
          </a:p>
          <a:p>
            <a:r>
              <a:rPr lang="en-US" dirty="0">
                <a:sym typeface="+mn-ea"/>
              </a:rPr>
              <a:t>Memos are written to inform or direct, a department or number of employees on a certain matter and so it is usually written from one to all perspective, such as mass communication. Contrary to this, letters are private as it addresses to a particular party or client, so it is a form of one to one interpersonal communication.</a:t>
            </a:r>
            <a:endParaRPr lang="en-US" dirty="0"/>
          </a:p>
          <a:p>
            <a:r>
              <a:rPr lang="en-US" dirty="0">
                <a:sym typeface="+mn-ea"/>
              </a:rPr>
              <a:t>Technical jargons are commonly used in memos, as well as uses personal pronouns. Unlike, letters avoid the use of technical jargons and terms which are not easy to comprehend. Moreover, letters are written in the third </a:t>
            </a:r>
            <a:r>
              <a:rPr lang="en-US" dirty="0" smtClean="0">
                <a:sym typeface="+mn-ea"/>
              </a:rPr>
              <a:t>person.</a:t>
            </a:r>
            <a:endParaRPr lang="en-US" dirty="0"/>
          </a:p>
          <a:p>
            <a:pPr marL="0" indent="0">
              <a:buNone/>
            </a:pPr>
            <a:r>
              <a:rPr lang="en-US" b="1" u="sng" dirty="0" smtClean="0">
                <a:effectLst>
                  <a:outerShdw blurRad="38100" dist="38100" dir="2700000" algn="tl">
                    <a:srgbClr val="000000">
                      <a:alpha val="43137"/>
                    </a:srgbClr>
                  </a:outerShdw>
                </a:effectLst>
                <a:sym typeface="+mn-ea"/>
              </a:rPr>
              <a:t>Conclusion</a:t>
            </a:r>
            <a:endParaRPr lang="en-US" dirty="0" smtClean="0"/>
          </a:p>
          <a:p>
            <a:pPr marL="0" indent="0">
              <a:buNone/>
            </a:pPr>
            <a:r>
              <a:rPr lang="en-US" dirty="0" smtClean="0">
                <a:sym typeface="+mn-ea"/>
              </a:rPr>
              <a:t>A memo is an essential tool for business communication, which is used to transmit a particular information to many individuals working in the same organization. It has a great role to play in recording the day to day business activities and can be used for future reference.</a:t>
            </a:r>
            <a:endParaRPr lang="en-US" dirty="0" smtClean="0"/>
          </a:p>
          <a:p>
            <a:pPr marL="0" indent="0">
              <a:buNone/>
            </a:pPr>
            <a:endParaRPr lang="en-US" dirty="0" smtClean="0"/>
          </a:p>
          <a:p>
            <a:pPr marL="0" indent="0">
              <a:buNone/>
            </a:pPr>
            <a:r>
              <a:rPr lang="en-US" dirty="0" smtClean="0">
                <a:sym typeface="+mn-ea"/>
              </a:rPr>
              <a:t>In contrast, letters are considered as the best mode of written communication, that can be used for giving or seeking information to/from an external party. It helps to persuade the receiver, to do as per the will of the writer.</a:t>
            </a:r>
            <a:endParaRPr lang="en-US" dirty="0"/>
          </a:p>
          <a:p>
            <a:pPr marL="0" indent="0">
              <a:buNone/>
            </a:pPr>
            <a:r>
              <a:rPr lang="en-US"/>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31470" y="365125"/>
            <a:ext cx="11022330" cy="1325880"/>
          </a:xfrm>
        </p:spPr>
        <p:txBody>
          <a:bodyPr/>
          <a:lstStyle/>
          <a:p>
            <a:r>
              <a:rPr lang="en-US" b="1" u="sng"/>
              <a:t>Q: What is intesive and extensive ?</a:t>
            </a:r>
          </a:p>
        </p:txBody>
      </p:sp>
      <p:sp>
        <p:nvSpPr>
          <p:cNvPr id="7" name="Content Placeholder 6"/>
          <p:cNvSpPr>
            <a:spLocks noGrp="1"/>
          </p:cNvSpPr>
          <p:nvPr>
            <p:ph idx="1"/>
          </p:nvPr>
        </p:nvSpPr>
        <p:spPr>
          <a:xfrm>
            <a:off x="332105" y="1391920"/>
            <a:ext cx="11021695" cy="5503545"/>
          </a:xfrm>
        </p:spPr>
        <p:txBody>
          <a:bodyPr>
            <a:normAutofit fontScale="87500" lnSpcReduction="20000"/>
          </a:bodyPr>
          <a:lstStyle/>
          <a:p>
            <a:pPr marL="0" indent="0">
              <a:buNone/>
            </a:pPr>
            <a:r>
              <a:rPr lang="en-US" sz="4000" u="sng" dirty="0" smtClean="0">
                <a:sym typeface="+mn-ea"/>
              </a:rPr>
              <a:t>ANS:  1</a:t>
            </a:r>
            <a:endParaRPr lang="en-US" b="1" u="sng" dirty="0" smtClean="0">
              <a:sym typeface="+mn-ea"/>
            </a:endParaRPr>
          </a:p>
          <a:p>
            <a:pPr marL="0" indent="0">
              <a:buNone/>
            </a:pPr>
            <a:r>
              <a:rPr lang="en-US" b="1" u="sng" dirty="0" smtClean="0">
                <a:sym typeface="+mn-ea"/>
              </a:rPr>
              <a:t>INTENSIVE READING</a:t>
            </a:r>
            <a:endParaRPr lang="en-US" dirty="0"/>
          </a:p>
          <a:p>
            <a:pPr marL="0" indent="0">
              <a:buNone/>
            </a:pPr>
            <a:r>
              <a:rPr lang="en-US" dirty="0" smtClean="0">
                <a:sym typeface="+mn-ea"/>
              </a:rPr>
              <a:t>Intensive reading “calls attention to grammatical forms, discourse markers and other surface structure details for the purpose of understanding literal meaning, implications, rhetorical relationships, and the like.”</a:t>
            </a:r>
            <a:r>
              <a:rPr lang="en-US" dirty="0">
                <a:sym typeface="+mn-ea"/>
              </a:rPr>
              <a:t> </a:t>
            </a:r>
            <a:r>
              <a:rPr lang="en-US" dirty="0" smtClean="0">
                <a:sym typeface="+mn-ea"/>
              </a:rPr>
              <a:t>An analogy is drawn to intensive reading as a “zoom lens” strategy.</a:t>
            </a:r>
            <a:endParaRPr lang="en-US" dirty="0"/>
          </a:p>
          <a:p>
            <a:pPr marL="0" indent="0">
              <a:buNone/>
            </a:pPr>
            <a:r>
              <a:rPr lang="en-US" b="1" u="sng" dirty="0" smtClean="0">
                <a:sym typeface="+mn-ea"/>
              </a:rPr>
              <a:t>CHARACTERISTICS OF INTENSIVE  READING</a:t>
            </a:r>
            <a:r>
              <a:rPr lang="en-US" dirty="0" smtClean="0">
                <a:sym typeface="+mn-ea"/>
              </a:rPr>
              <a:t>		</a:t>
            </a:r>
            <a:endParaRPr lang="en-US" dirty="0"/>
          </a:p>
          <a:p>
            <a:pPr marL="342900" indent="-342900">
              <a:buFont typeface="+mj-lt"/>
              <a:buAutoNum type="arabicPeriod"/>
            </a:pPr>
            <a:r>
              <a:rPr lang="en-US" dirty="0" smtClean="0">
                <a:sym typeface="+mn-ea"/>
              </a:rPr>
              <a:t>Reader is intensively involved in looking inside the text.</a:t>
            </a:r>
            <a:endParaRPr lang="en-US" dirty="0" smtClean="0"/>
          </a:p>
          <a:p>
            <a:pPr marL="342900" indent="-342900">
              <a:buFont typeface="+mj-lt"/>
              <a:buAutoNum type="arabicPeriod"/>
            </a:pPr>
            <a:r>
              <a:rPr lang="en-US" dirty="0" smtClean="0">
                <a:sym typeface="+mn-ea"/>
              </a:rPr>
              <a:t>Focus on linguistic or semantic details of a reading.</a:t>
            </a:r>
            <a:endParaRPr lang="en-US" dirty="0" smtClean="0"/>
          </a:p>
          <a:p>
            <a:pPr marL="342900" indent="-342900">
              <a:buFont typeface="+mj-lt"/>
              <a:buAutoNum type="arabicPeriod"/>
            </a:pPr>
            <a:r>
              <a:rPr lang="en-US" dirty="0" smtClean="0">
                <a:sym typeface="+mn-ea"/>
              </a:rPr>
              <a:t>Focus on surface structure details such as grammar and discourse markers.</a:t>
            </a:r>
            <a:endParaRPr lang="en-US" dirty="0" smtClean="0"/>
          </a:p>
          <a:p>
            <a:pPr marL="342900" indent="-342900">
              <a:buFont typeface="Wingdings" panose="05000000000000000000" pitchFamily="2" charset="2"/>
              <a:buAutoNum type="arabicPeriod"/>
            </a:pPr>
            <a:r>
              <a:rPr lang="en-US" dirty="0" smtClean="0">
                <a:sym typeface="+mn-ea"/>
              </a:rPr>
              <a:t>Identify key vocabulary.</a:t>
            </a:r>
            <a:endParaRPr lang="en-US" dirty="0" smtClean="0"/>
          </a:p>
          <a:p>
            <a:pPr marL="342900" indent="-342900">
              <a:buFont typeface="+mj-lt"/>
              <a:buAutoNum type="arabicPeriod"/>
            </a:pPr>
            <a:r>
              <a:rPr lang="en-US" dirty="0" smtClean="0">
                <a:sym typeface="+mn-ea"/>
              </a:rPr>
              <a:t>Read carefully.</a:t>
            </a:r>
            <a:endParaRPr lang="en-US" dirty="0" smtClean="0"/>
          </a:p>
          <a:p>
            <a:pPr marL="342900" indent="-342900">
              <a:buFont typeface="+mj-lt"/>
              <a:buAutoNum type="arabicPeriod"/>
            </a:pPr>
            <a:r>
              <a:rPr lang="en-US" dirty="0" smtClean="0">
                <a:sym typeface="+mn-ea"/>
              </a:rPr>
              <a:t>Reading speed is slower.</a:t>
            </a:r>
            <a:endParaRPr lang="en-US" dirty="0" smtClean="0"/>
          </a:p>
          <a:p>
            <a:pPr marL="342900" indent="-342900">
              <a:buFont typeface="+mj-lt"/>
              <a:buAutoNum type="arabicPeriod"/>
            </a:pPr>
            <a:r>
              <a:rPr lang="en-US" dirty="0" smtClean="0">
                <a:sym typeface="+mn-ea"/>
              </a:rPr>
              <a:t>Aim is to build more language knowledge rather than simply practice the skill of reading.</a:t>
            </a:r>
            <a:endParaRPr lang="en-US" dirty="0"/>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365" y="223520"/>
            <a:ext cx="11785600" cy="6663055"/>
          </a:xfrm>
        </p:spPr>
        <p:txBody>
          <a:bodyPr>
            <a:normAutofit lnSpcReduction="10000"/>
          </a:bodyPr>
          <a:lstStyle/>
          <a:p>
            <a:pPr marL="0" indent="0">
              <a:buFont typeface="Wingdings" panose="05000000000000000000" pitchFamily="2" charset="2"/>
              <a:buNone/>
            </a:pPr>
            <a:r>
              <a:rPr lang="en-US" b="1" u="sng" dirty="0" smtClean="0">
                <a:sym typeface="+mn-ea"/>
              </a:rPr>
              <a:t>INTENSIVE READING ACTIVITIES</a:t>
            </a:r>
            <a:endParaRPr lang="en-US" dirty="0" smtClean="0">
              <a:sym typeface="+mn-ea"/>
            </a:endParaRPr>
          </a:p>
          <a:p>
            <a:pPr marL="0" indent="0">
              <a:buFont typeface="Wingdings" panose="05000000000000000000" pitchFamily="2" charset="2"/>
              <a:buNone/>
            </a:pPr>
            <a:r>
              <a:rPr lang="en-US" dirty="0" smtClean="0">
                <a:sym typeface="+mn-ea"/>
              </a:rPr>
              <a:t>1. Identify main ideas and details.</a:t>
            </a:r>
            <a:endParaRPr lang="en-US" dirty="0" smtClean="0"/>
          </a:p>
          <a:p>
            <a:pPr marL="0" indent="0">
              <a:buFont typeface="Wingdings" panose="05000000000000000000" pitchFamily="2" charset="2"/>
              <a:buNone/>
            </a:pPr>
            <a:r>
              <a:rPr lang="en-US" dirty="0" smtClean="0">
                <a:sym typeface="+mn-ea"/>
              </a:rPr>
              <a:t>2. Making inferences.</a:t>
            </a:r>
            <a:endParaRPr lang="en-US" dirty="0" smtClean="0"/>
          </a:p>
          <a:p>
            <a:pPr marL="0" indent="0">
              <a:buFont typeface="Wingdings" panose="05000000000000000000" pitchFamily="2" charset="2"/>
              <a:buNone/>
            </a:pPr>
            <a:r>
              <a:rPr lang="en-US" dirty="0" smtClean="0">
                <a:sym typeface="+mn-ea"/>
              </a:rPr>
              <a:t>3. Looking at the order of information and how it effects the message.</a:t>
            </a:r>
            <a:endParaRPr lang="en-US" dirty="0" smtClean="0"/>
          </a:p>
          <a:p>
            <a:pPr marL="0" indent="0">
              <a:buFont typeface="Wingdings" panose="05000000000000000000" pitchFamily="2" charset="2"/>
              <a:buNone/>
            </a:pPr>
            <a:r>
              <a:rPr lang="en-US" dirty="0" smtClean="0">
                <a:sym typeface="+mn-ea"/>
              </a:rPr>
              <a:t>4. Identifying words that connect one idea with another.</a:t>
            </a:r>
            <a:endParaRPr lang="en-US" dirty="0" smtClean="0"/>
          </a:p>
          <a:p>
            <a:pPr marL="0" indent="0">
              <a:buFont typeface="Wingdings" panose="05000000000000000000" pitchFamily="2" charset="2"/>
              <a:buNone/>
            </a:pPr>
            <a:r>
              <a:rPr lang="en-US" dirty="0" smtClean="0">
                <a:sym typeface="+mn-ea"/>
              </a:rPr>
              <a:t>5. Identifying words that indicate change from one section to another.  </a:t>
            </a:r>
          </a:p>
          <a:p>
            <a:pPr marL="0" indent="0">
              <a:buFont typeface="Wingdings" panose="05000000000000000000" pitchFamily="2" charset="2"/>
              <a:buNone/>
            </a:pPr>
            <a:r>
              <a:rPr lang="en-US" dirty="0" smtClean="0">
                <a:sym typeface="+mn-ea"/>
              </a:rPr>
              <a:t>   </a:t>
            </a:r>
            <a:endParaRPr lang="en-US" dirty="0"/>
          </a:p>
          <a:p>
            <a:pPr marL="0" indent="0">
              <a:buNone/>
            </a:pPr>
            <a:r>
              <a:rPr lang="en-US" b="1" u="sng" dirty="0" smtClean="0">
                <a:sym typeface="+mn-ea"/>
              </a:rPr>
              <a:t>EXTENSIVE READING</a:t>
            </a:r>
            <a:r>
              <a:rPr lang="en-US" dirty="0" smtClean="0">
                <a:sym typeface="+mn-ea"/>
              </a:rPr>
              <a:t> </a:t>
            </a:r>
          </a:p>
          <a:p>
            <a:pPr marL="0" indent="0">
              <a:buFont typeface="Courier New" panose="02070309020205020404" pitchFamily="49" charset="0"/>
              <a:buNone/>
            </a:pPr>
            <a:r>
              <a:rPr lang="en-US" dirty="0" smtClean="0">
                <a:sym typeface="+mn-ea"/>
              </a:rPr>
              <a:t>1. Extensive reading is carried out “to achieve a general understanding of a text.”</a:t>
            </a:r>
            <a:endParaRPr lang="en-US" dirty="0" smtClean="0"/>
          </a:p>
          <a:p>
            <a:pPr marL="0" indent="0">
              <a:buFont typeface="Courier New" panose="02070309020205020404" pitchFamily="49" charset="0"/>
              <a:buNone/>
            </a:pPr>
            <a:r>
              <a:rPr lang="en-US" dirty="0" smtClean="0">
                <a:sym typeface="+mn-ea"/>
              </a:rPr>
              <a:t>2. Extensive reading occurs when students read large amount of high interest material ,usually out of class, concentrating on meaning, reading for gist and skipping unknown words.</a:t>
            </a:r>
            <a:endParaRPr lang="en-US" dirty="0" smtClean="0"/>
          </a:p>
          <a:p>
            <a:pPr marL="0" indent="0">
              <a:buFont typeface="Courier New" panose="02070309020205020404" pitchFamily="49" charset="0"/>
              <a:buNone/>
            </a:pPr>
            <a:r>
              <a:rPr lang="en-US" dirty="0" smtClean="0">
                <a:sym typeface="+mn-ea"/>
              </a:rPr>
              <a:t>3. The aim of extensive reading is to build reader confidence and enjoyment rather than gaining language knowledge.</a:t>
            </a:r>
            <a:endParaRPr lang="en-US" dirty="0"/>
          </a:p>
          <a:p>
            <a:pPr marL="0" indent="0">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360"/>
            <a:ext cx="10515600" cy="6611620"/>
          </a:xfrm>
        </p:spPr>
        <p:txBody>
          <a:bodyPr/>
          <a:lstStyle/>
          <a:p>
            <a:pPr marL="0" indent="0">
              <a:buNone/>
            </a:pPr>
            <a:r>
              <a:rPr lang="en-US" b="1" u="sng" dirty="0" smtClean="0">
                <a:sym typeface="+mn-ea"/>
              </a:rPr>
              <a:t>CHARACTERISTICS OF EXTENSIVE READING</a:t>
            </a:r>
            <a:endParaRPr lang="en-US" dirty="0" smtClean="0">
              <a:sym typeface="+mn-ea"/>
            </a:endParaRPr>
          </a:p>
          <a:p>
            <a:pPr marL="0" indent="0">
              <a:buFont typeface="Wingdings" panose="05000000000000000000" pitchFamily="2" charset="2"/>
              <a:buNone/>
            </a:pPr>
            <a:r>
              <a:rPr lang="en-US" dirty="0" smtClean="0">
                <a:sym typeface="+mn-ea"/>
              </a:rPr>
              <a:t>1. The purpose of reading is usually related to pleasure, information and general understanding.</a:t>
            </a:r>
            <a:endParaRPr lang="en-US" dirty="0" smtClean="0"/>
          </a:p>
          <a:p>
            <a:pPr marL="0" indent="0">
              <a:buFont typeface="Wingdings" panose="05000000000000000000" pitchFamily="2" charset="2"/>
              <a:buNone/>
            </a:pPr>
            <a:r>
              <a:rPr lang="en-US" dirty="0" smtClean="0">
                <a:sym typeface="+mn-ea"/>
              </a:rPr>
              <a:t>2. Reading is its own reward.</a:t>
            </a:r>
            <a:endParaRPr lang="en-US" dirty="0" smtClean="0"/>
          </a:p>
          <a:p>
            <a:pPr marL="0" indent="0">
              <a:buFont typeface="Wingdings" panose="05000000000000000000" pitchFamily="2" charset="2"/>
              <a:buNone/>
            </a:pPr>
            <a:r>
              <a:rPr lang="en-US" dirty="0" smtClean="0">
                <a:sym typeface="+mn-ea"/>
              </a:rPr>
              <a:t>3. Reading materials are well within the linguistic competence of the students in terms of vocabulary and grammar.</a:t>
            </a:r>
            <a:endParaRPr lang="en-US" dirty="0" smtClean="0"/>
          </a:p>
          <a:p>
            <a:pPr marL="0" indent="0">
              <a:buFont typeface="Wingdings" panose="05000000000000000000" pitchFamily="2" charset="2"/>
              <a:buNone/>
            </a:pPr>
            <a:r>
              <a:rPr lang="en-US" dirty="0" smtClean="0">
                <a:sym typeface="+mn-ea"/>
              </a:rPr>
              <a:t>4. Reading is individual and silent.</a:t>
            </a:r>
            <a:endParaRPr lang="en-US" dirty="0" smtClean="0"/>
          </a:p>
          <a:p>
            <a:pPr marL="0" indent="0">
              <a:buFont typeface="Wingdings" panose="05000000000000000000" pitchFamily="2" charset="2"/>
              <a:buNone/>
            </a:pPr>
            <a:r>
              <a:rPr lang="en-US" dirty="0" smtClean="0">
                <a:sym typeface="+mn-ea"/>
              </a:rPr>
              <a:t>5. Reading speed is usually faster than slower.</a:t>
            </a:r>
            <a:endParaRPr lang="en-US" dirty="0" smtClean="0"/>
          </a:p>
          <a:p>
            <a:pPr marL="0" indent="0">
              <a:buFont typeface="Wingdings" panose="05000000000000000000" pitchFamily="2" charset="2"/>
              <a:buNone/>
            </a:pPr>
            <a:r>
              <a:rPr lang="en-US" dirty="0" smtClean="0">
                <a:sym typeface="+mn-ea"/>
              </a:rPr>
              <a:t>6. Teachers orient students to the goals of the program.</a:t>
            </a:r>
            <a:endParaRPr lang="en-US" dirty="0" smtClean="0"/>
          </a:p>
          <a:p>
            <a:pPr marL="0" indent="0">
              <a:buFont typeface="Wingdings" panose="05000000000000000000" pitchFamily="2" charset="2"/>
              <a:buNone/>
            </a:pPr>
            <a:r>
              <a:rPr lang="en-US" dirty="0" smtClean="0">
                <a:sym typeface="+mn-ea"/>
              </a:rPr>
              <a:t>7.The teacher is a role model of a reader for the students</a:t>
            </a:r>
            <a:endParaRPr lang="en-US" dirty="0"/>
          </a:p>
          <a:p>
            <a:pPr marL="0" indent="0">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136525"/>
            <a:ext cx="10515600" cy="5913755"/>
          </a:xfrm>
        </p:spPr>
        <p:txBody>
          <a:bodyPr/>
          <a:lstStyle/>
          <a:p>
            <a:pPr marL="0" indent="0">
              <a:buNone/>
            </a:pPr>
            <a:r>
              <a:rPr lang="en-US" b="1" u="sng" dirty="0" smtClean="0">
                <a:sym typeface="+mn-ea"/>
              </a:rPr>
              <a:t>EXTENSIVE READING ACTIVITIES </a:t>
            </a:r>
            <a:r>
              <a:rPr lang="en-US" dirty="0" smtClean="0">
                <a:sym typeface="+mn-ea"/>
              </a:rPr>
              <a:t> </a:t>
            </a:r>
          </a:p>
          <a:p>
            <a:pPr marL="0" indent="0">
              <a:buNone/>
            </a:pPr>
            <a:r>
              <a:rPr lang="en-US" dirty="0" smtClean="0">
                <a:sym typeface="+mn-ea"/>
              </a:rPr>
              <a:t>1. Interview each other about their reading.</a:t>
            </a:r>
            <a:endParaRPr lang="en-US" dirty="0" smtClean="0"/>
          </a:p>
          <a:p>
            <a:pPr marL="0" indent="0">
              <a:buFont typeface="Wingdings" panose="05000000000000000000" pitchFamily="2" charset="2"/>
              <a:buNone/>
            </a:pPr>
            <a:r>
              <a:rPr lang="en-US" dirty="0" smtClean="0">
                <a:sym typeface="+mn-ea"/>
              </a:rPr>
              <a:t>2.  Reading may be combined with a writing component. For example , after reading the newspaper, students may be asked to write a newspaper report.</a:t>
            </a:r>
            <a:endParaRPr lang="en-US" dirty="0" smtClean="0"/>
          </a:p>
          <a:p>
            <a:pPr marL="0" indent="0">
              <a:buFont typeface="Wingdings" panose="05000000000000000000" pitchFamily="2" charset="2"/>
              <a:buNone/>
            </a:pPr>
            <a:r>
              <a:rPr lang="en-US" dirty="0" smtClean="0">
                <a:sym typeface="+mn-ea"/>
              </a:rPr>
              <a:t>3. Class time reading.</a:t>
            </a:r>
            <a:endParaRPr lang="en-US" dirty="0" smtClean="0"/>
          </a:p>
          <a:p>
            <a:pPr marL="0" indent="0">
              <a:buFont typeface="Wingdings" panose="05000000000000000000" pitchFamily="2" charset="2"/>
              <a:buNone/>
            </a:pPr>
            <a:r>
              <a:rPr lang="en-US" dirty="0" smtClean="0">
                <a:sym typeface="+mn-ea"/>
              </a:rPr>
              <a:t>4. Students may set their own goals for their next session.</a:t>
            </a:r>
            <a:endParaRPr lang="en-US" dirty="0" smtClean="0"/>
          </a:p>
          <a:p>
            <a:pPr marL="0" indent="0">
              <a:buFont typeface="Wingdings" panose="05000000000000000000" pitchFamily="2" charset="2"/>
              <a:buNone/>
            </a:pPr>
            <a:r>
              <a:rPr lang="en-US" dirty="0" smtClean="0">
                <a:sym typeface="+mn-ea"/>
              </a:rPr>
              <a:t>5. A reflection on what they noticed about their own reading.</a:t>
            </a:r>
            <a:endParaRPr lang="en-US" dirty="0" smtClean="0"/>
          </a:p>
          <a:p>
            <a:pPr marL="0" indent="0">
              <a:buFont typeface="Wingdings" panose="05000000000000000000" pitchFamily="2" charset="2"/>
              <a:buNone/>
            </a:pPr>
            <a:r>
              <a:rPr lang="en-US" dirty="0" smtClean="0">
                <a:sym typeface="+mn-ea"/>
              </a:rPr>
              <a:t>6. A book report or summary.</a:t>
            </a:r>
            <a:endParaRPr lang="en-US" dirty="0"/>
          </a:p>
          <a:p>
            <a:pPr marL="0" indent="0">
              <a:buNone/>
            </a:pPr>
            <a:r>
              <a:rPr lang="en-US" dirty="0" smtClean="0">
                <a:sym typeface="+mn-ea"/>
              </a:rPr>
              <a:t>__________________________________________________________</a:t>
            </a:r>
            <a:br>
              <a:rPr lang="en-US" dirty="0" smtClean="0">
                <a:sym typeface="+mn-ea"/>
              </a:rPr>
            </a:b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535" y="250825"/>
            <a:ext cx="11903075" cy="6534150"/>
          </a:xfrm>
        </p:spPr>
        <p:txBody>
          <a:bodyPr>
            <a:normAutofit fontScale="97500"/>
          </a:bodyPr>
          <a:lstStyle/>
          <a:p>
            <a:pPr marL="0" indent="0">
              <a:buNone/>
            </a:pPr>
            <a:r>
              <a:rPr lang="en-US" sz="3200" b="1" dirty="0" smtClean="0">
                <a:solidFill>
                  <a:schemeClr val="tx1"/>
                </a:solidFill>
                <a:effectLst>
                  <a:outerShdw blurRad="38100" dist="38100" dir="2700000" algn="tl">
                    <a:srgbClr val="000000">
                      <a:alpha val="43137"/>
                    </a:srgbClr>
                  </a:outerShdw>
                </a:effectLst>
                <a:sym typeface="+mn-ea"/>
              </a:rPr>
              <a:t>Q:2: WHAT IS SKIMMING AND SCANNING ?</a:t>
            </a:r>
          </a:p>
          <a:p>
            <a:pPr marL="0" indent="0">
              <a:buNone/>
            </a:pPr>
            <a:r>
              <a:rPr lang="en-US" sz="3200" b="1" u="sng" dirty="0" smtClean="0">
                <a:solidFill>
                  <a:schemeClr val="tx1"/>
                </a:solidFill>
                <a:effectLst>
                  <a:outerShdw blurRad="38100" dist="38100" dir="2700000" algn="tl">
                    <a:srgbClr val="000000">
                      <a:alpha val="43137"/>
                    </a:srgbClr>
                  </a:outerShdw>
                </a:effectLst>
                <a:sym typeface="+mn-ea"/>
              </a:rPr>
              <a:t>AND: 2:  </a:t>
            </a:r>
            <a:r>
              <a:rPr lang="en-US" sz="3200" b="1" dirty="0" smtClean="0">
                <a:solidFill>
                  <a:schemeClr val="tx1"/>
                </a:solidFill>
                <a:effectLst>
                  <a:outerShdw blurRad="38100" dist="38100" dir="2700000" algn="tl">
                    <a:srgbClr val="000000">
                      <a:alpha val="43137"/>
                    </a:srgbClr>
                  </a:outerShdw>
                </a:effectLst>
                <a:sym typeface="+mn-ea"/>
              </a:rPr>
              <a:t>       </a:t>
            </a:r>
          </a:p>
          <a:p>
            <a:pPr marL="0" indent="0">
              <a:buNone/>
            </a:pPr>
            <a:r>
              <a:rPr lang="en-US" sz="3200" b="1" dirty="0" smtClean="0">
                <a:solidFill>
                  <a:schemeClr val="tx1"/>
                </a:solidFill>
                <a:effectLst>
                  <a:outerShdw blurRad="38100" dist="38100" dir="2700000" algn="tl">
                    <a:srgbClr val="000000">
                      <a:alpha val="43137"/>
                    </a:srgbClr>
                  </a:outerShdw>
                </a:effectLst>
                <a:sym typeface="+mn-ea"/>
              </a:rPr>
              <a:t>Two basic techniques through which we can improve our reading</a:t>
            </a:r>
            <a:r>
              <a:rPr lang="en-US" sz="3200" dirty="0" smtClean="0">
                <a:sym typeface="+mn-ea"/>
              </a:rPr>
              <a:t> </a:t>
            </a:r>
            <a:r>
              <a:rPr lang="en-US" sz="3200" b="1" dirty="0" smtClean="0">
                <a:sym typeface="+mn-ea"/>
              </a:rPr>
              <a:t>skills</a:t>
            </a:r>
            <a:endParaRPr lang="en-US" b="1" dirty="0" smtClean="0">
              <a:sym typeface="+mn-ea"/>
            </a:endParaRPr>
          </a:p>
          <a:p>
            <a:pPr marL="0" indent="0">
              <a:buNone/>
            </a:pPr>
            <a:r>
              <a:rPr lang="en-US" b="1" u="sng"/>
              <a:t>SKIMMING AND SCANNING</a:t>
            </a:r>
          </a:p>
          <a:p>
            <a:pPr marL="0" indent="0">
              <a:buNone/>
            </a:pPr>
            <a:r>
              <a:rPr lang="en-US" sz="3200" b="1" u="sng" dirty="0" smtClean="0">
                <a:sym typeface="+mn-ea"/>
              </a:rPr>
              <a:t>Skimming</a:t>
            </a:r>
            <a:r>
              <a:rPr lang="en-US" dirty="0" smtClean="0">
                <a:sym typeface="+mn-ea"/>
              </a:rPr>
              <a:t/>
            </a:r>
            <a:br>
              <a:rPr lang="en-US" dirty="0" smtClean="0">
                <a:sym typeface="+mn-ea"/>
              </a:rPr>
            </a:br>
            <a:r>
              <a:rPr lang="en-US" dirty="0" smtClean="0">
                <a:sym typeface="+mn-ea"/>
              </a:rPr>
              <a:t/>
            </a:r>
            <a:br>
              <a:rPr lang="en-US" dirty="0" smtClean="0">
                <a:sym typeface="+mn-ea"/>
              </a:rPr>
            </a:br>
            <a:r>
              <a:rPr lang="en-US" dirty="0" smtClean="0">
                <a:sym typeface="+mn-ea"/>
              </a:rPr>
              <a:t>THE TYPE OF reading technique in which we quickly read the passage or any kind of text in order to get the general idea of that particular text. </a:t>
            </a:r>
          </a:p>
          <a:p>
            <a:pPr marL="0" indent="0">
              <a:buNone/>
            </a:pPr>
            <a:r>
              <a:rPr lang="en-US" b="1" u="sng" dirty="0" smtClean="0">
                <a:sym typeface="+mn-ea"/>
              </a:rPr>
              <a:t>How to skim</a:t>
            </a:r>
            <a:r>
              <a:rPr lang="en-US" dirty="0" smtClean="0">
                <a:sym typeface="+mn-ea"/>
              </a:rPr>
              <a:t/>
            </a:r>
            <a:br>
              <a:rPr lang="en-US" dirty="0" smtClean="0">
                <a:sym typeface="+mn-ea"/>
              </a:rPr>
            </a:br>
            <a:r>
              <a:rPr lang="en-US" dirty="0" smtClean="0">
                <a:sym typeface="+mn-ea"/>
              </a:rPr>
              <a:t>1. Read the title.</a:t>
            </a:r>
          </a:p>
          <a:p>
            <a:pPr marL="0" indent="0">
              <a:buNone/>
            </a:pPr>
            <a:r>
              <a:rPr lang="en-US" dirty="0" smtClean="0">
                <a:sym typeface="+mn-ea"/>
              </a:rPr>
              <a:t>2. Read the first sentence of each paragraph.</a:t>
            </a:r>
          </a:p>
          <a:p>
            <a:pPr marL="0" indent="0">
              <a:buNone/>
            </a:pPr>
            <a:r>
              <a:rPr lang="en-US" dirty="0" smtClean="0">
                <a:sym typeface="+mn-ea"/>
              </a:rPr>
              <a:t>3. Read the subtitle or introduction.</a:t>
            </a:r>
          </a:p>
          <a:p>
            <a:pPr marL="0" indent="0">
              <a:buNone/>
            </a:pPr>
            <a:r>
              <a:rPr lang="en-US" dirty="0" smtClean="0">
                <a:sym typeface="+mn-ea"/>
              </a:rPr>
              <a:t>4.Read the summery or last pragraph if there is one.</a:t>
            </a:r>
            <a:endParaRPr lang="en-US" dirty="0"/>
          </a:p>
          <a:p>
            <a:pPr marL="0" indent="0">
              <a:buNone/>
            </a:pPr>
            <a:endParaRPr lang="en-US" b="1" u="sn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48260"/>
            <a:ext cx="11811000" cy="6801485"/>
          </a:xfrm>
        </p:spPr>
        <p:txBody>
          <a:bodyPr>
            <a:normAutofit fontScale="90000" lnSpcReduction="20000"/>
          </a:bodyPr>
          <a:lstStyle/>
          <a:p>
            <a:pPr marL="0" indent="0">
              <a:buNone/>
            </a:pPr>
            <a:r>
              <a:rPr lang="en-US" b="1" i="1" u="sng" dirty="0" smtClean="0">
                <a:solidFill>
                  <a:schemeClr val="tx1"/>
                </a:solidFill>
                <a:effectLst>
                  <a:outerShdw blurRad="38100" dist="38100" dir="2700000" algn="tl">
                    <a:srgbClr val="000000">
                      <a:alpha val="43137"/>
                    </a:srgbClr>
                  </a:outerShdw>
                </a:effectLst>
                <a:sym typeface="+mn-ea"/>
              </a:rPr>
              <a:t>When skimming</a:t>
            </a:r>
            <a:endParaRPr lang="en-US" dirty="0"/>
          </a:p>
          <a:p>
            <a:pPr marL="0" indent="0">
              <a:buNone/>
            </a:pPr>
            <a:r>
              <a:rPr lang="en-US" dirty="0" smtClean="0">
                <a:sym typeface="+mn-ea"/>
              </a:rPr>
              <a:t>1. Don’t read everything in detail but just try to skip the text.</a:t>
            </a:r>
            <a:endParaRPr lang="en-US" dirty="0" smtClean="0"/>
          </a:p>
          <a:p>
            <a:pPr marL="0" indent="0">
              <a:buNone/>
            </a:pPr>
            <a:r>
              <a:rPr lang="en-US" dirty="0" smtClean="0">
                <a:sym typeface="+mn-ea"/>
              </a:rPr>
              <a:t>2. Read the first and last sentence of each paragraph.</a:t>
            </a:r>
            <a:endParaRPr lang="en-US" dirty="0" smtClean="0"/>
          </a:p>
          <a:p>
            <a:pPr marL="0" indent="0">
              <a:buNone/>
            </a:pPr>
            <a:r>
              <a:rPr lang="en-US" dirty="0" smtClean="0">
                <a:sym typeface="+mn-ea"/>
              </a:rPr>
              <a:t>3. Read the introduction and summary.</a:t>
            </a:r>
            <a:endParaRPr lang="en-US" dirty="0" smtClean="0"/>
          </a:p>
          <a:p>
            <a:pPr marL="0" indent="0">
              <a:buNone/>
            </a:pPr>
            <a:r>
              <a:rPr lang="en-US" dirty="0" smtClean="0">
                <a:sym typeface="+mn-ea"/>
              </a:rPr>
              <a:t>4. Read a few examples until you understand the concept of the text.</a:t>
            </a:r>
          </a:p>
          <a:p>
            <a:pPr marL="0" indent="0">
              <a:buNone/>
            </a:pPr>
            <a:endParaRPr lang="en-US" dirty="0"/>
          </a:p>
          <a:p>
            <a:pPr marL="0" indent="0">
              <a:buNone/>
            </a:pPr>
            <a:r>
              <a:rPr lang="en-US" b="1" u="sng" dirty="0" smtClean="0">
                <a:sym typeface="+mn-ea"/>
              </a:rPr>
              <a:t>SCANNING</a:t>
            </a:r>
            <a:endParaRPr lang="en-US" dirty="0"/>
          </a:p>
          <a:p>
            <a:pPr marL="0" indent="0">
              <a:buNone/>
            </a:pPr>
            <a:r>
              <a:rPr lang="en-US" dirty="0" smtClean="0">
                <a:sym typeface="+mn-ea"/>
              </a:rPr>
              <a:t>The type of reading technique in which we read in order to find and locate what we are searching for. We quickly skip the text and rapidly run through the text until we find our specific details.</a:t>
            </a:r>
          </a:p>
          <a:p>
            <a:pPr marL="0" indent="0">
              <a:buNone/>
            </a:pPr>
            <a:endParaRPr lang="en-US" dirty="0"/>
          </a:p>
          <a:p>
            <a:pPr marL="0" indent="0">
              <a:buNone/>
            </a:pPr>
            <a:r>
              <a:rPr lang="en-US" b="1" u="sng" dirty="0" smtClean="0">
                <a:effectLst>
                  <a:outerShdw blurRad="38100" dist="38100" dir="2700000" algn="tl">
                    <a:srgbClr val="000000">
                      <a:alpha val="43137"/>
                    </a:srgbClr>
                  </a:outerShdw>
                </a:effectLst>
                <a:sym typeface="+mn-ea"/>
              </a:rPr>
              <a:t>In scanning we search for key words</a:t>
            </a:r>
            <a:endParaRPr lang="en-US" dirty="0"/>
          </a:p>
          <a:p>
            <a:pPr marL="0" indent="0">
              <a:buNone/>
            </a:pPr>
            <a:r>
              <a:rPr lang="en-US" dirty="0" smtClean="0">
                <a:sym typeface="+mn-ea"/>
              </a:rPr>
              <a:t>1. Particular name</a:t>
            </a:r>
            <a:endParaRPr lang="en-US" dirty="0" smtClean="0"/>
          </a:p>
          <a:p>
            <a:pPr marL="0" indent="0">
              <a:buNone/>
            </a:pPr>
            <a:r>
              <a:rPr lang="en-US" dirty="0" smtClean="0">
                <a:sym typeface="+mn-ea"/>
              </a:rPr>
              <a:t>2. Number</a:t>
            </a:r>
            <a:endParaRPr lang="en-US" dirty="0" smtClean="0"/>
          </a:p>
          <a:p>
            <a:pPr marL="0" indent="0">
              <a:buNone/>
            </a:pPr>
            <a:r>
              <a:rPr lang="en-US" dirty="0" smtClean="0">
                <a:sym typeface="+mn-ea"/>
              </a:rPr>
              <a:t>3. Telephone number</a:t>
            </a:r>
            <a:endParaRPr lang="en-US" dirty="0" smtClean="0"/>
          </a:p>
          <a:p>
            <a:pPr marL="0" indent="0">
              <a:buNone/>
            </a:pPr>
            <a:r>
              <a:rPr lang="en-US" dirty="0" smtClean="0">
                <a:sym typeface="+mn-ea"/>
              </a:rPr>
              <a:t>4. Program </a:t>
            </a:r>
            <a:endParaRPr lang="en-US" dirty="0" smtClean="0"/>
          </a:p>
          <a:p>
            <a:pPr marL="0" indent="0">
              <a:buNone/>
            </a:pPr>
            <a:r>
              <a:rPr lang="en-US" dirty="0" smtClean="0">
                <a:sym typeface="+mn-ea"/>
              </a:rPr>
              <a:t>5. Date </a:t>
            </a:r>
            <a:endParaRPr lang="en-US" dirty="0"/>
          </a:p>
          <a:p>
            <a:pPr marL="0" indent="0">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065" y="231775"/>
            <a:ext cx="11768455" cy="6042660"/>
          </a:xfrm>
        </p:spPr>
        <p:txBody>
          <a:bodyPr/>
          <a:lstStyle/>
          <a:p>
            <a:pPr marL="0" indent="0">
              <a:buNone/>
            </a:pPr>
            <a:r>
              <a:rPr lang="en-US" b="1" u="sng" dirty="0" smtClean="0">
                <a:sym typeface="+mn-ea"/>
              </a:rPr>
              <a:t>Scanning  get only what you need</a:t>
            </a:r>
            <a:endParaRPr lang="en-US" dirty="0"/>
          </a:p>
          <a:p>
            <a:pPr marL="0" indent="0">
              <a:buNone/>
            </a:pPr>
            <a:r>
              <a:rPr lang="en-US" dirty="0" smtClean="0">
                <a:sym typeface="+mn-ea"/>
              </a:rPr>
              <a:t>Three steps for scanning includes</a:t>
            </a:r>
            <a:endParaRPr lang="en-US" dirty="0" smtClean="0">
              <a:solidFill>
                <a:schemeClr val="tx1"/>
              </a:solidFill>
            </a:endParaRPr>
          </a:p>
          <a:p>
            <a:pPr marL="0" indent="0">
              <a:buFont typeface="Arial" panose="020B0604020202020204" pitchFamily="34" charset="0"/>
              <a:buNone/>
            </a:pPr>
            <a:r>
              <a:rPr lang="en-US" dirty="0" smtClean="0">
                <a:sym typeface="+mn-ea"/>
              </a:rPr>
              <a:t>1   Search for key words</a:t>
            </a:r>
            <a:endParaRPr lang="en-US" dirty="0" smtClean="0">
              <a:solidFill>
                <a:schemeClr val="tx1"/>
              </a:solidFill>
            </a:endParaRPr>
          </a:p>
          <a:p>
            <a:pPr marL="0" indent="0">
              <a:buFont typeface="Arial" panose="020B0604020202020204" pitchFamily="34" charset="0"/>
              <a:buNone/>
            </a:pPr>
            <a:r>
              <a:rPr lang="en-US" dirty="0" smtClean="0">
                <a:sym typeface="+mn-ea"/>
              </a:rPr>
              <a:t>2   Move quickly over the page</a:t>
            </a:r>
            <a:endParaRPr lang="en-US" dirty="0" smtClean="0">
              <a:solidFill>
                <a:schemeClr val="tx1"/>
              </a:solidFill>
            </a:endParaRPr>
          </a:p>
          <a:p>
            <a:pPr marL="0" indent="0">
              <a:buFont typeface="Arial" panose="020B0604020202020204" pitchFamily="34" charset="0"/>
              <a:buNone/>
            </a:pPr>
            <a:r>
              <a:rPr lang="en-US" dirty="0" smtClean="0">
                <a:sym typeface="+mn-ea"/>
              </a:rPr>
              <a:t>3   Less reading and more searching</a:t>
            </a:r>
            <a:endParaRPr lang="en-US" dirty="0">
              <a:solidFill>
                <a:schemeClr val="tx1"/>
              </a:solidFill>
            </a:endParaRPr>
          </a:p>
          <a:p>
            <a:pPr marL="0" indent="0">
              <a:buNone/>
            </a:pPr>
            <a:r>
              <a:rPr lang="en-US" dirty="0"/>
              <a:t>----------------------------------------------------------------------------------------------------------</a:t>
            </a:r>
          </a:p>
          <a:p>
            <a:pPr marL="0" indent="0">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765" y="159385"/>
            <a:ext cx="11075035" cy="6455410"/>
          </a:xfrm>
        </p:spPr>
        <p:txBody>
          <a:bodyPr/>
          <a:lstStyle/>
          <a:p>
            <a:pPr marL="0" indent="0">
              <a:buNone/>
            </a:pPr>
            <a:r>
              <a:rPr lang="en-US" b="1" u="sng"/>
              <a:t>Q:3:WHAT IS LETTER AND MEMO EXPLAIN IN DETAIL WITH DEFFIRENT ?</a:t>
            </a:r>
          </a:p>
          <a:p>
            <a:pPr marL="0" indent="0">
              <a:buNone/>
            </a:pPr>
            <a:r>
              <a:rPr lang="en-US" b="1" u="sng"/>
              <a:t>ANS:3: LATTER AND MEMO</a:t>
            </a:r>
          </a:p>
          <a:p>
            <a:pPr marL="0" indent="0">
              <a:buNone/>
            </a:pPr>
            <a:r>
              <a:rPr lang="en-US" b="1" i="1" u="sng" dirty="0" smtClean="0">
                <a:effectLst>
                  <a:outerShdw blurRad="38100" dist="38100" dir="2700000" algn="tl">
                    <a:srgbClr val="000000">
                      <a:alpha val="43137"/>
                    </a:srgbClr>
                  </a:outerShdw>
                </a:effectLst>
                <a:sym typeface="+mn-ea"/>
              </a:rPr>
              <a:t>LETTER</a:t>
            </a:r>
            <a:endParaRPr lang="en-US" dirty="0" smtClean="0">
              <a:sym typeface="+mn-ea"/>
            </a:endParaRPr>
          </a:p>
          <a:p>
            <a:pPr marL="0" indent="0">
              <a:buNone/>
            </a:pPr>
            <a:r>
              <a:rPr lang="en-US" dirty="0" smtClean="0">
                <a:sym typeface="+mn-ea"/>
              </a:rPr>
              <a:t>A letter refers to a brief message sent by the company to the person or entity, which are outsiders.</a:t>
            </a:r>
          </a:p>
          <a:p>
            <a:pPr marL="0" indent="0">
              <a:buNone/>
            </a:pPr>
            <a:r>
              <a:rPr lang="en-US" b="1" i="1" u="sng" dirty="0" smtClean="0">
                <a:sym typeface="+mn-ea"/>
              </a:rPr>
              <a:t>MEMO</a:t>
            </a:r>
            <a:endParaRPr lang="en-US" dirty="0" smtClean="0">
              <a:sym typeface="+mn-ea"/>
            </a:endParaRPr>
          </a:p>
          <a:p>
            <a:pPr marL="0" indent="0">
              <a:buNone/>
            </a:pPr>
            <a:r>
              <a:rPr lang="en-US" dirty="0" smtClean="0">
                <a:sym typeface="+mn-ea"/>
              </a:rPr>
              <a:t>A memorandum or shortly known as a memo is a precise official note, used to inform, direct or advise the members within the same organization. However, the business deals with a number of external parties such as customers, clients, suppliers, government agencies, manufacturers, societies, etc. for which a different tool of communication is used, called as a business letter.</a:t>
            </a:r>
          </a:p>
          <a:p>
            <a:pPr marL="0" indent="0">
              <a:buNone/>
            </a:pPr>
            <a:endParaRPr lang="en-US" dirty="0"/>
          </a:p>
          <a:p>
            <a:pPr marL="0" indent="0">
              <a:buNone/>
            </a:pPr>
            <a:endParaRPr lang="en-US" b="1" u="sng"/>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1486</Words>
  <Application>Microsoft Office PowerPoint</Application>
  <PresentationFormat>Custom</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Q: What is intesive and extensive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DIFFERENT BETWEEN MEMO AND LETTER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 What is intesive and extensive ?</dc:title>
  <dc:creator>Umair Ali</dc:creator>
  <cp:lastModifiedBy>Windows User</cp:lastModifiedBy>
  <cp:revision>6</cp:revision>
  <dcterms:created xsi:type="dcterms:W3CDTF">2020-04-14T15:04:00Z</dcterms:created>
  <dcterms:modified xsi:type="dcterms:W3CDTF">2020-04-18T17:50:09Z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1033-11.2.0.9031</vt:lpwstr>
  </property>
</Properties>
</file>