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6"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tableStyles" Target="tableStyles.xml"/><Relationship Id="rId18" Type="http://schemas.openxmlformats.org/officeDocument/2006/relationships/presProps" Target="presProps.xml"/><Relationship Id="rId19" Type="http://schemas.openxmlformats.org/officeDocument/2006/relationships/viewProps" Target="viewProps.xml"/><Relationship Id="rId2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27"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43"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44"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5"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4"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24" name=""/>
        <p:cNvGrpSpPr/>
        <p:nvPr/>
      </p:nvGrpSpPr>
      <p:grpSpPr>
        <a:xfrm>
          <a:off x="0" y="0"/>
          <a:ext cx="0" cy="0"/>
          <a:chOff x="0" y="0"/>
          <a:chExt cx="0" cy="0"/>
        </a:xfrm>
      </p:grpSpPr>
      <p:sp>
        <p:nvSpPr>
          <p:cNvPr id="1048630" name="Title 1"/>
          <p:cNvSpPr>
            <a:spLocks noGrp="1"/>
          </p:cNvSpPr>
          <p:nvPr>
            <p:ph type="title"/>
          </p:nvPr>
        </p:nvSpPr>
        <p:spPr/>
        <p:txBody>
          <a:bodyPr/>
          <a:p>
            <a:r>
              <a:rPr altLang="zh-CN" lang="en-US" smtClean="0"/>
              <a:t>Click to edit Master title style</a:t>
            </a:r>
            <a:endParaRPr dirty="0" lang="en-US"/>
          </a:p>
        </p:txBody>
      </p:sp>
      <p:sp>
        <p:nvSpPr>
          <p:cNvPr id="1048631"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2"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3" name="Footer Placeholder 4"/>
          <p:cNvSpPr>
            <a:spLocks noGrp="1"/>
          </p:cNvSpPr>
          <p:nvPr>
            <p:ph type="ftr" sz="quarter" idx="11"/>
          </p:nvPr>
        </p:nvSpPr>
        <p:spPr/>
        <p:txBody>
          <a:bodyPr/>
          <a:p>
            <a:endParaRPr altLang="en-US" lang="zh-CN"/>
          </a:p>
        </p:txBody>
      </p:sp>
      <p:sp>
        <p:nvSpPr>
          <p:cNvPr id="1048634"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20" name=""/>
        <p:cNvGrpSpPr/>
        <p:nvPr/>
      </p:nvGrpSpPr>
      <p:grpSpPr>
        <a:xfrm>
          <a:off x="0" y="0"/>
          <a:ext cx="0" cy="0"/>
          <a:chOff x="0" y="0"/>
          <a:chExt cx="0" cy="0"/>
        </a:xfrm>
      </p:grpSpPr>
      <p:sp>
        <p:nvSpPr>
          <p:cNvPr id="1048611"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612"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4" name="Footer Placeholder 4"/>
          <p:cNvSpPr>
            <a:spLocks noGrp="1"/>
          </p:cNvSpPr>
          <p:nvPr>
            <p:ph type="ftr" sz="quarter" idx="11"/>
          </p:nvPr>
        </p:nvSpPr>
        <p:spPr/>
        <p:txBody>
          <a:bodyPr/>
          <a:p>
            <a:endParaRPr altLang="en-US" lang="zh-CN"/>
          </a:p>
        </p:txBody>
      </p:sp>
      <p:sp>
        <p:nvSpPr>
          <p:cNvPr id="104861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7" name=""/>
        <p:cNvGrpSpPr/>
        <p:nvPr/>
      </p:nvGrpSpPr>
      <p:grpSpPr>
        <a:xfrm>
          <a:off x="0" y="0"/>
          <a:ext cx="0" cy="0"/>
          <a:chOff x="0" y="0"/>
          <a:chExt cx="0" cy="0"/>
        </a:xfrm>
      </p:grpSpPr>
      <p:sp>
        <p:nvSpPr>
          <p:cNvPr id="1048594" name="Title 1"/>
          <p:cNvSpPr>
            <a:spLocks noGrp="1"/>
          </p:cNvSpPr>
          <p:nvPr>
            <p:ph type="title"/>
          </p:nvPr>
        </p:nvSpPr>
        <p:spPr/>
        <p:txBody>
          <a:bodyPr/>
          <a:p>
            <a:r>
              <a:rPr altLang="zh-CN" lang="en-US" smtClean="0"/>
              <a:t>Click to edit Master title style</a:t>
            </a:r>
            <a:endParaRPr dirty="0" lang="en-US"/>
          </a:p>
        </p:txBody>
      </p:sp>
      <p:sp>
        <p:nvSpPr>
          <p:cNvPr id="1048595"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6"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7" name="Footer Placeholder 4"/>
          <p:cNvSpPr>
            <a:spLocks noGrp="1"/>
          </p:cNvSpPr>
          <p:nvPr>
            <p:ph type="ftr" sz="quarter" idx="11"/>
          </p:nvPr>
        </p:nvSpPr>
        <p:spPr/>
        <p:txBody>
          <a:bodyPr/>
          <a:p>
            <a:endParaRPr altLang="en-US" lang="zh-CN"/>
          </a:p>
        </p:txBody>
      </p:sp>
      <p:sp>
        <p:nvSpPr>
          <p:cNvPr id="1048598"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23" name=""/>
        <p:cNvGrpSpPr/>
        <p:nvPr/>
      </p:nvGrpSpPr>
      <p:grpSpPr>
        <a:xfrm>
          <a:off x="0" y="0"/>
          <a:ext cx="0" cy="0"/>
          <a:chOff x="0" y="0"/>
          <a:chExt cx="0" cy="0"/>
        </a:xfrm>
      </p:grpSpPr>
      <p:sp>
        <p:nvSpPr>
          <p:cNvPr id="1048625"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26"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27"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8" name="Footer Placeholder 4"/>
          <p:cNvSpPr>
            <a:spLocks noGrp="1"/>
          </p:cNvSpPr>
          <p:nvPr>
            <p:ph type="ftr" sz="quarter" idx="11"/>
          </p:nvPr>
        </p:nvSpPr>
        <p:spPr/>
        <p:txBody>
          <a:bodyPr/>
          <a:p>
            <a:endParaRPr altLang="en-US" lang="zh-CN"/>
          </a:p>
        </p:txBody>
      </p:sp>
      <p:sp>
        <p:nvSpPr>
          <p:cNvPr id="1048629"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6" name=""/>
        <p:cNvGrpSpPr/>
        <p:nvPr/>
      </p:nvGrpSpPr>
      <p:grpSpPr>
        <a:xfrm>
          <a:off x="0" y="0"/>
          <a:ext cx="0" cy="0"/>
          <a:chOff x="0" y="0"/>
          <a:chExt cx="0" cy="0"/>
        </a:xfrm>
      </p:grpSpPr>
      <p:sp>
        <p:nvSpPr>
          <p:cNvPr id="1048588" name="Title 1"/>
          <p:cNvSpPr>
            <a:spLocks noGrp="1"/>
          </p:cNvSpPr>
          <p:nvPr>
            <p:ph type="title"/>
          </p:nvPr>
        </p:nvSpPr>
        <p:spPr/>
        <p:txBody>
          <a:bodyPr/>
          <a:p>
            <a:r>
              <a:rPr altLang="zh-CN" lang="en-US" smtClean="0"/>
              <a:t>Click to edit Master title style</a:t>
            </a:r>
            <a:endParaRPr dirty="0" lang="en-US"/>
          </a:p>
        </p:txBody>
      </p:sp>
      <p:sp>
        <p:nvSpPr>
          <p:cNvPr id="1048589"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0"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1"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2" name="Footer Placeholder 5"/>
          <p:cNvSpPr>
            <a:spLocks noGrp="1"/>
          </p:cNvSpPr>
          <p:nvPr>
            <p:ph type="ftr" sz="quarter" idx="11"/>
          </p:nvPr>
        </p:nvSpPr>
        <p:spPr/>
        <p:txBody>
          <a:bodyPr/>
          <a:p>
            <a:endParaRPr altLang="en-US" lang="zh-CN"/>
          </a:p>
        </p:txBody>
      </p:sp>
      <p:sp>
        <p:nvSpPr>
          <p:cNvPr id="1048593"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8" name=""/>
        <p:cNvGrpSpPr/>
        <p:nvPr/>
      </p:nvGrpSpPr>
      <p:grpSpPr>
        <a:xfrm>
          <a:off x="0" y="0"/>
          <a:ext cx="0" cy="0"/>
          <a:chOff x="0" y="0"/>
          <a:chExt cx="0" cy="0"/>
        </a:xfrm>
      </p:grpSpPr>
      <p:sp>
        <p:nvSpPr>
          <p:cNvPr id="1048599"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00"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01"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02"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03"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04"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5" name="Footer Placeholder 7"/>
          <p:cNvSpPr>
            <a:spLocks noGrp="1"/>
          </p:cNvSpPr>
          <p:nvPr>
            <p:ph type="ftr" sz="quarter" idx="11"/>
          </p:nvPr>
        </p:nvSpPr>
        <p:spPr/>
        <p:txBody>
          <a:bodyPr/>
          <a:p>
            <a:endParaRPr altLang="en-US" lang="zh-CN"/>
          </a:p>
        </p:txBody>
      </p:sp>
      <p:sp>
        <p:nvSpPr>
          <p:cNvPr id="1048606"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9" name=""/>
        <p:cNvGrpSpPr/>
        <p:nvPr/>
      </p:nvGrpSpPr>
      <p:grpSpPr>
        <a:xfrm>
          <a:off x="0" y="0"/>
          <a:ext cx="0" cy="0"/>
          <a:chOff x="0" y="0"/>
          <a:chExt cx="0" cy="0"/>
        </a:xfrm>
      </p:grpSpPr>
      <p:sp>
        <p:nvSpPr>
          <p:cNvPr id="1048607" name="Title 1"/>
          <p:cNvSpPr>
            <a:spLocks noGrp="1"/>
          </p:cNvSpPr>
          <p:nvPr>
            <p:ph type="title"/>
          </p:nvPr>
        </p:nvSpPr>
        <p:spPr/>
        <p:txBody>
          <a:bodyPr/>
          <a:p>
            <a:r>
              <a:rPr altLang="zh-CN" lang="en-US" smtClean="0"/>
              <a:t>Click to edit Master title style</a:t>
            </a:r>
            <a:endParaRPr dirty="0" lang="en-US"/>
          </a:p>
        </p:txBody>
      </p:sp>
      <p:sp>
        <p:nvSpPr>
          <p:cNvPr id="1048608"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9" name="Footer Placeholder 3"/>
          <p:cNvSpPr>
            <a:spLocks noGrp="1"/>
          </p:cNvSpPr>
          <p:nvPr>
            <p:ph type="ftr" sz="quarter" idx="11"/>
          </p:nvPr>
        </p:nvSpPr>
        <p:spPr/>
        <p:txBody>
          <a:bodyPr/>
          <a:p>
            <a:endParaRPr altLang="en-US" lang="zh-CN"/>
          </a:p>
        </p:txBody>
      </p:sp>
      <p:sp>
        <p:nvSpPr>
          <p:cNvPr id="1048610"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1" name=""/>
        <p:cNvGrpSpPr/>
        <p:nvPr/>
      </p:nvGrpSpPr>
      <p:grpSpPr>
        <a:xfrm>
          <a:off x="0" y="0"/>
          <a:ext cx="0" cy="0"/>
          <a:chOff x="0" y="0"/>
          <a:chExt cx="0" cy="0"/>
        </a:xfrm>
      </p:grpSpPr>
      <p:sp>
        <p:nvSpPr>
          <p:cNvPr id="1048616"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7" name="Footer Placeholder 2"/>
          <p:cNvSpPr>
            <a:spLocks noGrp="1"/>
          </p:cNvSpPr>
          <p:nvPr>
            <p:ph type="ftr" sz="quarter" idx="11"/>
          </p:nvPr>
        </p:nvSpPr>
        <p:spPr/>
        <p:txBody>
          <a:bodyPr/>
          <a:p>
            <a:endParaRPr altLang="en-US" lang="zh-CN"/>
          </a:p>
        </p:txBody>
      </p:sp>
      <p:sp>
        <p:nvSpPr>
          <p:cNvPr id="1048618"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25" name=""/>
        <p:cNvGrpSpPr/>
        <p:nvPr/>
      </p:nvGrpSpPr>
      <p:grpSpPr>
        <a:xfrm>
          <a:off x="0" y="0"/>
          <a:ext cx="0" cy="0"/>
          <a:chOff x="0" y="0"/>
          <a:chExt cx="0" cy="0"/>
        </a:xfrm>
      </p:grpSpPr>
      <p:sp>
        <p:nvSpPr>
          <p:cNvPr id="1048635"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3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7"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38"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9" name="Footer Placeholder 5"/>
          <p:cNvSpPr>
            <a:spLocks noGrp="1"/>
          </p:cNvSpPr>
          <p:nvPr>
            <p:ph type="ftr" sz="quarter" idx="11"/>
          </p:nvPr>
        </p:nvSpPr>
        <p:spPr/>
        <p:txBody>
          <a:bodyPr/>
          <a:p>
            <a:endParaRPr altLang="en-US" lang="zh-CN"/>
          </a:p>
        </p:txBody>
      </p:sp>
      <p:sp>
        <p:nvSpPr>
          <p:cNvPr id="1048640"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22" name=""/>
        <p:cNvGrpSpPr/>
        <p:nvPr/>
      </p:nvGrpSpPr>
      <p:grpSpPr>
        <a:xfrm>
          <a:off x="0" y="0"/>
          <a:ext cx="0" cy="0"/>
          <a:chOff x="0" y="0"/>
          <a:chExt cx="0" cy="0"/>
        </a:xfrm>
      </p:grpSpPr>
      <p:sp>
        <p:nvSpPr>
          <p:cNvPr id="1048619"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20"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21"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22"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3" name="Footer Placeholder 5"/>
          <p:cNvSpPr>
            <a:spLocks noGrp="1"/>
          </p:cNvSpPr>
          <p:nvPr>
            <p:ph type="ftr" sz="quarter" idx="11"/>
          </p:nvPr>
        </p:nvSpPr>
        <p:spPr/>
        <p:txBody>
          <a:bodyPr/>
          <a:p>
            <a:endParaRPr altLang="en-US" lang="zh-CN"/>
          </a:p>
        </p:txBody>
      </p:sp>
      <p:sp>
        <p:nvSpPr>
          <p:cNvPr id="1048624"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2"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5" name=""/>
        <p:cNvGrpSpPr/>
        <p:nvPr/>
      </p:nvGrpSpPr>
      <p:grpSpPr>
        <a:xfrm>
          <a:off x="0" y="0"/>
          <a:ext cx="0" cy="0"/>
          <a:chOff x="0" y="0"/>
          <a:chExt cx="0" cy="0"/>
        </a:xfrm>
      </p:grpSpPr>
      <p:sp>
        <p:nvSpPr>
          <p:cNvPr id="1048586" name="Title 1"/>
          <p:cNvSpPr>
            <a:spLocks noGrp="1"/>
          </p:cNvSpPr>
          <p:nvPr>
            <p:ph type="ctrTitle"/>
          </p:nvPr>
        </p:nvSpPr>
        <p:spPr/>
        <p:txBody>
          <a:bodyPr>
            <a:normAutofit fontScale="90000"/>
          </a:bodyPr>
          <a:p>
            <a:r>
              <a:rPr altLang="en" lang="en-US"/>
              <a:t>N</a:t>
            </a:r>
            <a:r>
              <a:rPr altLang="en" lang="en-US"/>
              <a:t>a</a:t>
            </a:r>
            <a:r>
              <a:rPr altLang="en" lang="en-US"/>
              <a:t>m</a:t>
            </a:r>
            <a:r>
              <a:rPr altLang="en" lang="en-US"/>
              <a:t>e</a:t>
            </a:r>
            <a:r>
              <a:rPr altLang="en" lang="en-US"/>
              <a:t> </a:t>
            </a:r>
            <a:r>
              <a:rPr altLang="en" lang="en-US"/>
              <a:t>M</a:t>
            </a:r>
            <a:r>
              <a:rPr altLang="en" lang="en-US"/>
              <a:t>e</a:t>
            </a:r>
            <a:r>
              <a:rPr altLang="en" lang="en-US"/>
              <a:t>h</a:t>
            </a:r>
            <a:r>
              <a:rPr altLang="en" lang="en-US"/>
              <a:t>r</a:t>
            </a:r>
            <a:r>
              <a:rPr altLang="en" lang="en-US"/>
              <a:t>a</a:t>
            </a:r>
            <a:r>
              <a:rPr altLang="en" lang="en-US"/>
              <a:t>n</a:t>
            </a:r>
            <a:r>
              <a:rPr altLang="en" lang="en-US"/>
              <a:t> </a:t>
            </a:r>
            <a:r>
              <a:rPr altLang="en" lang="en-US"/>
              <a:t>U</a:t>
            </a:r>
            <a:r>
              <a:rPr altLang="en" lang="en-US"/>
              <a:t>l</a:t>
            </a:r>
            <a:r>
              <a:rPr altLang="en" lang="en-US"/>
              <a:t>l</a:t>
            </a:r>
            <a:r>
              <a:rPr altLang="en" lang="en-US"/>
              <a:t>a</a:t>
            </a:r>
            <a:r>
              <a:rPr altLang="en" lang="en-US"/>
              <a:t>h</a:t>
            </a:r>
            <a:br>
              <a:rPr altLang="en" lang="en-US"/>
            </a:br>
            <a:r>
              <a:rPr altLang="en" lang="en-US"/>
              <a:t>B</a:t>
            </a:r>
            <a:r>
              <a:rPr altLang="en" lang="en-US"/>
              <a:t>S</a:t>
            </a:r>
            <a:r>
              <a:rPr altLang="en" lang="en-US"/>
              <a:t> </a:t>
            </a:r>
            <a:r>
              <a:rPr altLang="en" lang="en-US"/>
              <a:t>(</a:t>
            </a:r>
            <a:r>
              <a:rPr altLang="en" lang="en-US"/>
              <a:t>D</a:t>
            </a:r>
            <a:r>
              <a:rPr altLang="en" lang="en-US"/>
              <a:t>T</a:t>
            </a:r>
            <a:r>
              <a:rPr altLang="en" lang="en-US"/>
              <a:t>)</a:t>
            </a:r>
            <a:br>
              <a:rPr altLang="en" lang="en-US"/>
            </a:br>
            <a:r>
              <a:rPr altLang="en" lang="en-US"/>
              <a:t>I</a:t>
            </a:r>
            <a:r>
              <a:rPr altLang="en" lang="en-US"/>
              <a:t>d</a:t>
            </a:r>
            <a:r>
              <a:rPr altLang="en" lang="en-US"/>
              <a:t> </a:t>
            </a:r>
            <a:r>
              <a:rPr altLang="en" lang="en-US"/>
              <a:t>N</a:t>
            </a:r>
            <a:r>
              <a:rPr altLang="en" lang="en-US"/>
              <a:t>o</a:t>
            </a:r>
            <a:r>
              <a:rPr altLang="en" lang="en-US"/>
              <a:t>:</a:t>
            </a:r>
            <a:r>
              <a:rPr altLang="en" lang="en-US"/>
              <a:t>1</a:t>
            </a:r>
            <a:r>
              <a:rPr altLang="en" lang="en-US"/>
              <a:t>3</a:t>
            </a:r>
            <a:r>
              <a:rPr altLang="en" lang="en-US"/>
              <a:t>3</a:t>
            </a:r>
            <a:r>
              <a:rPr altLang="en" lang="en-US"/>
              <a:t>6</a:t>
            </a:r>
            <a:r>
              <a:rPr altLang="en" lang="en-US"/>
              <a:t>2</a:t>
            </a:r>
            <a:endParaRPr altLang="zh-CN" lang="en-US"/>
          </a:p>
        </p:txBody>
      </p:sp>
      <p:sp>
        <p:nvSpPr>
          <p:cNvPr id="1048587" name="Subtitle 2"/>
          <p:cNvSpPr>
            <a:spLocks noGrp="1"/>
          </p:cNvSpPr>
          <p:nvPr>
            <p:ph type="subTitle" idx="1"/>
          </p:nvPr>
        </p:nvSpPr>
        <p:spPr/>
        <p:txBody>
          <a:bodyPr/>
          <a:p>
            <a:endParaRPr altLang="zh-CN"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57" name=""/>
          <p:cNvSpPr>
            <a:spLocks noGrp="1"/>
          </p:cNvSpPr>
          <p:nvPr>
            <p:ph type="title"/>
          </p:nvPr>
        </p:nvSpPr>
        <p:spPr>
          <a:xfrm>
            <a:off x="628650" y="365126"/>
            <a:ext cx="7988276" cy="5391214"/>
          </a:xfrm>
        </p:spPr>
        <p:txBody>
          <a:bodyPr>
            <a:noAutofit/>
          </a:bodyPr>
          <a:p>
            <a:r>
              <a:rPr sz="3500" lang="en-US"/>
              <a:t>When it is important that your network have increased stability and speed, the star topology should be considered. When you use a hub, you get centralized administration and security control, low configuration costs and easy troubleshooting. When one node or workstation goes down, the rest of your network will still be functional.</a:t>
            </a:r>
            <a:br>
              <a:rPr sz="3500" lang="en-US"/>
            </a:br>
            <a:r>
              <a:rPr sz="3500" lang="en-US"/>
              <a:t> </a:t>
            </a:r>
            <a:endParaRPr sz="350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58" name=""/>
          <p:cNvSpPr>
            <a:spLocks noGrp="1"/>
          </p:cNvSpPr>
          <p:nvPr>
            <p:ph type="title"/>
          </p:nvPr>
        </p:nvSpPr>
        <p:spPr>
          <a:xfrm>
            <a:off x="628650" y="365126"/>
            <a:ext cx="7810524" cy="6362822"/>
          </a:xfrm>
        </p:spPr>
        <p:txBody>
          <a:bodyPr>
            <a:noAutofit/>
          </a:bodyPr>
          <a:p>
            <a:r>
              <a:rPr altLang="en" sz="2900" lang="en-US"/>
              <a:t>Q</a:t>
            </a:r>
            <a:r>
              <a:rPr altLang="en" sz="2900" lang="en-US"/>
              <a:t>n</a:t>
            </a:r>
            <a:r>
              <a:rPr altLang="en" sz="2900" lang="en-US"/>
              <a:t>o</a:t>
            </a:r>
            <a:r>
              <a:rPr altLang="en" sz="2900" lang="en-US"/>
              <a:t>4</a:t>
            </a:r>
            <a:br>
              <a:rPr altLang="en" sz="2900" lang="en-US"/>
            </a:br>
            <a:r>
              <a:rPr altLang="en" sz="2900" lang="en-US"/>
              <a:t>A</a:t>
            </a:r>
            <a:r>
              <a:rPr altLang="en" sz="2900" lang="en-US"/>
              <a:t>n</a:t>
            </a:r>
            <a:r>
              <a:rPr altLang="en" sz="2900" lang="en-US"/>
              <a:t>sIn computers, a storage medium is any technology -- including devices and materials -- used to place, keep and retrieve electronic data. It refers to a physical device or component in a computing system that receives and retains information relating to applications and users. The plural form of this term is storage media.</a:t>
            </a:r>
            <a:br>
              <a:rPr altLang="en" sz="2900" lang="en-US"/>
            </a:br>
            <a:r>
              <a:rPr altLang="en" sz="2900" lang="en-US"/>
              <a:t>Early forms of storage media included computer paper tape. Holes punched in the paper corresponded to a single bit of data. A paper tape reader would interpret each punched hole and convert it to a number. Paper tape was supplanted by magnetic tape, which eventually evolved to magnetic floppy disk.</a:t>
            </a:r>
            <a:endParaRPr sz="290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659" name=""/>
          <p:cNvSpPr>
            <a:spLocks noGrp="1"/>
          </p:cNvSpPr>
          <p:nvPr>
            <p:ph type="title"/>
          </p:nvPr>
        </p:nvSpPr>
        <p:spPr>
          <a:xfrm>
            <a:off x="628650" y="365126"/>
            <a:ext cx="7942775" cy="5973342"/>
          </a:xfrm>
        </p:spPr>
        <p:txBody>
          <a:bodyPr>
            <a:noAutofit/>
          </a:bodyPr>
          <a:p>
            <a:r>
              <a:rPr sz="3500" lang="en-US"/>
              <a:t>How storage media works</a:t>
            </a:r>
            <a:br>
              <a:rPr sz="3500" lang="en-US"/>
            </a:br>
            <a:r>
              <a:rPr sz="3500" lang="en-US"/>
              <a:t>Media used in computer storage receive messages in the form of data, via software commands from the computer system. The commands determine the type of storage media needed to hold the data, based on its business value, compliance implications or other factors. In tiered storage, data is moved among disk, flash and cloud storage based on automated software policies</a:t>
            </a:r>
            <a:endParaRPr sz="3500"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660" name=""/>
          <p:cNvSpPr>
            <a:spLocks noGrp="1"/>
          </p:cNvSpPr>
          <p:nvPr>
            <p:ph type="title"/>
          </p:nvPr>
        </p:nvSpPr>
        <p:spPr>
          <a:xfrm>
            <a:off x="628650" y="222316"/>
            <a:ext cx="7878049" cy="6208909"/>
          </a:xfrm>
        </p:spPr>
        <p:txBody>
          <a:bodyPr>
            <a:noAutofit/>
          </a:bodyPr>
          <a:p>
            <a:r>
              <a:rPr sz="3500" lang="en-US"/>
              <a:t>A storage medium may be internal to a computing device, such as a computer's hard drive, or a removable device such as an external hard drive or universal serial bus (USB) flash drive. There are various types of storage media, including magnetic tape, nonvolatile memory cards, rotating fixed disk and solid-state drives (SSDs), which are based on nonvolatile flash memory.</a:t>
            </a:r>
            <a:endParaRPr sz="3500"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661" name=""/>
          <p:cNvSpPr>
            <a:spLocks noGrp="1"/>
          </p:cNvSpPr>
          <p:nvPr>
            <p:ph type="title"/>
          </p:nvPr>
        </p:nvSpPr>
        <p:spPr>
          <a:xfrm>
            <a:off x="628650" y="365126"/>
            <a:ext cx="7964560" cy="6313242"/>
          </a:xfrm>
        </p:spPr>
        <p:txBody>
          <a:bodyPr>
            <a:noAutofit/>
          </a:bodyPr>
          <a:p>
            <a:r>
              <a:rPr sz="3200" lang="en-US"/>
              <a:t>Storage media can be arranged for access in many ways. Some well-known arrangements include:</a:t>
            </a:r>
            <a:br>
              <a:rPr sz="3200" lang="en-US"/>
            </a:br>
            <a:r>
              <a:rPr sz="3200" lang="en-US"/>
              <a:t>redundant array of independent disks (RAID);</a:t>
            </a:r>
            <a:br>
              <a:rPr sz="3200" lang="en-US"/>
            </a:br>
            <a:r>
              <a:rPr sz="3200" lang="en-US"/>
              <a:t>network-attached storage (NAS); and</a:t>
            </a:r>
            <a:br>
              <a:rPr sz="3200" lang="en-US"/>
            </a:br>
            <a:r>
              <a:rPr sz="3200" lang="en-US"/>
              <a:t>storage area network (SAN).</a:t>
            </a:r>
            <a:br>
              <a:rPr sz="3200" lang="en-US"/>
            </a:br>
            <a:r>
              <a:rPr sz="3200" lang="en-US"/>
              <a:t>SAN arrays initially were designed with HDDs, until the advent of all-flash arrays outfitted solely with SSDs. Hybrid flash arrays blend the two storage media in an integrated system, with disk providing a capacity tier alongside a faster tier of flash.</a:t>
            </a:r>
            <a:endParaRPr sz="320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8" name=""/>
        <p:cNvGrpSpPr/>
        <p:nvPr/>
      </p:nvGrpSpPr>
      <p:grpSpPr>
        <a:xfrm>
          <a:off x="0" y="0"/>
          <a:ext cx="0" cy="0"/>
          <a:chOff x="0" y="0"/>
          <a:chExt cx="0" cy="0"/>
        </a:xfrm>
      </p:grpSpPr>
      <p:sp>
        <p:nvSpPr>
          <p:cNvPr id="1048647" name=""/>
          <p:cNvSpPr>
            <a:spLocks noGrp="1"/>
          </p:cNvSpPr>
          <p:nvPr>
            <p:ph type="title"/>
          </p:nvPr>
        </p:nvSpPr>
        <p:spPr>
          <a:xfrm>
            <a:off x="628650" y="365126"/>
            <a:ext cx="8077024" cy="6380132"/>
          </a:xfrm>
        </p:spPr>
        <p:txBody>
          <a:bodyPr>
            <a:noAutofit/>
          </a:bodyPr>
          <a:p>
            <a:r>
              <a:rPr altLang="en" sz="2800" lang="en-US"/>
              <a:t>Q</a:t>
            </a:r>
            <a:r>
              <a:rPr altLang="en" sz="2800" lang="en-US"/>
              <a:t>n</a:t>
            </a:r>
            <a:r>
              <a:rPr altLang="en" sz="2800" lang="en-US"/>
              <a:t>o</a:t>
            </a:r>
            <a:r>
              <a:rPr altLang="en" sz="2800" lang="en-US"/>
              <a:t>1</a:t>
            </a:r>
            <a:r>
              <a:rPr altLang="en" sz="2800" lang="en-US"/>
              <a:t>(</a:t>
            </a:r>
            <a:r>
              <a:rPr altLang="en" sz="2800" lang="en-US"/>
              <a:t>a</a:t>
            </a:r>
            <a:r>
              <a:rPr altLang="en" sz="2800" lang="en-US"/>
              <a:t>)</a:t>
            </a:r>
            <a:br>
              <a:rPr altLang="en" sz="2800" lang="en-US"/>
            </a:br>
            <a:r>
              <a:rPr altLang="en" sz="2800" lang="en-US"/>
              <a:t>A</a:t>
            </a:r>
            <a:r>
              <a:rPr altLang="en" sz="2800" lang="en-US"/>
              <a:t>n</a:t>
            </a:r>
            <a:r>
              <a:rPr altLang="en" sz="2800" lang="en-US"/>
              <a:t>s</a:t>
            </a:r>
            <a:r>
              <a:rPr altLang="en" sz="2800" lang="en-US"/>
              <a:t>:</a:t>
            </a:r>
            <a:r>
              <a:rPr altLang="en" sz="2800" lang="en-US">
                <a:solidFill>
                  <a:srgbClr val="00B0F0"/>
                </a:solidFill>
              </a:rPr>
              <a:t>Open source software </a:t>
            </a:r>
            <a:r>
              <a:rPr altLang="en" sz="2800" lang="en-US"/>
              <a:t>(OSS) refers to the software which uses the code freely available on the Internet.  The code can be copied, modified or deleted by other users and organizations. As the software is open to the public, the result is that it constantly updates, improves and expands as more people can work on its improvement.</a:t>
            </a:r>
            <a:br>
              <a:rPr altLang="en" sz="2800" lang="en-US"/>
            </a:br>
            <a:r>
              <a:rPr altLang="en" sz="2800" lang="en-US">
                <a:solidFill>
                  <a:srgbClr val="00B0F0"/>
                </a:solidFill>
              </a:rPr>
              <a:t>Closed source software</a:t>
            </a:r>
            <a:r>
              <a:rPr altLang="en" sz="2800" lang="en-US"/>
              <a:t> (CSS) is opposite to OSS and means the software which uses the proprietary and closely guarded code. Only the original authors of software can access, copy, and alter that software. In a case with closed source software, you are not purchasing the software, but only pay to use it.</a:t>
            </a:r>
            <a:endParaRPr sz="280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648" name=""/>
          <p:cNvSpPr>
            <a:spLocks noGrp="1"/>
          </p:cNvSpPr>
          <p:nvPr>
            <p:ph type="title"/>
          </p:nvPr>
        </p:nvSpPr>
        <p:spPr>
          <a:xfrm>
            <a:off x="628650" y="365126"/>
            <a:ext cx="7938606" cy="6362821"/>
          </a:xfrm>
        </p:spPr>
        <p:txBody>
          <a:bodyPr>
            <a:noAutofit/>
          </a:bodyPr>
          <a:p>
            <a:r>
              <a:rPr altLang="en" sz="3300" lang="en-US"/>
              <a:t>Q</a:t>
            </a:r>
            <a:r>
              <a:rPr altLang="en" sz="3300" lang="en-US"/>
              <a:t>n</a:t>
            </a:r>
            <a:r>
              <a:rPr altLang="en" sz="3300" lang="en-US"/>
              <a:t>o</a:t>
            </a:r>
            <a:r>
              <a:rPr altLang="en" sz="3300" lang="en-US"/>
              <a:t>1</a:t>
            </a:r>
            <a:r>
              <a:rPr altLang="en" sz="3300" lang="en-US"/>
              <a:t>(</a:t>
            </a:r>
            <a:r>
              <a:rPr altLang="en" sz="3300" lang="en-US"/>
              <a:t>b</a:t>
            </a:r>
            <a:r>
              <a:rPr altLang="en" sz="3300" lang="en-US"/>
              <a:t>)</a:t>
            </a:r>
            <a:br>
              <a:rPr altLang="en" sz="3300" lang="en-US"/>
            </a:br>
            <a:r>
              <a:rPr altLang="en" sz="3300" lang="en-US"/>
              <a:t>A</a:t>
            </a:r>
            <a:r>
              <a:rPr altLang="en" sz="3300" lang="en-US"/>
              <a:t>n</a:t>
            </a:r>
            <a:r>
              <a:rPr altLang="en" sz="3300" lang="en-US"/>
              <a:t>s</a:t>
            </a:r>
            <a:r>
              <a:rPr altLang="en" sz="3300" lang="en-US"/>
              <a:t>:An important feature of System Software are:</a:t>
            </a:r>
            <a:br>
              <a:rPr altLang="en" sz="3300" lang="en-US"/>
            </a:br>
            <a:r>
              <a:rPr altLang="en" sz="3300" lang="en-US"/>
              <a:t>System Software is closer to the system.</a:t>
            </a:r>
            <a:br>
              <a:rPr altLang="en" sz="3300" lang="en-US"/>
            </a:br>
            <a:r>
              <a:rPr altLang="en" sz="3300" lang="en-US"/>
              <a:t>Generally written in a low-level language.</a:t>
            </a:r>
            <a:br>
              <a:rPr altLang="en" sz="3300" lang="en-US"/>
            </a:br>
            <a:r>
              <a:rPr altLang="en" sz="3300" lang="en-US"/>
              <a:t>The system software is difficult to design and understand.</a:t>
            </a:r>
            <a:br>
              <a:rPr altLang="en" sz="3300" lang="en-US"/>
            </a:br>
            <a:r>
              <a:rPr altLang="en" sz="3300" lang="en-US"/>
              <a:t>Fast in speed.</a:t>
            </a:r>
            <a:br>
              <a:rPr altLang="en" sz="3300" lang="en-US"/>
            </a:br>
            <a:r>
              <a:rPr altLang="en" sz="3300" lang="en-US"/>
              <a:t>Less interactive.</a:t>
            </a:r>
            <a:br>
              <a:rPr altLang="en" sz="3300" lang="en-US"/>
            </a:br>
            <a:r>
              <a:rPr altLang="en" sz="3300" lang="en-US"/>
              <a:t>Smaller in size.</a:t>
            </a:r>
            <a:br>
              <a:rPr altLang="en" sz="3300" lang="en-US"/>
            </a:br>
            <a:r>
              <a:rPr altLang="en" sz="3300" lang="en-US"/>
              <a:t>Hard to manipulate.</a:t>
            </a:r>
            <a:endParaRPr sz="3300"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649" name=""/>
          <p:cNvSpPr>
            <a:spLocks noGrp="1"/>
          </p:cNvSpPr>
          <p:nvPr>
            <p:ph type="title"/>
          </p:nvPr>
        </p:nvSpPr>
        <p:spPr>
          <a:xfrm>
            <a:off x="628650" y="365126"/>
            <a:ext cx="8189487" cy="6336856"/>
          </a:xfrm>
        </p:spPr>
        <p:txBody>
          <a:bodyPr>
            <a:normAutofit/>
          </a:bodyPr>
          <a:p>
            <a:r>
              <a:rPr altLang="en" sz="3700" lang="en-US"/>
              <a:t>Q</a:t>
            </a:r>
            <a:r>
              <a:rPr altLang="en" sz="3700" lang="en-US"/>
              <a:t>n</a:t>
            </a:r>
            <a:r>
              <a:rPr altLang="en" sz="3700" lang="en-US"/>
              <a:t>o</a:t>
            </a:r>
            <a:r>
              <a:rPr altLang="en" sz="3700" lang="en-US"/>
              <a:t>2</a:t>
            </a:r>
            <a:r>
              <a:rPr altLang="en" sz="3700" lang="en-US"/>
              <a:t>(</a:t>
            </a:r>
            <a:r>
              <a:rPr altLang="en" sz="3700" lang="en-US"/>
              <a:t>a</a:t>
            </a:r>
            <a:r>
              <a:rPr altLang="en" sz="3700" lang="en-US"/>
              <a:t>)</a:t>
            </a:r>
            <a:br>
              <a:rPr altLang="en" sz="3700" lang="en-US"/>
            </a:br>
            <a:r>
              <a:rPr altLang="en" sz="3700" lang="en-US"/>
              <a:t>A</a:t>
            </a:r>
            <a:r>
              <a:rPr altLang="en" sz="3700" lang="en-US"/>
              <a:t>n</a:t>
            </a:r>
            <a:r>
              <a:rPr altLang="en" sz="3700" lang="en-US"/>
              <a:t>s</a:t>
            </a:r>
            <a:r>
              <a:rPr altLang="en" sz="3700" lang="en-US"/>
              <a:t>:Following are some of important functions of an operating System.</a:t>
            </a:r>
            <a:br>
              <a:rPr altLang="en" sz="3700" lang="en-US"/>
            </a:br>
            <a:r>
              <a:rPr altLang="en" sz="3700" lang="en-US"/>
              <a:t>Memory Management.</a:t>
            </a:r>
            <a:br>
              <a:rPr altLang="en" sz="3700" lang="en-US"/>
            </a:br>
            <a:r>
              <a:rPr altLang="en" sz="3700" lang="en-US"/>
              <a:t>Processor Management.</a:t>
            </a:r>
            <a:br>
              <a:rPr altLang="en" sz="3700" lang="en-US"/>
            </a:br>
            <a:r>
              <a:rPr altLang="en" sz="3700" lang="en-US"/>
              <a:t>Device Management.</a:t>
            </a:r>
            <a:br>
              <a:rPr altLang="en" sz="3700" lang="en-US"/>
            </a:br>
            <a:r>
              <a:rPr altLang="en" sz="3700" lang="en-US"/>
              <a:t>File Management.</a:t>
            </a:r>
            <a:br>
              <a:rPr altLang="en" sz="3700" lang="en-US"/>
            </a:br>
            <a:r>
              <a:rPr altLang="en" sz="3700" lang="en-US"/>
              <a:t>Security.</a:t>
            </a:r>
            <a:br>
              <a:rPr altLang="en" sz="3700" lang="en-US"/>
            </a:br>
            <a:r>
              <a:rPr altLang="en" sz="3700" lang="en-US"/>
              <a:t>Control over system performance.</a:t>
            </a:r>
            <a:br>
              <a:rPr altLang="en" sz="3700" lang="en-US"/>
            </a:br>
            <a:r>
              <a:rPr altLang="en" sz="3700" lang="en-US"/>
              <a:t>Job accounting.</a:t>
            </a:r>
            <a:br>
              <a:rPr altLang="en" sz="3700" lang="en-US"/>
            </a:br>
            <a:r>
              <a:rPr altLang="en" sz="3700" lang="en-US"/>
              <a:t>Error detecting aids.</a:t>
            </a:r>
            <a:endParaRPr sz="3700"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650" name=""/>
          <p:cNvSpPr>
            <a:spLocks noGrp="1"/>
          </p:cNvSpPr>
          <p:nvPr>
            <p:ph type="title"/>
          </p:nvPr>
        </p:nvSpPr>
        <p:spPr>
          <a:xfrm>
            <a:off x="628650" y="365126"/>
            <a:ext cx="7878049" cy="6338274"/>
          </a:xfrm>
        </p:spPr>
        <p:txBody>
          <a:bodyPr>
            <a:normAutofit/>
          </a:bodyPr>
          <a:p>
            <a:r>
              <a:rPr altLang="en" sz="3700" lang="en-US"/>
              <a:t>Q</a:t>
            </a:r>
            <a:r>
              <a:rPr altLang="en" sz="3700" lang="en-US"/>
              <a:t>n</a:t>
            </a:r>
            <a:r>
              <a:rPr altLang="en" sz="3700" lang="en-US"/>
              <a:t>o</a:t>
            </a:r>
            <a:r>
              <a:rPr altLang="en" sz="3700" lang="en-US"/>
              <a:t>2</a:t>
            </a:r>
            <a:r>
              <a:rPr altLang="en" sz="3700" lang="en-US"/>
              <a:t>(</a:t>
            </a:r>
            <a:r>
              <a:rPr altLang="en" sz="3700" lang="en-US"/>
              <a:t>b</a:t>
            </a:r>
            <a:r>
              <a:rPr altLang="en" sz="3700" lang="en-US"/>
              <a:t>)</a:t>
            </a:r>
            <a:br>
              <a:rPr altLang="en" sz="3700" lang="en-US"/>
            </a:br>
            <a:r>
              <a:rPr altLang="en" sz="3700" lang="en-US"/>
              <a:t>A</a:t>
            </a:r>
            <a:r>
              <a:rPr altLang="en" sz="3700" lang="en-US"/>
              <a:t>n</a:t>
            </a:r>
            <a:r>
              <a:rPr altLang="en" sz="3700" lang="en-US"/>
              <a:t>s</a:t>
            </a:r>
            <a:r>
              <a:rPr altLang="en" sz="3700" lang="en-US"/>
              <a:t>:</a:t>
            </a:r>
            <a:r>
              <a:rPr altLang="en" sz="3700" lang="en-US">
                <a:solidFill>
                  <a:srgbClr val="00B0F0"/>
                </a:solidFill>
              </a:rPr>
              <a:t>FTP</a:t>
            </a:r>
            <a:r>
              <a:rPr altLang="en" sz="3700" lang="en-US"/>
              <a:t> (File Transfer Protocol) is a widely used network protocol for transferring files between computers over a TCP/IP-based network, such as the Internet. FTP lets people and applications exchange and share data within their offices and across the Internet.</a:t>
            </a:r>
            <a:endParaRPr sz="3700"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653" name=""/>
          <p:cNvSpPr>
            <a:spLocks noGrp="1"/>
          </p:cNvSpPr>
          <p:nvPr>
            <p:ph type="title"/>
          </p:nvPr>
        </p:nvSpPr>
        <p:spPr>
          <a:xfrm>
            <a:off x="628650" y="365126"/>
            <a:ext cx="7801887" cy="6156797"/>
          </a:xfrm>
        </p:spPr>
        <p:txBody>
          <a:bodyPr>
            <a:normAutofit/>
          </a:bodyPr>
          <a:p>
            <a:r>
              <a:rPr sz="4000" lang="en-US">
                <a:solidFill>
                  <a:srgbClr val="00B0F0"/>
                </a:solidFill>
              </a:rPr>
              <a:t>Telnet, developed </a:t>
            </a:r>
            <a:r>
              <a:rPr sz="4000" lang="en-US"/>
              <a:t>in 1969, is a protocol that provides a command line interface for communication with a remote device or server, sometimes employed for remote management but also for initial device setup like network hardware.</a:t>
            </a:r>
            <a:endParaRPr sz="4000"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54" name=""/>
          <p:cNvSpPr>
            <a:spLocks noGrp="1"/>
          </p:cNvSpPr>
          <p:nvPr>
            <p:ph type="title"/>
          </p:nvPr>
        </p:nvSpPr>
        <p:spPr>
          <a:xfrm>
            <a:off x="628650" y="365126"/>
            <a:ext cx="7973210" cy="6371477"/>
          </a:xfrm>
        </p:spPr>
        <p:txBody>
          <a:bodyPr>
            <a:noAutofit/>
          </a:bodyPr>
          <a:p>
            <a:r>
              <a:rPr altLang="en" sz="3000" lang="en-US"/>
              <a:t>Q</a:t>
            </a:r>
            <a:r>
              <a:rPr altLang="en" sz="3000" lang="en-US"/>
              <a:t>n</a:t>
            </a:r>
            <a:r>
              <a:rPr altLang="en" sz="3000" lang="en-US"/>
              <a:t>o</a:t>
            </a:r>
            <a:r>
              <a:rPr altLang="en" sz="3000" lang="en-US"/>
              <a:t>3</a:t>
            </a:r>
            <a:r>
              <a:rPr altLang="en" sz="3000" lang="en-US"/>
              <a:t>(</a:t>
            </a:r>
            <a:r>
              <a:rPr altLang="en" sz="3000" lang="en-US"/>
              <a:t>a</a:t>
            </a:r>
            <a:r>
              <a:rPr altLang="en" sz="3000" lang="en-US"/>
              <a:t>)</a:t>
            </a:r>
            <a:br>
              <a:rPr altLang="en" sz="3000" lang="en-US"/>
            </a:br>
            <a:r>
              <a:rPr altLang="en" sz="3000" lang="en-US"/>
              <a:t>A</a:t>
            </a:r>
            <a:r>
              <a:rPr altLang="en" sz="3000" lang="en-US"/>
              <a:t>n</a:t>
            </a:r>
            <a:r>
              <a:rPr altLang="en" sz="3000" lang="en-US"/>
              <a:t>s</a:t>
            </a:r>
            <a:r>
              <a:rPr altLang="en" sz="3000" lang="en-US"/>
              <a:t>:A metropolitan area network (MAN) is a network that interconnects users with computer resources in a geographic area or region larger than that covered by even a large local area network (LAN) but smaller than the area covered by a wide area network (WAN). The term is applied to the interconnection of networks in a city into a single larger network (which may then also offer efficient connection to a wide area network). It is also used to mean the interconnection of several local area networks by bridging them with backbone lines. The latter usage is also sometimes referred to as a campus network.</a:t>
            </a:r>
            <a:endParaRPr sz="300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55" name=""/>
          <p:cNvSpPr>
            <a:spLocks noGrp="1"/>
          </p:cNvSpPr>
          <p:nvPr>
            <p:ph type="title"/>
          </p:nvPr>
        </p:nvSpPr>
        <p:spPr>
          <a:xfrm>
            <a:off x="628650" y="365126"/>
            <a:ext cx="8146233" cy="5661760"/>
          </a:xfrm>
        </p:spPr>
        <p:txBody>
          <a:bodyPr>
            <a:normAutofit fontScale="90000"/>
          </a:bodyPr>
          <a:p>
            <a:r>
              <a:rPr lang="en-US"/>
              <a:t>Examples of metropolitan area networks of various sizes can be found in the metropolitan areas of London, England; Lodz, Poland; and Geneva, Switzerland. Large universities also sometimes use the term to describe their networks. A recent trend is the installation of wireless MANs.</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56" name=""/>
          <p:cNvSpPr>
            <a:spLocks noGrp="1"/>
          </p:cNvSpPr>
          <p:nvPr>
            <p:ph type="title"/>
          </p:nvPr>
        </p:nvSpPr>
        <p:spPr>
          <a:xfrm>
            <a:off x="628650" y="365126"/>
            <a:ext cx="7964559" cy="6440716"/>
          </a:xfrm>
        </p:spPr>
        <p:txBody>
          <a:bodyPr>
            <a:noAutofit/>
          </a:bodyPr>
          <a:p>
            <a:r>
              <a:rPr altLang="en" sz="3300" lang="en-US"/>
              <a:t>Q</a:t>
            </a:r>
            <a:r>
              <a:rPr altLang="en" sz="3300" lang="en-US"/>
              <a:t>n</a:t>
            </a:r>
            <a:r>
              <a:rPr altLang="en" sz="3300" lang="en-US"/>
              <a:t>o</a:t>
            </a:r>
            <a:r>
              <a:rPr altLang="en" sz="3300" lang="en-US"/>
              <a:t>3</a:t>
            </a:r>
            <a:r>
              <a:rPr altLang="en" sz="3300" lang="en-US"/>
              <a:t>(</a:t>
            </a:r>
            <a:r>
              <a:rPr altLang="en" sz="3300" lang="en-US"/>
              <a:t>b</a:t>
            </a:r>
            <a:r>
              <a:rPr altLang="en" sz="3300" lang="en-US"/>
              <a:t>)</a:t>
            </a:r>
            <a:br>
              <a:rPr altLang="en" sz="3300" lang="en-US"/>
            </a:br>
            <a:r>
              <a:rPr altLang="en" sz="3300" lang="en-US"/>
              <a:t>A</a:t>
            </a:r>
            <a:r>
              <a:rPr altLang="en" sz="3300" lang="en-US"/>
              <a:t>n</a:t>
            </a:r>
            <a:r>
              <a:rPr altLang="en" sz="3300" lang="en-US"/>
              <a:t>s</a:t>
            </a:r>
            <a:r>
              <a:rPr altLang="en" sz="3300" lang="en-US"/>
              <a:t>:In local area networks where the star topology is used, each machine is connected to a central hub. In contrast to the bus topology, the star topology allows each machine on the network to have a point to point connection to the central hub and there is no single point of failure. All of the traffic which transverses the network passes through the central hub. The hub acts as a signal booster or repeater which in turn allows the signal to travel greater distances.</a:t>
            </a:r>
            <a:endParaRPr sz="3300" lang="en-US"/>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CPH1723</dc:creator>
  <dcterms:created xsi:type="dcterms:W3CDTF">2015-05-11T23:30:45Z</dcterms:created>
  <dcterms:modified xsi:type="dcterms:W3CDTF">2020-09-25T07:34:40Z</dcterms:modified>
</cp:coreProperties>
</file>