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presProps" Target="presProps.xml" /><Relationship Id="rId30"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3.png"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3.png"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2.png" /></Relationships>
</file>

<file path=ppt/slideLayouts/_rels/slideLayout9.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2.png"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4/13/2020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4/13/2020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4/13/2020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4/13/2020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4/13/2020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4/13/2020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2.pn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image" Target="../media/image3.png"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microsoft.com/office/2007/relationships/hdphoto" Target="../media/hdphoto1.wdp"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4/13/2020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image" Target="../media/image6.jpeg" /><Relationship Id="rId2" Type="http://schemas.openxmlformats.org/officeDocument/2006/relationships/image" Target="../media/image5.jpeg" /><Relationship Id="rId1" Type="http://schemas.openxmlformats.org/officeDocument/2006/relationships/slideLayout" Target="../slideLayouts/slideLayout4.xml" /></Relationships>
</file>

<file path=ppt/slides/_rels/slide13.xml.rels><?xml version="1.0" encoding="UTF-8" standalone="yes"?>
<Relationships xmlns="http://schemas.openxmlformats.org/package/2006/relationships"><Relationship Id="rId3" Type="http://schemas.openxmlformats.org/officeDocument/2006/relationships/hyperlink" Target="https://en.m.wikipedia.org/wiki/Posterior_cruciate_ligament" TargetMode="External" /><Relationship Id="rId2" Type="http://schemas.openxmlformats.org/officeDocument/2006/relationships/hyperlink" Target="https://en.m.wikipedia.org/wiki/Anterior_cruciate_ligament" TargetMode="Externa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hyperlink" Target="https://www.physio-pedia.com/Ankle_Joint" TargetMode="External"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AAE73-8F71-C84C-B4C8-8B54F6778233}"/>
              </a:ext>
            </a:extLst>
          </p:cNvPr>
          <p:cNvSpPr>
            <a:spLocks noGrp="1"/>
          </p:cNvSpPr>
          <p:nvPr>
            <p:ph type="ctrTitle"/>
          </p:nvPr>
        </p:nvSpPr>
        <p:spPr/>
        <p:txBody>
          <a:bodyPr/>
          <a:lstStyle/>
          <a:p>
            <a:r>
              <a:rPr lang="en-US"/>
              <a:t>Anatomy paper</a:t>
            </a:r>
          </a:p>
        </p:txBody>
      </p:sp>
      <p:sp>
        <p:nvSpPr>
          <p:cNvPr id="3" name="Subtitle 2">
            <a:extLst>
              <a:ext uri="{FF2B5EF4-FFF2-40B4-BE49-F238E27FC236}">
                <a16:creationId xmlns:a16="http://schemas.microsoft.com/office/drawing/2014/main" id="{879594D9-1362-5148-AB1F-83100FC38D67}"/>
              </a:ext>
            </a:extLst>
          </p:cNvPr>
          <p:cNvSpPr>
            <a:spLocks noGrp="1"/>
          </p:cNvSpPr>
          <p:nvPr>
            <p:ph type="subTitle" idx="1"/>
          </p:nvPr>
        </p:nvSpPr>
        <p:spPr/>
        <p:txBody>
          <a:bodyPr/>
          <a:lstStyle/>
          <a:p>
            <a:r>
              <a:rPr lang="en-US"/>
              <a:t>By moieez tariq</a:t>
            </a:r>
          </a:p>
        </p:txBody>
      </p:sp>
    </p:spTree>
    <p:extLst>
      <p:ext uri="{BB962C8B-B14F-4D97-AF65-F5344CB8AC3E}">
        <p14:creationId xmlns:p14="http://schemas.microsoft.com/office/powerpoint/2010/main" val="2066936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7DCEFBC-2ADD-BC4F-99E4-FA8EB4FB6B7D}"/>
              </a:ext>
            </a:extLst>
          </p:cNvPr>
          <p:cNvSpPr>
            <a:spLocks noGrp="1"/>
          </p:cNvSpPr>
          <p:nvPr>
            <p:ph type="title"/>
          </p:nvPr>
        </p:nvSpPr>
        <p:spPr/>
        <p:txBody>
          <a:bodyPr/>
          <a:lstStyle/>
          <a:p>
            <a:endParaRPr lang="en-US"/>
          </a:p>
        </p:txBody>
      </p:sp>
      <p:sp>
        <p:nvSpPr>
          <p:cNvPr id="11" name="Content Placeholder 10">
            <a:extLst>
              <a:ext uri="{FF2B5EF4-FFF2-40B4-BE49-F238E27FC236}">
                <a16:creationId xmlns:a16="http://schemas.microsoft.com/office/drawing/2014/main" id="{034D17CD-C3EC-5545-A2CF-F89803B8E1BB}"/>
              </a:ext>
            </a:extLst>
          </p:cNvPr>
          <p:cNvSpPr>
            <a:spLocks noGrp="1"/>
          </p:cNvSpPr>
          <p:nvPr>
            <p:ph idx="1"/>
          </p:nvPr>
        </p:nvSpPr>
        <p:spPr/>
        <p:txBody>
          <a:bodyPr/>
          <a:lstStyle/>
          <a:p>
            <a:r>
              <a:rPr lang="en-US" b="0" i="0">
                <a:solidFill>
                  <a:srgbClr val="32323C"/>
                </a:solidFill>
                <a:effectLst/>
                <a:latin typeface="acumin-pro"/>
              </a:rPr>
              <a:t>the muscles and ligaments work in a reciprocal fashion at the hip joint:</a:t>
            </a:r>
          </a:p>
          <a:p>
            <a:r>
              <a:rPr lang="en-US" b="1" i="0">
                <a:solidFill>
                  <a:srgbClr val="32323C"/>
                </a:solidFill>
                <a:effectLst/>
                <a:latin typeface="acumin-pro"/>
              </a:rPr>
              <a:t>Anteriorly</a:t>
            </a:r>
            <a:r>
              <a:rPr lang="en-US" b="0" i="0">
                <a:solidFill>
                  <a:srgbClr val="32323C"/>
                </a:solidFill>
                <a:effectLst/>
                <a:latin typeface="acumin-pro"/>
              </a:rPr>
              <a:t>, where the ligaments are strongest, the medial flexors (located anteriorly) are fewer and weaker.</a:t>
            </a:r>
          </a:p>
          <a:p>
            <a:r>
              <a:rPr lang="en-US" b="1" i="0">
                <a:solidFill>
                  <a:srgbClr val="32323C"/>
                </a:solidFill>
                <a:effectLst/>
                <a:latin typeface="acumin-pro"/>
              </a:rPr>
              <a:t>Posteriorly</a:t>
            </a:r>
            <a:r>
              <a:rPr lang="en-US" b="0" i="0">
                <a:solidFill>
                  <a:srgbClr val="32323C"/>
                </a:solidFill>
                <a:effectLst/>
                <a:latin typeface="acumin-pro"/>
              </a:rPr>
              <a:t>, where the ligaments are weakest, the medial rotators are greater in number and stronger – they effectively ‘pull’ the head of the femur into the acetabulum.</a:t>
            </a:r>
            <a:endParaRPr lang="en-US"/>
          </a:p>
        </p:txBody>
      </p:sp>
    </p:spTree>
    <p:extLst>
      <p:ext uri="{BB962C8B-B14F-4D97-AF65-F5344CB8AC3E}">
        <p14:creationId xmlns:p14="http://schemas.microsoft.com/office/powerpoint/2010/main" val="561527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4F264-8036-0A42-9C3D-F7E32B33AFB0}"/>
              </a:ext>
            </a:extLst>
          </p:cNvPr>
          <p:cNvSpPr>
            <a:spLocks noGrp="1"/>
          </p:cNvSpPr>
          <p:nvPr>
            <p:ph type="title"/>
          </p:nvPr>
        </p:nvSpPr>
        <p:spPr/>
        <p:txBody>
          <a:bodyPr/>
          <a:lstStyle/>
          <a:p>
            <a:r>
              <a:rPr lang="en-US"/>
              <a:t>Blood and nerve supply</a:t>
            </a:r>
          </a:p>
        </p:txBody>
      </p:sp>
      <p:sp>
        <p:nvSpPr>
          <p:cNvPr id="3" name="Content Placeholder 2">
            <a:extLst>
              <a:ext uri="{FF2B5EF4-FFF2-40B4-BE49-F238E27FC236}">
                <a16:creationId xmlns:a16="http://schemas.microsoft.com/office/drawing/2014/main" id="{2E48079F-CE84-1245-A8F4-AC238B57397A}"/>
              </a:ext>
            </a:extLst>
          </p:cNvPr>
          <p:cNvSpPr>
            <a:spLocks noGrp="1"/>
          </p:cNvSpPr>
          <p:nvPr>
            <p:ph idx="1"/>
          </p:nvPr>
        </p:nvSpPr>
        <p:spPr>
          <a:xfrm>
            <a:off x="796005" y="1724882"/>
            <a:ext cx="10058400" cy="4050792"/>
          </a:xfrm>
        </p:spPr>
        <p:txBody>
          <a:bodyPr/>
          <a:lstStyle/>
          <a:p>
            <a:r>
              <a:rPr lang="en-US" b="0" i="0">
                <a:solidFill>
                  <a:srgbClr val="32323C"/>
                </a:solidFill>
                <a:effectLst/>
                <a:latin typeface="acumin-pro"/>
              </a:rPr>
              <a:t>The arterial supply to the hip joint is largely via the medial and lateral </a:t>
            </a:r>
            <a:r>
              <a:rPr lang="en-US">
                <a:solidFill>
                  <a:srgbClr val="32323C"/>
                </a:solidFill>
                <a:latin typeface="acumin-pro"/>
              </a:rPr>
              <a:t>circumflex femoral</a:t>
            </a:r>
            <a:r>
              <a:rPr lang="en-US" b="1" i="0">
                <a:solidFill>
                  <a:srgbClr val="32323C"/>
                </a:solidFill>
                <a:effectLst/>
                <a:latin typeface="acumin-pro"/>
              </a:rPr>
              <a:t> </a:t>
            </a:r>
            <a:r>
              <a:rPr lang="en-US" i="0">
                <a:solidFill>
                  <a:srgbClr val="32323C"/>
                </a:solidFill>
                <a:effectLst/>
                <a:latin typeface="acumin-pro"/>
              </a:rPr>
              <a:t>arteries</a:t>
            </a:r>
            <a:r>
              <a:rPr lang="en-US" b="0" i="0">
                <a:solidFill>
                  <a:srgbClr val="32323C"/>
                </a:solidFill>
                <a:effectLst/>
                <a:latin typeface="acumin-pro"/>
              </a:rPr>
              <a:t>– branches of the profunda femoris artery (deep femoral artery). They anastomose at the base of the femoral neck to form a ring, from which smaller arteries arise to supply the hip joint itself.</a:t>
            </a:r>
          </a:p>
          <a:p>
            <a:r>
              <a:rPr lang="en-US" b="0" i="0">
                <a:solidFill>
                  <a:srgbClr val="32323C"/>
                </a:solidFill>
                <a:effectLst/>
                <a:latin typeface="acumin-pro"/>
              </a:rPr>
              <a:t>The </a:t>
            </a:r>
            <a:r>
              <a:rPr lang="en-US">
                <a:solidFill>
                  <a:srgbClr val="32323C"/>
                </a:solidFill>
                <a:latin typeface="acumin-pro"/>
              </a:rPr>
              <a:t>medial</a:t>
            </a:r>
            <a:r>
              <a:rPr lang="en-US" b="0" i="0">
                <a:solidFill>
                  <a:srgbClr val="32323C"/>
                </a:solidFill>
                <a:effectLst/>
                <a:latin typeface="acumin-pro"/>
              </a:rPr>
              <a:t> circumflex femoral artery is responsible for the majority of the arterial supply (the lateral circumflex femoral artery has to penetrate through the thick iliofemoral ligament). Damage to the medial circumflex femoral artery can result in </a:t>
            </a:r>
            <a:r>
              <a:rPr lang="en-US">
                <a:solidFill>
                  <a:srgbClr val="32323C"/>
                </a:solidFill>
                <a:latin typeface="acumin-pro"/>
              </a:rPr>
              <a:t>avascular necrosis</a:t>
            </a:r>
            <a:r>
              <a:rPr lang="en-US" b="0" i="0">
                <a:solidFill>
                  <a:srgbClr val="32323C"/>
                </a:solidFill>
                <a:effectLst/>
                <a:latin typeface="acumin-pro"/>
              </a:rPr>
              <a:t> of the femoral head.</a:t>
            </a:r>
          </a:p>
          <a:p>
            <a:r>
              <a:rPr lang="en-US" b="0" i="0">
                <a:solidFill>
                  <a:srgbClr val="32323C"/>
                </a:solidFill>
                <a:effectLst/>
                <a:latin typeface="acumin-pro"/>
              </a:rPr>
              <a:t>The </a:t>
            </a:r>
            <a:r>
              <a:rPr lang="en-US">
                <a:solidFill>
                  <a:srgbClr val="32323C"/>
                </a:solidFill>
                <a:latin typeface="acumin-pro"/>
              </a:rPr>
              <a:t>artery to head of femur</a:t>
            </a:r>
            <a:r>
              <a:rPr lang="en-US" b="0" i="0">
                <a:solidFill>
                  <a:srgbClr val="32323C"/>
                </a:solidFill>
                <a:effectLst/>
                <a:latin typeface="acumin-pro"/>
              </a:rPr>
              <a:t> and the superior/inferior gluteal arteries provide some additional supply.</a:t>
            </a:r>
          </a:p>
          <a:p>
            <a:r>
              <a:rPr lang="en-US" b="0" i="0">
                <a:solidFill>
                  <a:srgbClr val="32323C"/>
                </a:solidFill>
                <a:effectLst/>
                <a:latin typeface="acumin-pro"/>
              </a:rPr>
              <a:t>The hip joint is innervated primarily by the </a:t>
            </a:r>
            <a:r>
              <a:rPr lang="en-US">
                <a:solidFill>
                  <a:srgbClr val="32323C"/>
                </a:solidFill>
                <a:latin typeface="acumin-pro"/>
              </a:rPr>
              <a:t>sciatic,</a:t>
            </a:r>
            <a:r>
              <a:rPr lang="en-US" b="1" i="0">
                <a:solidFill>
                  <a:srgbClr val="32323C"/>
                </a:solidFill>
                <a:effectLst/>
                <a:latin typeface="acumin-pro"/>
              </a:rPr>
              <a:t> </a:t>
            </a:r>
            <a:r>
              <a:rPr lang="en-US" i="0">
                <a:solidFill>
                  <a:srgbClr val="32323C"/>
                </a:solidFill>
                <a:effectLst/>
                <a:latin typeface="acumin-pro"/>
              </a:rPr>
              <a:t>femora</a:t>
            </a:r>
            <a:r>
              <a:rPr lang="en-US" b="1" i="0">
                <a:solidFill>
                  <a:srgbClr val="32323C"/>
                </a:solidFill>
                <a:effectLst/>
                <a:latin typeface="acumin-pro"/>
              </a:rPr>
              <a:t>l </a:t>
            </a:r>
            <a:r>
              <a:rPr lang="en-US" b="0" i="0">
                <a:solidFill>
                  <a:srgbClr val="32323C"/>
                </a:solidFill>
                <a:effectLst/>
                <a:latin typeface="acumin-pro"/>
              </a:rPr>
              <a:t>and </a:t>
            </a:r>
            <a:r>
              <a:rPr lang="en-US">
                <a:solidFill>
                  <a:srgbClr val="32323C"/>
                </a:solidFill>
                <a:latin typeface="acumin-pro"/>
              </a:rPr>
              <a:t>obtrutor</a:t>
            </a:r>
            <a:r>
              <a:rPr lang="en-US" b="1" i="0">
                <a:solidFill>
                  <a:srgbClr val="32323C"/>
                </a:solidFill>
                <a:effectLst/>
                <a:latin typeface="acumin-pro"/>
              </a:rPr>
              <a:t> </a:t>
            </a:r>
            <a:r>
              <a:rPr lang="en-US" b="0" i="0">
                <a:solidFill>
                  <a:srgbClr val="32323C"/>
                </a:solidFill>
                <a:effectLst/>
                <a:latin typeface="acumin-pro"/>
              </a:rPr>
              <a:t>nerves. These same nerves innervate the knee, which explains why pain can be referred to the knee from the hip </a:t>
            </a:r>
            <a:endParaRPr lang="en-US"/>
          </a:p>
        </p:txBody>
      </p:sp>
    </p:spTree>
    <p:extLst>
      <p:ext uri="{BB962C8B-B14F-4D97-AF65-F5344CB8AC3E}">
        <p14:creationId xmlns:p14="http://schemas.microsoft.com/office/powerpoint/2010/main" val="404799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F818E-B6BE-C34A-AFEC-86C478DE8A0C}"/>
              </a:ext>
            </a:extLst>
          </p:cNvPr>
          <p:cNvSpPr>
            <a:spLocks noGrp="1"/>
          </p:cNvSpPr>
          <p:nvPr>
            <p:ph type="title"/>
          </p:nvPr>
        </p:nvSpPr>
        <p:spPr/>
        <p:txBody>
          <a:bodyPr/>
          <a:lstStyle/>
          <a:p>
            <a:endParaRPr lang="en-US"/>
          </a:p>
        </p:txBody>
      </p:sp>
      <p:pic>
        <p:nvPicPr>
          <p:cNvPr id="5" name="Picture 5">
            <a:extLst>
              <a:ext uri="{FF2B5EF4-FFF2-40B4-BE49-F238E27FC236}">
                <a16:creationId xmlns:a16="http://schemas.microsoft.com/office/drawing/2014/main" id="{096FBB21-26C9-1B46-B6A4-208E6A3C70C7}"/>
              </a:ext>
            </a:extLst>
          </p:cNvPr>
          <p:cNvPicPr>
            <a:picLocks noGrp="1" noChangeAspect="1"/>
          </p:cNvPicPr>
          <p:nvPr>
            <p:ph sz="half" idx="1"/>
          </p:nvPr>
        </p:nvPicPr>
        <p:blipFill>
          <a:blip r:embed="rId2"/>
          <a:stretch>
            <a:fillRect/>
          </a:stretch>
        </p:blipFill>
        <p:spPr>
          <a:xfrm>
            <a:off x="1213172" y="2193925"/>
            <a:ext cx="4468168" cy="3978275"/>
          </a:xfrm>
        </p:spPr>
      </p:pic>
      <p:pic>
        <p:nvPicPr>
          <p:cNvPr id="7" name="Picture 7">
            <a:extLst>
              <a:ext uri="{FF2B5EF4-FFF2-40B4-BE49-F238E27FC236}">
                <a16:creationId xmlns:a16="http://schemas.microsoft.com/office/drawing/2014/main" id="{2E93AED3-C25B-4245-AC1C-467846FFA852}"/>
              </a:ext>
            </a:extLst>
          </p:cNvPr>
          <p:cNvPicPr>
            <a:picLocks noGrp="1" noChangeAspect="1"/>
          </p:cNvPicPr>
          <p:nvPr>
            <p:ph sz="half" idx="2"/>
          </p:nvPr>
        </p:nvPicPr>
        <p:blipFill>
          <a:blip r:embed="rId3"/>
          <a:stretch>
            <a:fillRect/>
          </a:stretch>
        </p:blipFill>
        <p:spPr>
          <a:xfrm>
            <a:off x="6364288" y="2320097"/>
            <a:ext cx="4754562" cy="3725930"/>
          </a:xfrm>
        </p:spPr>
      </p:pic>
    </p:spTree>
    <p:extLst>
      <p:ext uri="{BB962C8B-B14F-4D97-AF65-F5344CB8AC3E}">
        <p14:creationId xmlns:p14="http://schemas.microsoft.com/office/powerpoint/2010/main" val="1938556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65BF9-867A-1940-8B3B-AF371A58F0AA}"/>
              </a:ext>
            </a:extLst>
          </p:cNvPr>
          <p:cNvSpPr>
            <a:spLocks noGrp="1"/>
          </p:cNvSpPr>
          <p:nvPr>
            <p:ph type="title"/>
          </p:nvPr>
        </p:nvSpPr>
        <p:spPr/>
        <p:txBody>
          <a:bodyPr/>
          <a:lstStyle/>
          <a:p>
            <a:r>
              <a:rPr lang="en-US"/>
              <a:t>Answer no 2</a:t>
            </a:r>
          </a:p>
        </p:txBody>
      </p:sp>
      <p:sp>
        <p:nvSpPr>
          <p:cNvPr id="3" name="Content Placeholder 2">
            <a:extLst>
              <a:ext uri="{FF2B5EF4-FFF2-40B4-BE49-F238E27FC236}">
                <a16:creationId xmlns:a16="http://schemas.microsoft.com/office/drawing/2014/main" id="{A6B724AF-DBB0-B645-B493-F1EB624483F4}"/>
              </a:ext>
            </a:extLst>
          </p:cNvPr>
          <p:cNvSpPr>
            <a:spLocks noGrp="1"/>
          </p:cNvSpPr>
          <p:nvPr>
            <p:ph idx="1"/>
          </p:nvPr>
        </p:nvSpPr>
        <p:spPr/>
        <p:txBody>
          <a:bodyPr/>
          <a:lstStyle/>
          <a:p>
            <a:r>
              <a:rPr lang="en-US" b="1"/>
              <a:t>CRUCIATE LIGAMENT</a:t>
            </a:r>
          </a:p>
          <a:p>
            <a:pPr marL="0" indent="0">
              <a:buNone/>
            </a:pPr>
            <a:r>
              <a:rPr lang="en-US" b="1"/>
              <a:t>. </a:t>
            </a:r>
            <a:r>
              <a:rPr lang="en-US" b="1" i="0">
                <a:solidFill>
                  <a:srgbClr val="222222"/>
                </a:solidFill>
                <a:effectLst/>
                <a:latin typeface="-apple-system"/>
              </a:rPr>
              <a:t>Cruciate ligaments</a:t>
            </a:r>
            <a:r>
              <a:rPr lang="en-US" b="0" i="0">
                <a:solidFill>
                  <a:srgbClr val="222222"/>
                </a:solidFill>
                <a:effectLst/>
                <a:latin typeface="-apple-system"/>
              </a:rPr>
              <a:t> (also </a:t>
            </a:r>
            <a:r>
              <a:rPr lang="en-US" b="1" i="0">
                <a:solidFill>
                  <a:srgbClr val="222222"/>
                </a:solidFill>
                <a:effectLst/>
                <a:latin typeface="-apple-system"/>
              </a:rPr>
              <a:t>cruciform ligaments</a:t>
            </a:r>
            <a:r>
              <a:rPr lang="en-US" b="0" i="0">
                <a:solidFill>
                  <a:srgbClr val="222222"/>
                </a:solidFill>
                <a:effectLst/>
                <a:latin typeface="-apple-system"/>
              </a:rPr>
              <a:t>) are pairs of ligaments arranged like a letter </a:t>
            </a:r>
            <a:r>
              <a:rPr lang="en-US">
                <a:solidFill>
                  <a:srgbClr val="6B4BA1"/>
                </a:solidFill>
                <a:latin typeface="-apple-system"/>
              </a:rPr>
              <a:t>X</a:t>
            </a:r>
            <a:r>
              <a:rPr lang="en-US">
                <a:solidFill>
                  <a:srgbClr val="222222"/>
                </a:solidFill>
                <a:latin typeface="-apple-system"/>
              </a:rPr>
              <a:t>.</a:t>
            </a:r>
            <a:r>
              <a:rPr lang="en-US" b="0" i="0">
                <a:solidFill>
                  <a:srgbClr val="222222"/>
                </a:solidFill>
                <a:effectLst/>
                <a:latin typeface="-apple-system"/>
              </a:rPr>
              <a:t> They occur in several </a:t>
            </a:r>
            <a:r>
              <a:rPr lang="en-US" b="0" i="0">
                <a:effectLst/>
                <a:latin typeface="-apple-system"/>
              </a:rPr>
              <a:t>joints</a:t>
            </a:r>
            <a:r>
              <a:rPr lang="en-US" b="0" i="0">
                <a:solidFill>
                  <a:srgbClr val="222222"/>
                </a:solidFill>
                <a:effectLst/>
                <a:latin typeface="-apple-system"/>
              </a:rPr>
              <a:t>of the body, such as the knee joint and the atlanto axial joint.</a:t>
            </a:r>
          </a:p>
          <a:p>
            <a:pPr marL="0" indent="0">
              <a:buNone/>
            </a:pPr>
            <a:r>
              <a:rPr lang="en-US" b="0" i="0">
                <a:solidFill>
                  <a:srgbClr val="222222"/>
                </a:solidFill>
                <a:effectLst/>
                <a:latin typeface="-apple-system"/>
              </a:rPr>
              <a:t>The cruciate ligaments of the knee are the </a:t>
            </a:r>
            <a:r>
              <a:rPr lang="en-US" b="0" i="0" u="none" strike="noStrike">
                <a:effectLst/>
                <a:latin typeface="-apple-system"/>
                <a:hlinkClick r:id="rId2" tooltip="Anterior cruciate ligament">
                  <a:extLst>
                    <a:ext uri="{A12FA001-AC4F-418D-AE19-62706E023703}">
                      <ahyp:hlinkClr xmlns:ahyp="http://schemas.microsoft.com/office/drawing/2018/hyperlinkcolor" val="tx"/>
                    </a:ext>
                  </a:extLst>
                </a:hlinkClick>
              </a:rPr>
              <a:t>anterior cruciate ligament</a:t>
            </a:r>
            <a:r>
              <a:rPr lang="en-US" b="0" i="0">
                <a:solidFill>
                  <a:srgbClr val="222222"/>
                </a:solidFill>
                <a:effectLst/>
                <a:latin typeface="-apple-system"/>
              </a:rPr>
              <a:t> (ACL) and the </a:t>
            </a:r>
            <a:r>
              <a:rPr lang="en-US" i="0">
                <a:effectLst/>
                <a:latin typeface="-apple-system"/>
              </a:rPr>
              <a:t>posterior</a:t>
            </a:r>
            <a:r>
              <a:rPr lang="en-US" b="0" i="0" u="none" strike="noStrike">
                <a:solidFill>
                  <a:srgbClr val="CC9900"/>
                </a:solidFill>
                <a:effectLst/>
                <a:latin typeface="-apple-system"/>
                <a:hlinkClick r:id="rId3" tooltip="Posterior cruciate ligament">
                  <a:extLst>
                    <a:ext uri="{A12FA001-AC4F-418D-AE19-62706E023703}">
                      <ahyp:hlinkClr xmlns:ahyp="http://schemas.microsoft.com/office/drawing/2018/hyperlinkcolor" val="tx"/>
                    </a:ext>
                  </a:extLst>
                </a:hlinkClick>
              </a:rPr>
              <a:t> </a:t>
            </a:r>
            <a:r>
              <a:rPr lang="en-US" b="0" i="0" u="none" strike="noStrike">
                <a:effectLst/>
                <a:latin typeface="-apple-system"/>
                <a:hlinkClick r:id="rId3" tooltip="Posterior cruciate ligament">
                  <a:extLst>
                    <a:ext uri="{A12FA001-AC4F-418D-AE19-62706E023703}">
                      <ahyp:hlinkClr xmlns:ahyp="http://schemas.microsoft.com/office/drawing/2018/hyperlinkcolor" val="tx"/>
                    </a:ext>
                  </a:extLst>
                </a:hlinkClick>
              </a:rPr>
              <a:t>cruciate ligament</a:t>
            </a:r>
            <a:r>
              <a:rPr lang="en-US" b="0" i="0">
                <a:solidFill>
                  <a:srgbClr val="222222"/>
                </a:solidFill>
                <a:effectLst/>
                <a:latin typeface="-apple-system"/>
              </a:rPr>
              <a:t> (PCL). These ligaments are two strong, rounded bands that extend from the head of the tibia to the intercondyloid notch of the femur. </a:t>
            </a:r>
            <a:endParaRPr lang="en-US" b="1"/>
          </a:p>
        </p:txBody>
      </p:sp>
    </p:spTree>
    <p:extLst>
      <p:ext uri="{BB962C8B-B14F-4D97-AF65-F5344CB8AC3E}">
        <p14:creationId xmlns:p14="http://schemas.microsoft.com/office/powerpoint/2010/main" val="3861540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0C1B6-8E9C-8C44-B051-B9B2EE9AC23F}"/>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8B089180-E154-EF4F-83C7-506836B35CF2}"/>
              </a:ext>
            </a:extLst>
          </p:cNvPr>
          <p:cNvPicPr>
            <a:picLocks noGrp="1" noChangeAspect="1"/>
          </p:cNvPicPr>
          <p:nvPr>
            <p:ph idx="1"/>
          </p:nvPr>
        </p:nvPicPr>
        <p:blipFill>
          <a:blip r:embed="rId2"/>
          <a:stretch>
            <a:fillRect/>
          </a:stretch>
        </p:blipFill>
        <p:spPr>
          <a:xfrm>
            <a:off x="3174049" y="2120900"/>
            <a:ext cx="5850252" cy="4051300"/>
          </a:xfrm>
        </p:spPr>
      </p:pic>
    </p:spTree>
    <p:extLst>
      <p:ext uri="{BB962C8B-B14F-4D97-AF65-F5344CB8AC3E}">
        <p14:creationId xmlns:p14="http://schemas.microsoft.com/office/powerpoint/2010/main" val="2335699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B2442-BF3E-474F-93C5-F7585985604B}"/>
              </a:ext>
            </a:extLst>
          </p:cNvPr>
          <p:cNvSpPr>
            <a:spLocks noGrp="1"/>
          </p:cNvSpPr>
          <p:nvPr>
            <p:ph type="title"/>
          </p:nvPr>
        </p:nvSpPr>
        <p:spPr/>
        <p:txBody>
          <a:bodyPr/>
          <a:lstStyle/>
          <a:p>
            <a:r>
              <a:rPr lang="en-US"/>
              <a:t>Anterior cruciate ligament</a:t>
            </a:r>
          </a:p>
        </p:txBody>
      </p:sp>
      <p:sp>
        <p:nvSpPr>
          <p:cNvPr id="3" name="Content Placeholder 2">
            <a:extLst>
              <a:ext uri="{FF2B5EF4-FFF2-40B4-BE49-F238E27FC236}">
                <a16:creationId xmlns:a16="http://schemas.microsoft.com/office/drawing/2014/main" id="{ADBEA458-36A0-FB40-894B-33E3F5FA4ABB}"/>
              </a:ext>
            </a:extLst>
          </p:cNvPr>
          <p:cNvSpPr>
            <a:spLocks noGrp="1"/>
          </p:cNvSpPr>
          <p:nvPr>
            <p:ph idx="1"/>
          </p:nvPr>
        </p:nvSpPr>
        <p:spPr/>
        <p:txBody>
          <a:bodyPr/>
          <a:lstStyle/>
          <a:p>
            <a:r>
              <a:rPr lang="en-US" b="0" i="0">
                <a:solidFill>
                  <a:srgbClr val="3C4043"/>
                </a:solidFill>
                <a:effectLst/>
                <a:latin typeface="Roboto" panose="02000000000000000000" pitchFamily="2" charset="0"/>
              </a:rPr>
              <a:t>The </a:t>
            </a:r>
            <a:r>
              <a:rPr lang="en-US" i="0">
                <a:solidFill>
                  <a:srgbClr val="3C4043"/>
                </a:solidFill>
                <a:effectLst/>
                <a:latin typeface="Roboto" panose="02000000000000000000" pitchFamily="2" charset="0"/>
              </a:rPr>
              <a:t>anterior cruciate ligament (ACL) </a:t>
            </a:r>
            <a:r>
              <a:rPr lang="en-US" b="0" i="0">
                <a:solidFill>
                  <a:srgbClr val="3C4043"/>
                </a:solidFill>
                <a:effectLst/>
                <a:latin typeface="Roboto" panose="02000000000000000000" pitchFamily="2" charset="0"/>
              </a:rPr>
              <a:t>is one of the key</a:t>
            </a:r>
            <a:r>
              <a:rPr lang="en-US" i="0">
                <a:solidFill>
                  <a:srgbClr val="3C4043"/>
                </a:solidFill>
                <a:effectLst/>
                <a:latin typeface="Roboto" panose="02000000000000000000" pitchFamily="2" charset="0"/>
              </a:rPr>
              <a:t> ligaments</a:t>
            </a:r>
            <a:r>
              <a:rPr lang="en-US" b="0" i="0">
                <a:solidFill>
                  <a:srgbClr val="3C4043"/>
                </a:solidFill>
                <a:effectLst/>
                <a:latin typeface="Roboto" panose="02000000000000000000" pitchFamily="2" charset="0"/>
              </a:rPr>
              <a:t> that help stabilize your knee joint. </a:t>
            </a:r>
          </a:p>
          <a:p>
            <a:r>
              <a:rPr lang="en-US" b="0" i="0">
                <a:solidFill>
                  <a:srgbClr val="3C4043"/>
                </a:solidFill>
                <a:effectLst/>
                <a:latin typeface="Roboto" panose="02000000000000000000" pitchFamily="2" charset="0"/>
              </a:rPr>
              <a:t>The </a:t>
            </a:r>
            <a:r>
              <a:rPr lang="en-US">
                <a:solidFill>
                  <a:srgbClr val="3C4043"/>
                </a:solidFill>
                <a:latin typeface="Roboto" panose="02000000000000000000" pitchFamily="2" charset="0"/>
              </a:rPr>
              <a:t>ACL</a:t>
            </a:r>
            <a:r>
              <a:rPr lang="en-US" b="0" i="0">
                <a:solidFill>
                  <a:srgbClr val="3C4043"/>
                </a:solidFill>
                <a:effectLst/>
                <a:latin typeface="Roboto" panose="02000000000000000000" pitchFamily="2" charset="0"/>
              </a:rPr>
              <a:t> connects your thighbone (femur) to your shinbone (tibia).</a:t>
            </a:r>
          </a:p>
          <a:p>
            <a:r>
              <a:rPr lang="en-US" b="0" i="0">
                <a:solidFill>
                  <a:srgbClr val="222222"/>
                </a:solidFill>
                <a:effectLst/>
                <a:latin typeface="-apple-system"/>
              </a:rPr>
              <a:t>The purpose of the ACL is to resist the motions of anterior tibial translation and internal tibial rotation; this is important in order to have rotational stability.</a:t>
            </a:r>
          </a:p>
          <a:p>
            <a:r>
              <a:rPr lang="en-US" b="0" i="0">
                <a:solidFill>
                  <a:srgbClr val="222222"/>
                </a:solidFill>
                <a:effectLst/>
                <a:latin typeface="-apple-system"/>
              </a:rPr>
              <a:t>This function prevents anterior tibial subluxation of the lateral and medial tibiofemoral joints, which is important for the pivot-shift</a:t>
            </a:r>
          </a:p>
          <a:p>
            <a:r>
              <a:rPr lang="en-US" b="0" i="0">
                <a:solidFill>
                  <a:srgbClr val="222222"/>
                </a:solidFill>
                <a:effectLst/>
                <a:latin typeface="-apple-system"/>
              </a:rPr>
              <a:t>The ACL has been proven to have mechanoreceptors that detect changes in direction of movement, position of the knee joint, changes in acceleration, speed, and tension</a:t>
            </a:r>
          </a:p>
          <a:p>
            <a:r>
              <a:rPr lang="en-US" b="0" i="0">
                <a:solidFill>
                  <a:srgbClr val="222222"/>
                </a:solidFill>
                <a:effectLst/>
                <a:latin typeface="-apple-system"/>
              </a:rPr>
              <a:t> A key factor in instability after ACL injuries is having altered neuromuscular function secondary to diminished somatosensory information</a:t>
            </a:r>
          </a:p>
          <a:p>
            <a:pPr marL="0" indent="0">
              <a:buNone/>
            </a:pPr>
            <a:endParaRPr lang="en-US" b="0" i="0">
              <a:solidFill>
                <a:srgbClr val="3C4043"/>
              </a:solidFill>
              <a:effectLst/>
              <a:latin typeface="Roboto" panose="02000000000000000000" pitchFamily="2" charset="0"/>
            </a:endParaRPr>
          </a:p>
        </p:txBody>
      </p:sp>
    </p:spTree>
    <p:extLst>
      <p:ext uri="{BB962C8B-B14F-4D97-AF65-F5344CB8AC3E}">
        <p14:creationId xmlns:p14="http://schemas.microsoft.com/office/powerpoint/2010/main" val="588475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DCCDC-6ECA-EC49-AF23-3AC3C7745ABC}"/>
              </a:ext>
            </a:extLst>
          </p:cNvPr>
          <p:cNvSpPr>
            <a:spLocks noGrp="1"/>
          </p:cNvSpPr>
          <p:nvPr>
            <p:ph type="title"/>
          </p:nvPr>
        </p:nvSpPr>
        <p:spPr/>
        <p:txBody>
          <a:bodyPr/>
          <a:lstStyle/>
          <a:p>
            <a:r>
              <a:rPr lang="en-US"/>
              <a:t>Posterior cruciate ligament</a:t>
            </a:r>
          </a:p>
        </p:txBody>
      </p:sp>
      <p:sp>
        <p:nvSpPr>
          <p:cNvPr id="7" name="Content Placeholder 6">
            <a:extLst>
              <a:ext uri="{FF2B5EF4-FFF2-40B4-BE49-F238E27FC236}">
                <a16:creationId xmlns:a16="http://schemas.microsoft.com/office/drawing/2014/main" id="{121340C0-B7ED-6346-A100-F49DCEABFBE5}"/>
              </a:ext>
            </a:extLst>
          </p:cNvPr>
          <p:cNvSpPr>
            <a:spLocks noGrp="1"/>
          </p:cNvSpPr>
          <p:nvPr>
            <p:ph idx="1"/>
          </p:nvPr>
        </p:nvSpPr>
        <p:spPr/>
        <p:txBody>
          <a:bodyPr/>
          <a:lstStyle/>
          <a:p>
            <a:r>
              <a:rPr lang="en-US" b="0" i="0">
                <a:solidFill>
                  <a:srgbClr val="3C4043"/>
                </a:solidFill>
                <a:effectLst/>
                <a:latin typeface="Roboto" panose="02000000000000000000" pitchFamily="2" charset="0"/>
              </a:rPr>
              <a:t>The </a:t>
            </a:r>
            <a:r>
              <a:rPr lang="en-US" i="0">
                <a:solidFill>
                  <a:srgbClr val="3C4043"/>
                </a:solidFill>
                <a:effectLst/>
                <a:latin typeface="Roboto" panose="02000000000000000000" pitchFamily="2" charset="0"/>
              </a:rPr>
              <a:t>PCL</a:t>
            </a:r>
            <a:r>
              <a:rPr lang="en-US" b="0" i="0">
                <a:solidFill>
                  <a:srgbClr val="3C4043"/>
                </a:solidFill>
                <a:effectLst/>
                <a:latin typeface="Roboto" panose="02000000000000000000" pitchFamily="2" charset="0"/>
              </a:rPr>
              <a:t> is broader and stronger than the ACL and has a tensile strength of 2000 N. </a:t>
            </a:r>
            <a:r>
              <a:rPr lang="en-US" i="0">
                <a:solidFill>
                  <a:srgbClr val="3C4043"/>
                </a:solidFill>
                <a:effectLst/>
                <a:latin typeface="Roboto" panose="02000000000000000000" pitchFamily="2" charset="0"/>
              </a:rPr>
              <a:t>Injury </a:t>
            </a:r>
            <a:r>
              <a:rPr lang="en-US" b="0" i="0">
                <a:solidFill>
                  <a:srgbClr val="3C4043"/>
                </a:solidFill>
                <a:effectLst/>
                <a:latin typeface="Roboto" panose="02000000000000000000" pitchFamily="2" charset="0"/>
              </a:rPr>
              <a:t>most often occurs when a force is applied to the </a:t>
            </a:r>
            <a:r>
              <a:rPr lang="en-US" i="0">
                <a:solidFill>
                  <a:srgbClr val="3C4043"/>
                </a:solidFill>
                <a:effectLst/>
                <a:latin typeface="Roboto" panose="02000000000000000000" pitchFamily="2" charset="0"/>
              </a:rPr>
              <a:t>anterior</a:t>
            </a:r>
            <a:r>
              <a:rPr lang="en-US" b="0" i="0">
                <a:solidFill>
                  <a:srgbClr val="3C4043"/>
                </a:solidFill>
                <a:effectLst/>
                <a:latin typeface="Roboto" panose="02000000000000000000" pitchFamily="2" charset="0"/>
              </a:rPr>
              <a:t> aspect of the proximal tibia when the knee is flexed. Hyperextension and rotational or varus/valgus stress </a:t>
            </a:r>
            <a:r>
              <a:rPr lang="en-US" i="0">
                <a:solidFill>
                  <a:srgbClr val="3C4043"/>
                </a:solidFill>
                <a:effectLst/>
                <a:latin typeface="Roboto" panose="02000000000000000000" pitchFamily="2" charset="0"/>
              </a:rPr>
              <a:t>mechanisms</a:t>
            </a:r>
            <a:r>
              <a:rPr lang="en-US" b="0" i="0">
                <a:solidFill>
                  <a:srgbClr val="3C4043"/>
                </a:solidFill>
                <a:effectLst/>
                <a:latin typeface="Roboto" panose="02000000000000000000" pitchFamily="2" charset="0"/>
              </a:rPr>
              <a:t> also may be responsible for </a:t>
            </a:r>
            <a:r>
              <a:rPr lang="en-US" i="0">
                <a:solidFill>
                  <a:srgbClr val="3C4043"/>
                </a:solidFill>
                <a:effectLst/>
                <a:latin typeface="Roboto" panose="02000000000000000000" pitchFamily="2" charset="0"/>
              </a:rPr>
              <a:t>PCL</a:t>
            </a:r>
            <a:r>
              <a:rPr lang="en-US" b="0" i="0">
                <a:solidFill>
                  <a:srgbClr val="3C4043"/>
                </a:solidFill>
                <a:effectLst/>
                <a:latin typeface="Roboto" panose="02000000000000000000" pitchFamily="2" charset="0"/>
              </a:rPr>
              <a:t> tears.</a:t>
            </a:r>
          </a:p>
          <a:p>
            <a:r>
              <a:rPr lang="en-US" b="1">
                <a:solidFill>
                  <a:srgbClr val="3C4043"/>
                </a:solidFill>
                <a:latin typeface="Roboto" panose="02000000000000000000" pitchFamily="2" charset="0"/>
              </a:rPr>
              <a:t>FUNCTION</a:t>
            </a:r>
          </a:p>
          <a:p>
            <a:pPr marL="0" indent="0">
              <a:buNone/>
            </a:pPr>
            <a:r>
              <a:rPr lang="en-US" b="0" i="0">
                <a:solidFill>
                  <a:srgbClr val="3C4043"/>
                </a:solidFill>
                <a:effectLst/>
                <a:latin typeface="Roboto" panose="02000000000000000000" pitchFamily="2" charset="0"/>
              </a:rPr>
              <a:t>The</a:t>
            </a:r>
            <a:r>
              <a:rPr lang="en-US" i="0">
                <a:solidFill>
                  <a:srgbClr val="3C4043"/>
                </a:solidFill>
                <a:effectLst/>
                <a:latin typeface="Roboto" panose="02000000000000000000" pitchFamily="2" charset="0"/>
              </a:rPr>
              <a:t> function of the PCL </a:t>
            </a:r>
            <a:r>
              <a:rPr lang="en-US" b="0" i="0">
                <a:solidFill>
                  <a:srgbClr val="3C4043"/>
                </a:solidFill>
                <a:effectLst/>
                <a:latin typeface="Roboto" panose="02000000000000000000" pitchFamily="2" charset="0"/>
              </a:rPr>
              <a:t>is to prevent the femur from sliding off the </a:t>
            </a:r>
            <a:r>
              <a:rPr lang="en-US" i="0">
                <a:solidFill>
                  <a:srgbClr val="3C4043"/>
                </a:solidFill>
                <a:effectLst/>
                <a:latin typeface="Roboto" panose="02000000000000000000" pitchFamily="2" charset="0"/>
              </a:rPr>
              <a:t>anterior</a:t>
            </a:r>
            <a:r>
              <a:rPr lang="en-US" b="0" i="0">
                <a:solidFill>
                  <a:srgbClr val="3C4043"/>
                </a:solidFill>
                <a:effectLst/>
                <a:latin typeface="Roboto" panose="02000000000000000000" pitchFamily="2" charset="0"/>
              </a:rPr>
              <a:t> edge of the tibia and to prevent the tibia from displacing </a:t>
            </a:r>
            <a:r>
              <a:rPr lang="en-US" i="0">
                <a:solidFill>
                  <a:srgbClr val="3C4043"/>
                </a:solidFill>
                <a:effectLst/>
                <a:latin typeface="Roboto" panose="02000000000000000000" pitchFamily="2" charset="0"/>
              </a:rPr>
              <a:t>posterior</a:t>
            </a:r>
            <a:r>
              <a:rPr lang="en-US" b="0" i="0">
                <a:solidFill>
                  <a:srgbClr val="3C4043"/>
                </a:solidFill>
                <a:effectLst/>
                <a:latin typeface="Roboto" panose="02000000000000000000" pitchFamily="2" charset="0"/>
              </a:rPr>
              <a:t> to the femur. The </a:t>
            </a:r>
            <a:r>
              <a:rPr lang="en-US" i="0">
                <a:solidFill>
                  <a:srgbClr val="3C4043"/>
                </a:solidFill>
                <a:effectLst/>
                <a:latin typeface="Roboto" panose="02000000000000000000" pitchFamily="2" charset="0"/>
              </a:rPr>
              <a:t>posterior</a:t>
            </a:r>
            <a:r>
              <a:rPr lang="en-US" b="1" i="0">
                <a:solidFill>
                  <a:srgbClr val="3C4043"/>
                </a:solidFill>
                <a:effectLst/>
                <a:latin typeface="Roboto" panose="02000000000000000000" pitchFamily="2" charset="0"/>
              </a:rPr>
              <a:t> </a:t>
            </a:r>
            <a:r>
              <a:rPr lang="en-US" i="0">
                <a:solidFill>
                  <a:srgbClr val="3C4043"/>
                </a:solidFill>
                <a:effectLst/>
                <a:latin typeface="Roboto" panose="02000000000000000000" pitchFamily="2" charset="0"/>
              </a:rPr>
              <a:t>cruciate ligament</a:t>
            </a:r>
            <a:r>
              <a:rPr lang="en-US" b="0" i="0">
                <a:solidFill>
                  <a:srgbClr val="3C4043"/>
                </a:solidFill>
                <a:effectLst/>
                <a:latin typeface="Roboto" panose="02000000000000000000" pitchFamily="2" charset="0"/>
              </a:rPr>
              <a:t> is located within the knee. </a:t>
            </a:r>
            <a:r>
              <a:rPr lang="en-US" i="0">
                <a:solidFill>
                  <a:srgbClr val="3C4043"/>
                </a:solidFill>
                <a:effectLst/>
                <a:latin typeface="Roboto" panose="02000000000000000000" pitchFamily="2" charset="0"/>
              </a:rPr>
              <a:t>Ligaments</a:t>
            </a:r>
            <a:r>
              <a:rPr lang="en-US" b="0" i="0">
                <a:solidFill>
                  <a:srgbClr val="3C4043"/>
                </a:solidFill>
                <a:effectLst/>
                <a:latin typeface="Roboto" panose="02000000000000000000" pitchFamily="2" charset="0"/>
              </a:rPr>
              <a:t> are sturdy bands of tissues that connect bones.</a:t>
            </a:r>
            <a:endParaRPr lang="en-US" b="1"/>
          </a:p>
        </p:txBody>
      </p:sp>
    </p:spTree>
    <p:extLst>
      <p:ext uri="{BB962C8B-B14F-4D97-AF65-F5344CB8AC3E}">
        <p14:creationId xmlns:p14="http://schemas.microsoft.com/office/powerpoint/2010/main" val="2298333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85004-D0E9-5F40-8E5E-06302D07F824}"/>
              </a:ext>
            </a:extLst>
          </p:cNvPr>
          <p:cNvSpPr>
            <a:spLocks noGrp="1"/>
          </p:cNvSpPr>
          <p:nvPr>
            <p:ph type="title"/>
          </p:nvPr>
        </p:nvSpPr>
        <p:spPr/>
        <p:txBody>
          <a:bodyPr/>
          <a:lstStyle/>
          <a:p>
            <a:r>
              <a:rPr lang="en-US"/>
              <a:t>2.  menisci</a:t>
            </a:r>
          </a:p>
        </p:txBody>
      </p:sp>
      <p:sp>
        <p:nvSpPr>
          <p:cNvPr id="3" name="Content Placeholder 2">
            <a:extLst>
              <a:ext uri="{FF2B5EF4-FFF2-40B4-BE49-F238E27FC236}">
                <a16:creationId xmlns:a16="http://schemas.microsoft.com/office/drawing/2014/main" id="{184D90F1-76EA-7943-B19A-B1ECAF55EA69}"/>
              </a:ext>
            </a:extLst>
          </p:cNvPr>
          <p:cNvSpPr>
            <a:spLocks noGrp="1"/>
          </p:cNvSpPr>
          <p:nvPr>
            <p:ph idx="1"/>
          </p:nvPr>
        </p:nvSpPr>
        <p:spPr/>
        <p:txBody>
          <a:bodyPr/>
          <a:lstStyle/>
          <a:p>
            <a:r>
              <a:rPr lang="en-US" i="0">
                <a:solidFill>
                  <a:srgbClr val="3C4043"/>
                </a:solidFill>
                <a:effectLst/>
                <a:latin typeface="Roboto" panose="02000000000000000000" pitchFamily="2" charset="0"/>
              </a:rPr>
              <a:t>meniscus</a:t>
            </a:r>
            <a:r>
              <a:rPr lang="en-US" b="0" i="0">
                <a:solidFill>
                  <a:srgbClr val="3C4043"/>
                </a:solidFill>
                <a:effectLst/>
                <a:latin typeface="Roboto" panose="02000000000000000000" pitchFamily="2" charset="0"/>
              </a:rPr>
              <a:t> is a piece of cartilage found where two bones meet (joint space).</a:t>
            </a:r>
          </a:p>
          <a:p>
            <a:r>
              <a:rPr lang="en-US" b="0" i="0">
                <a:solidFill>
                  <a:srgbClr val="3C4043"/>
                </a:solidFill>
                <a:effectLst/>
                <a:latin typeface="Roboto" panose="02000000000000000000" pitchFamily="2" charset="0"/>
              </a:rPr>
              <a:t> </a:t>
            </a:r>
            <a:r>
              <a:rPr lang="en-US" i="0">
                <a:solidFill>
                  <a:srgbClr val="3C4043"/>
                </a:solidFill>
                <a:effectLst/>
                <a:latin typeface="Roboto" panose="02000000000000000000" pitchFamily="2" charset="0"/>
              </a:rPr>
              <a:t>Menisci</a:t>
            </a:r>
            <a:r>
              <a:rPr lang="en-US" b="0" i="0">
                <a:solidFill>
                  <a:srgbClr val="3C4043"/>
                </a:solidFill>
                <a:effectLst/>
                <a:latin typeface="Roboto" panose="02000000000000000000" pitchFamily="2" charset="0"/>
              </a:rPr>
              <a:t> protect and cushion the joint surface and bone ends. </a:t>
            </a:r>
          </a:p>
          <a:p>
            <a:r>
              <a:rPr lang="en-US" b="0" i="0">
                <a:solidFill>
                  <a:srgbClr val="222222"/>
                </a:solidFill>
                <a:effectLst/>
                <a:latin typeface="-apple-system"/>
              </a:rPr>
              <a:t> is a crescent-shaped </a:t>
            </a:r>
            <a:r>
              <a:rPr lang="en-US" b="0" i="0">
                <a:effectLst/>
                <a:latin typeface="-apple-system"/>
              </a:rPr>
              <a:t>fibrocartilagenous</a:t>
            </a:r>
            <a:r>
              <a:rPr lang="en-US" b="0" i="0">
                <a:solidFill>
                  <a:srgbClr val="222222"/>
                </a:solidFill>
                <a:effectLst/>
                <a:latin typeface="-apple-system"/>
              </a:rPr>
              <a:t> </a:t>
            </a:r>
            <a:r>
              <a:rPr lang="en-US" b="0" i="0">
                <a:effectLst/>
                <a:latin typeface="-apple-system"/>
              </a:rPr>
              <a:t>anatomical</a:t>
            </a:r>
            <a:r>
              <a:rPr lang="en-US" b="0" i="0">
                <a:solidFill>
                  <a:srgbClr val="222222"/>
                </a:solidFill>
                <a:effectLst/>
                <a:latin typeface="-apple-system"/>
              </a:rPr>
              <a:t> structure that, in contrast to an </a:t>
            </a:r>
            <a:r>
              <a:rPr lang="en-US" b="0" i="0">
                <a:effectLst/>
                <a:latin typeface="-apple-system"/>
              </a:rPr>
              <a:t>articular disc</a:t>
            </a:r>
            <a:r>
              <a:rPr lang="en-US" b="0" i="0">
                <a:solidFill>
                  <a:srgbClr val="222222"/>
                </a:solidFill>
                <a:effectLst/>
                <a:latin typeface="-apple-system"/>
              </a:rPr>
              <a:t>, only partly divides a</a:t>
            </a:r>
            <a:r>
              <a:rPr lang="en-US" i="0">
                <a:effectLst/>
                <a:latin typeface="-apple-system"/>
              </a:rPr>
              <a:t> joint cavity.</a:t>
            </a:r>
            <a:r>
              <a:rPr lang="en-US" b="0" i="0">
                <a:solidFill>
                  <a:srgbClr val="222222"/>
                </a:solidFill>
                <a:effectLst/>
                <a:latin typeface="-apple-system"/>
              </a:rPr>
              <a:t> </a:t>
            </a:r>
            <a:r>
              <a:rPr lang="en-US" b="0" i="0">
                <a:effectLst/>
                <a:latin typeface="-apple-system"/>
              </a:rPr>
              <a:t>In humans they</a:t>
            </a:r>
            <a:r>
              <a:rPr lang="en-US" b="0" i="0">
                <a:solidFill>
                  <a:srgbClr val="222222"/>
                </a:solidFill>
                <a:effectLst/>
                <a:latin typeface="-apple-system"/>
              </a:rPr>
              <a:t> are present in the </a:t>
            </a:r>
            <a:r>
              <a:rPr lang="en-US" b="0" i="0">
                <a:effectLst/>
                <a:latin typeface="-apple-system"/>
              </a:rPr>
              <a:t>knee</a:t>
            </a:r>
            <a:r>
              <a:rPr lang="en-US" b="0" i="0">
                <a:solidFill>
                  <a:srgbClr val="222222"/>
                </a:solidFill>
                <a:effectLst/>
                <a:latin typeface="-apple-system"/>
              </a:rPr>
              <a:t>, </a:t>
            </a:r>
            <a:r>
              <a:rPr lang="en-US" b="0" i="0">
                <a:effectLst/>
                <a:latin typeface="-apple-system"/>
              </a:rPr>
              <a:t>wris</a:t>
            </a:r>
            <a:r>
              <a:rPr lang="en-US">
                <a:latin typeface="-apple-system"/>
              </a:rPr>
              <a:t>t</a:t>
            </a:r>
            <a:r>
              <a:rPr lang="en-US" b="0" i="0">
                <a:solidFill>
                  <a:srgbClr val="222222"/>
                </a:solidFill>
                <a:effectLst/>
                <a:latin typeface="-apple-system"/>
              </a:rPr>
              <a:t>, </a:t>
            </a:r>
            <a:r>
              <a:rPr lang="en-US" b="0" i="0">
                <a:effectLst/>
                <a:latin typeface="-apple-system"/>
              </a:rPr>
              <a:t>acromiocl</a:t>
            </a:r>
            <a:r>
              <a:rPr lang="en-US">
                <a:latin typeface="-apple-system"/>
              </a:rPr>
              <a:t>avicular, </a:t>
            </a:r>
            <a:r>
              <a:rPr lang="en-US" b="0" i="0">
                <a:solidFill>
                  <a:srgbClr val="222222"/>
                </a:solidFill>
                <a:effectLst/>
                <a:latin typeface="-apple-system"/>
              </a:rPr>
              <a:t> </a:t>
            </a:r>
            <a:r>
              <a:rPr lang="en-US" b="0" i="0">
                <a:effectLst/>
                <a:latin typeface="-apple-system"/>
              </a:rPr>
              <a:t>sternocl</a:t>
            </a:r>
            <a:r>
              <a:rPr lang="en-US">
                <a:latin typeface="-apple-system"/>
              </a:rPr>
              <a:t>avicular</a:t>
            </a:r>
            <a:r>
              <a:rPr lang="en-US" b="0" i="0">
                <a:solidFill>
                  <a:srgbClr val="222222"/>
                </a:solidFill>
                <a:effectLst/>
                <a:latin typeface="-apple-system"/>
              </a:rPr>
              <a:t>, and </a:t>
            </a:r>
            <a:r>
              <a:rPr lang="en-US">
                <a:latin typeface="-apple-system"/>
              </a:rPr>
              <a:t>temporomandibular joints.</a:t>
            </a:r>
          </a:p>
          <a:p>
            <a:r>
              <a:rPr lang="en-US" b="1"/>
              <a:t>FUNCTIONS</a:t>
            </a:r>
          </a:p>
          <a:p>
            <a:pPr marL="0" indent="0">
              <a:buNone/>
            </a:pPr>
            <a:r>
              <a:rPr lang="en-US" b="0" i="0">
                <a:solidFill>
                  <a:srgbClr val="3C4043"/>
                </a:solidFill>
                <a:effectLst/>
                <a:latin typeface="Roboto" panose="02000000000000000000" pitchFamily="2" charset="0"/>
              </a:rPr>
              <a:t>The </a:t>
            </a:r>
            <a:r>
              <a:rPr lang="en-US" i="0">
                <a:solidFill>
                  <a:srgbClr val="3C4043"/>
                </a:solidFill>
                <a:effectLst/>
                <a:latin typeface="Roboto" panose="02000000000000000000" pitchFamily="2" charset="0"/>
              </a:rPr>
              <a:t>menisci</a:t>
            </a:r>
            <a:r>
              <a:rPr lang="en-US" b="0" i="0">
                <a:solidFill>
                  <a:srgbClr val="3C4043"/>
                </a:solidFill>
                <a:effectLst/>
                <a:latin typeface="Roboto" panose="02000000000000000000" pitchFamily="2" charset="0"/>
              </a:rPr>
              <a:t> act to disperse the weight of the body and reduce friction during movement. Since the condyles of the femur and tibia meet at one point (which changes during flexion and extension), the </a:t>
            </a:r>
            <a:r>
              <a:rPr lang="en-US" i="0">
                <a:solidFill>
                  <a:srgbClr val="3C4043"/>
                </a:solidFill>
                <a:effectLst/>
                <a:latin typeface="Roboto" panose="02000000000000000000" pitchFamily="2" charset="0"/>
              </a:rPr>
              <a:t>menisci</a:t>
            </a:r>
            <a:r>
              <a:rPr lang="en-US" b="0" i="0">
                <a:solidFill>
                  <a:srgbClr val="3C4043"/>
                </a:solidFill>
                <a:effectLst/>
                <a:latin typeface="Roboto" panose="02000000000000000000" pitchFamily="2" charset="0"/>
              </a:rPr>
              <a:t> spread the load of the body's weight.</a:t>
            </a:r>
            <a:endParaRPr lang="en-US" b="1"/>
          </a:p>
        </p:txBody>
      </p:sp>
    </p:spTree>
    <p:extLst>
      <p:ext uri="{BB962C8B-B14F-4D97-AF65-F5344CB8AC3E}">
        <p14:creationId xmlns:p14="http://schemas.microsoft.com/office/powerpoint/2010/main" val="4014581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CA0F4-D416-4B4D-9B5B-504F4DB1A0F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B8C9F0B-247E-BE47-A845-9B4F795EE27C}"/>
              </a:ext>
            </a:extLst>
          </p:cNvPr>
          <p:cNvSpPr>
            <a:spLocks noGrp="1"/>
          </p:cNvSpPr>
          <p:nvPr>
            <p:ph idx="1"/>
          </p:nvPr>
        </p:nvSpPr>
        <p:spPr/>
        <p:txBody>
          <a:bodyPr/>
          <a:lstStyle/>
          <a:p>
            <a:r>
              <a:rPr lang="en-US" b="1"/>
              <a:t>MEDIAL MENISCI</a:t>
            </a:r>
          </a:p>
          <a:p>
            <a:pPr marL="0" indent="0">
              <a:buNone/>
            </a:pPr>
            <a:r>
              <a:rPr lang="en-US" b="0" i="0">
                <a:solidFill>
                  <a:srgbClr val="3C4043"/>
                </a:solidFill>
                <a:effectLst/>
                <a:latin typeface="Roboto" panose="02000000000000000000" pitchFamily="2" charset="0"/>
              </a:rPr>
              <a:t>The </a:t>
            </a:r>
            <a:r>
              <a:rPr lang="en-US" i="0">
                <a:solidFill>
                  <a:srgbClr val="3C4043"/>
                </a:solidFill>
                <a:effectLst/>
                <a:latin typeface="Roboto" panose="02000000000000000000" pitchFamily="2" charset="0"/>
              </a:rPr>
              <a:t>medial meniscus</a:t>
            </a:r>
            <a:r>
              <a:rPr lang="en-US" b="0" i="0">
                <a:solidFill>
                  <a:srgbClr val="3C4043"/>
                </a:solidFill>
                <a:effectLst/>
                <a:latin typeface="Roboto" panose="02000000000000000000" pitchFamily="2" charset="0"/>
              </a:rPr>
              <a:t> is a fibrocartilage semicircular band that spans the knee joint </a:t>
            </a:r>
            <a:r>
              <a:rPr lang="en-US" i="0">
                <a:solidFill>
                  <a:srgbClr val="3C4043"/>
                </a:solidFill>
                <a:effectLst/>
                <a:latin typeface="Roboto" panose="02000000000000000000" pitchFamily="2" charset="0"/>
              </a:rPr>
              <a:t>medially</a:t>
            </a:r>
            <a:r>
              <a:rPr lang="en-US" b="0" i="0">
                <a:solidFill>
                  <a:srgbClr val="3C4043"/>
                </a:solidFill>
                <a:effectLst/>
                <a:latin typeface="Roboto" panose="02000000000000000000" pitchFamily="2" charset="0"/>
              </a:rPr>
              <a:t>, located between the </a:t>
            </a:r>
            <a:r>
              <a:rPr lang="en-US" i="0">
                <a:solidFill>
                  <a:srgbClr val="3C4043"/>
                </a:solidFill>
                <a:effectLst/>
                <a:latin typeface="Roboto" panose="02000000000000000000" pitchFamily="2" charset="0"/>
              </a:rPr>
              <a:t>medial</a:t>
            </a:r>
            <a:r>
              <a:rPr lang="en-US" b="0" i="0">
                <a:solidFill>
                  <a:srgbClr val="3C4043"/>
                </a:solidFill>
                <a:effectLst/>
                <a:latin typeface="Roboto" panose="02000000000000000000" pitchFamily="2" charset="0"/>
              </a:rPr>
              <a:t> condyle of the femur and the </a:t>
            </a:r>
            <a:r>
              <a:rPr lang="en-US" i="0">
                <a:solidFill>
                  <a:srgbClr val="3C4043"/>
                </a:solidFill>
                <a:effectLst/>
                <a:latin typeface="Roboto" panose="02000000000000000000" pitchFamily="2" charset="0"/>
              </a:rPr>
              <a:t>medial</a:t>
            </a:r>
            <a:r>
              <a:rPr lang="en-US" b="0" i="0">
                <a:solidFill>
                  <a:srgbClr val="3C4043"/>
                </a:solidFill>
                <a:effectLst/>
                <a:latin typeface="Roboto" panose="02000000000000000000" pitchFamily="2" charset="0"/>
              </a:rPr>
              <a:t> condyle of the tibia</a:t>
            </a:r>
          </a:p>
          <a:p>
            <a:pPr marL="0" indent="0">
              <a:buNone/>
            </a:pPr>
            <a:endParaRPr lang="en-US">
              <a:solidFill>
                <a:srgbClr val="3C4043"/>
              </a:solidFill>
              <a:latin typeface="Roboto" panose="02000000000000000000" pitchFamily="2" charset="0"/>
            </a:endParaRPr>
          </a:p>
          <a:p>
            <a:r>
              <a:rPr lang="en-US" b="1">
                <a:solidFill>
                  <a:srgbClr val="3C4043"/>
                </a:solidFill>
                <a:latin typeface="Roboto" panose="02000000000000000000" pitchFamily="2" charset="0"/>
              </a:rPr>
              <a:t> LATERAL MENISCI</a:t>
            </a:r>
          </a:p>
          <a:p>
            <a:pPr marL="0" indent="0">
              <a:buNone/>
            </a:pPr>
            <a:r>
              <a:rPr lang="en-US" b="0" i="0">
                <a:solidFill>
                  <a:srgbClr val="3C4043"/>
                </a:solidFill>
                <a:effectLst/>
                <a:latin typeface="Roboto" panose="02000000000000000000" pitchFamily="2" charset="0"/>
              </a:rPr>
              <a:t>The</a:t>
            </a:r>
            <a:r>
              <a:rPr lang="en-US" i="0">
                <a:solidFill>
                  <a:srgbClr val="3C4043"/>
                </a:solidFill>
                <a:effectLst/>
                <a:latin typeface="Roboto" panose="02000000000000000000" pitchFamily="2" charset="0"/>
              </a:rPr>
              <a:t> lateral meniscus</a:t>
            </a:r>
            <a:r>
              <a:rPr lang="en-US" b="0" i="0">
                <a:solidFill>
                  <a:srgbClr val="3C4043"/>
                </a:solidFill>
                <a:effectLst/>
                <a:latin typeface="Roboto" panose="02000000000000000000" pitchFamily="2" charset="0"/>
              </a:rPr>
              <a:t> (external semilunar fibrocartilage) is a fibrocartilaginous band that spans the </a:t>
            </a:r>
            <a:r>
              <a:rPr lang="en-US" i="0">
                <a:solidFill>
                  <a:srgbClr val="3C4043"/>
                </a:solidFill>
                <a:effectLst/>
                <a:latin typeface="Roboto" panose="02000000000000000000" pitchFamily="2" charset="0"/>
              </a:rPr>
              <a:t>lateral</a:t>
            </a:r>
            <a:r>
              <a:rPr lang="en-US" b="0" i="0">
                <a:solidFill>
                  <a:srgbClr val="3C4043"/>
                </a:solidFill>
                <a:effectLst/>
                <a:latin typeface="Roboto" panose="02000000000000000000" pitchFamily="2" charset="0"/>
              </a:rPr>
              <a:t> side of the interior of the knee joint. It is one of two </a:t>
            </a:r>
            <a:r>
              <a:rPr lang="en-US" i="0">
                <a:solidFill>
                  <a:srgbClr val="3C4043"/>
                </a:solidFill>
                <a:effectLst/>
                <a:latin typeface="Roboto" panose="02000000000000000000" pitchFamily="2" charset="0"/>
              </a:rPr>
              <a:t>menisci</a:t>
            </a:r>
            <a:r>
              <a:rPr lang="en-US" b="0" i="0">
                <a:solidFill>
                  <a:srgbClr val="3C4043"/>
                </a:solidFill>
                <a:effectLst/>
                <a:latin typeface="Roboto" panose="02000000000000000000" pitchFamily="2" charset="0"/>
              </a:rPr>
              <a:t> of the knee, the other being the medial </a:t>
            </a:r>
            <a:r>
              <a:rPr lang="en-US" i="0">
                <a:solidFill>
                  <a:srgbClr val="3C4043"/>
                </a:solidFill>
                <a:effectLst/>
                <a:latin typeface="Roboto" panose="02000000000000000000" pitchFamily="2" charset="0"/>
              </a:rPr>
              <a:t>meniscus</a:t>
            </a:r>
            <a:r>
              <a:rPr lang="en-US" b="0" i="0">
                <a:solidFill>
                  <a:srgbClr val="3C4043"/>
                </a:solidFill>
                <a:effectLst/>
                <a:latin typeface="Roboto" panose="02000000000000000000" pitchFamily="2" charset="0"/>
              </a:rPr>
              <a:t>. It is nearly circular and covers a larger portion of the articular surface than the medial.</a:t>
            </a:r>
            <a:endParaRPr lang="en-US" b="1"/>
          </a:p>
        </p:txBody>
      </p:sp>
    </p:spTree>
    <p:extLst>
      <p:ext uri="{BB962C8B-B14F-4D97-AF65-F5344CB8AC3E}">
        <p14:creationId xmlns:p14="http://schemas.microsoft.com/office/powerpoint/2010/main" val="3513065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AD467-2258-A64F-B05B-C7BEEA5753E5}"/>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0BA16734-D755-CE4F-AD2A-C01F408FDA56}"/>
              </a:ext>
            </a:extLst>
          </p:cNvPr>
          <p:cNvPicPr>
            <a:picLocks noGrp="1" noChangeAspect="1"/>
          </p:cNvPicPr>
          <p:nvPr>
            <p:ph idx="1"/>
          </p:nvPr>
        </p:nvPicPr>
        <p:blipFill>
          <a:blip r:embed="rId2"/>
          <a:stretch>
            <a:fillRect/>
          </a:stretch>
        </p:blipFill>
        <p:spPr>
          <a:xfrm>
            <a:off x="3813175" y="2655887"/>
            <a:ext cx="4572000" cy="2981325"/>
          </a:xfrm>
        </p:spPr>
      </p:pic>
    </p:spTree>
    <p:extLst>
      <p:ext uri="{BB962C8B-B14F-4D97-AF65-F5344CB8AC3E}">
        <p14:creationId xmlns:p14="http://schemas.microsoft.com/office/powerpoint/2010/main" val="2209111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CEFAA-2F49-F34F-A298-973C960E3A7C}"/>
              </a:ext>
            </a:extLst>
          </p:cNvPr>
          <p:cNvSpPr>
            <a:spLocks noGrp="1"/>
          </p:cNvSpPr>
          <p:nvPr>
            <p:ph type="title"/>
          </p:nvPr>
        </p:nvSpPr>
        <p:spPr/>
        <p:txBody>
          <a:bodyPr/>
          <a:lstStyle/>
          <a:p>
            <a:r>
              <a:rPr lang="en-US"/>
              <a:t>Section A mcqs…. Answers</a:t>
            </a:r>
          </a:p>
        </p:txBody>
      </p:sp>
      <p:sp>
        <p:nvSpPr>
          <p:cNvPr id="3" name="Content Placeholder 2">
            <a:extLst>
              <a:ext uri="{FF2B5EF4-FFF2-40B4-BE49-F238E27FC236}">
                <a16:creationId xmlns:a16="http://schemas.microsoft.com/office/drawing/2014/main" id="{60AE03E9-79C2-114C-9569-1883915347C1}"/>
              </a:ext>
            </a:extLst>
          </p:cNvPr>
          <p:cNvSpPr>
            <a:spLocks noGrp="1"/>
          </p:cNvSpPr>
          <p:nvPr>
            <p:ph idx="1"/>
          </p:nvPr>
        </p:nvSpPr>
        <p:spPr/>
        <p:txBody>
          <a:bodyPr/>
          <a:lstStyle/>
          <a:p>
            <a:pPr marL="457200" indent="-457200">
              <a:buFont typeface="+mj-lt"/>
              <a:buAutoNum type="arabicPeriod"/>
            </a:pPr>
            <a:r>
              <a:rPr lang="en-US"/>
              <a:t>C</a:t>
            </a:r>
          </a:p>
          <a:p>
            <a:pPr marL="457200" indent="-457200">
              <a:buFont typeface="+mj-lt"/>
              <a:buAutoNum type="arabicPeriod"/>
            </a:pPr>
            <a:r>
              <a:rPr lang="en-US"/>
              <a:t>C</a:t>
            </a:r>
          </a:p>
          <a:p>
            <a:pPr marL="457200" indent="-457200">
              <a:buFont typeface="+mj-lt"/>
              <a:buAutoNum type="arabicPeriod"/>
            </a:pPr>
            <a:r>
              <a:rPr lang="en-US"/>
              <a:t>A</a:t>
            </a:r>
          </a:p>
          <a:p>
            <a:pPr marL="457200" indent="-457200">
              <a:buFont typeface="+mj-lt"/>
              <a:buAutoNum type="arabicPeriod"/>
            </a:pPr>
            <a:r>
              <a:rPr lang="en-US"/>
              <a:t>B</a:t>
            </a:r>
          </a:p>
          <a:p>
            <a:pPr marL="457200" indent="-457200">
              <a:buFont typeface="+mj-lt"/>
              <a:buAutoNum type="arabicPeriod"/>
            </a:pPr>
            <a:r>
              <a:rPr lang="en-US"/>
              <a:t>D</a:t>
            </a:r>
          </a:p>
          <a:p>
            <a:pPr marL="457200" indent="-457200">
              <a:buFont typeface="+mj-lt"/>
              <a:buAutoNum type="arabicPeriod"/>
            </a:pPr>
            <a:r>
              <a:rPr lang="en-US"/>
              <a:t>A</a:t>
            </a:r>
          </a:p>
          <a:p>
            <a:pPr marL="457200" indent="-457200">
              <a:buFont typeface="+mj-lt"/>
              <a:buAutoNum type="arabicPeriod"/>
            </a:pPr>
            <a:r>
              <a:rPr lang="en-US"/>
              <a:t>B</a:t>
            </a:r>
          </a:p>
          <a:p>
            <a:pPr marL="457200" indent="-457200">
              <a:buFont typeface="+mj-lt"/>
              <a:buAutoNum type="arabicPeriod"/>
            </a:pPr>
            <a:r>
              <a:rPr lang="en-US"/>
              <a:t>C</a:t>
            </a:r>
          </a:p>
          <a:p>
            <a:pPr marL="457200" indent="-457200">
              <a:buFont typeface="+mj-lt"/>
              <a:buAutoNum type="arabicPeriod"/>
            </a:pPr>
            <a:r>
              <a:rPr lang="en-US"/>
              <a:t>C</a:t>
            </a:r>
          </a:p>
          <a:p>
            <a:pPr marL="457200" indent="-457200">
              <a:buFont typeface="+mj-lt"/>
              <a:buAutoNum type="arabicPeriod"/>
            </a:pPr>
            <a:endParaRPr lang="en-US"/>
          </a:p>
          <a:p>
            <a:pPr marL="0" indent="0">
              <a:buNone/>
            </a:pPr>
            <a:endParaRPr lang="en-US"/>
          </a:p>
        </p:txBody>
      </p:sp>
    </p:spTree>
    <p:extLst>
      <p:ext uri="{BB962C8B-B14F-4D97-AF65-F5344CB8AC3E}">
        <p14:creationId xmlns:p14="http://schemas.microsoft.com/office/powerpoint/2010/main" val="389343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26310-D7F3-2D4D-87C2-9FAEC05D32E3}"/>
              </a:ext>
            </a:extLst>
          </p:cNvPr>
          <p:cNvSpPr>
            <a:spLocks noGrp="1"/>
          </p:cNvSpPr>
          <p:nvPr>
            <p:ph type="title"/>
          </p:nvPr>
        </p:nvSpPr>
        <p:spPr/>
        <p:txBody>
          <a:bodyPr/>
          <a:lstStyle/>
          <a:p>
            <a:r>
              <a:rPr lang="en-US"/>
              <a:t>3.  Medial ligament of ankle joint</a:t>
            </a:r>
          </a:p>
        </p:txBody>
      </p:sp>
      <p:sp>
        <p:nvSpPr>
          <p:cNvPr id="3" name="Content Placeholder 2">
            <a:extLst>
              <a:ext uri="{FF2B5EF4-FFF2-40B4-BE49-F238E27FC236}">
                <a16:creationId xmlns:a16="http://schemas.microsoft.com/office/drawing/2014/main" id="{2121F33A-DB39-7149-B8B5-DABFEDDBAE04}"/>
              </a:ext>
            </a:extLst>
          </p:cNvPr>
          <p:cNvSpPr>
            <a:spLocks noGrp="1"/>
          </p:cNvSpPr>
          <p:nvPr>
            <p:ph idx="1"/>
          </p:nvPr>
        </p:nvSpPr>
        <p:spPr/>
        <p:txBody>
          <a:bodyPr/>
          <a:lstStyle/>
          <a:p>
            <a:r>
              <a:rPr lang="en-US" b="0" i="0">
                <a:solidFill>
                  <a:srgbClr val="020621"/>
                </a:solidFill>
                <a:effectLst/>
                <a:latin typeface="tisapro-regular"/>
              </a:rPr>
              <a:t>The Deltoid ligament (or the medial ligament of </a:t>
            </a:r>
            <a:r>
              <a:rPr lang="en-US" b="0" i="0" u="none" strike="noStrike">
                <a:solidFill>
                  <a:srgbClr val="2752FF"/>
                </a:solidFill>
                <a:effectLst/>
                <a:latin typeface="tisapro-regular"/>
                <a:hlinkClick r:id="rId2" tooltip="Ankle Joint"/>
              </a:rPr>
              <a:t>talocrural joint</a:t>
            </a:r>
            <a:r>
              <a:rPr lang="en-US" b="0" i="0">
                <a:solidFill>
                  <a:srgbClr val="020621"/>
                </a:solidFill>
                <a:effectLst/>
                <a:latin typeface="tisapro-regular"/>
              </a:rPr>
              <a:t>) is a strong, flat and triangular band. It is attached above to the apex and anterior and posterior borders of the medial malleolus. The Deltoid ligament is composed of superficial and deep components.</a:t>
            </a:r>
          </a:p>
          <a:p>
            <a:pPr marL="0" indent="0">
              <a:buNone/>
            </a:pPr>
            <a:r>
              <a:rPr lang="en-US" b="1" i="0">
                <a:solidFill>
                  <a:srgbClr val="020621"/>
                </a:solidFill>
                <a:effectLst/>
                <a:latin typeface="tisapro-regular"/>
              </a:rPr>
              <a:t>The superficial components:</a:t>
            </a:r>
          </a:p>
          <a:p>
            <a:r>
              <a:rPr lang="en-US" b="0" i="0">
                <a:solidFill>
                  <a:srgbClr val="020621"/>
                </a:solidFill>
                <a:effectLst/>
                <a:latin typeface="tisapro-regular"/>
              </a:rPr>
              <a:t>The tibiocalcaneal ligament,</a:t>
            </a:r>
          </a:p>
          <a:p>
            <a:r>
              <a:rPr lang="en-US" b="0" i="0">
                <a:solidFill>
                  <a:srgbClr val="020621"/>
                </a:solidFill>
                <a:effectLst/>
                <a:latin typeface="tisapro-regular"/>
              </a:rPr>
              <a:t>The tibionavicular ligament</a:t>
            </a:r>
          </a:p>
          <a:p>
            <a:r>
              <a:rPr lang="en-US" b="0" i="0">
                <a:solidFill>
                  <a:srgbClr val="020621"/>
                </a:solidFill>
                <a:effectLst/>
                <a:latin typeface="tisapro-regular"/>
              </a:rPr>
              <a:t>The posterior superficial tibiotalar ligament</a:t>
            </a:r>
          </a:p>
          <a:p>
            <a:r>
              <a:rPr lang="en-US" b="0" i="0">
                <a:solidFill>
                  <a:srgbClr val="020621"/>
                </a:solidFill>
                <a:effectLst/>
                <a:latin typeface="tisapro-regular"/>
              </a:rPr>
              <a:t>The tibiospring ligament</a:t>
            </a:r>
          </a:p>
          <a:p>
            <a:pPr marL="0" indent="0">
              <a:buNone/>
            </a:pPr>
            <a:endParaRPr lang="en-US"/>
          </a:p>
        </p:txBody>
      </p:sp>
    </p:spTree>
    <p:extLst>
      <p:ext uri="{BB962C8B-B14F-4D97-AF65-F5344CB8AC3E}">
        <p14:creationId xmlns:p14="http://schemas.microsoft.com/office/powerpoint/2010/main" val="2896412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ED8098FB-FE84-2040-BDA9-B99D7B5B0FE4}"/>
              </a:ext>
            </a:extLst>
          </p:cNvPr>
          <p:cNvSpPr>
            <a:spLocks noGrp="1"/>
          </p:cNvSpPr>
          <p:nvPr>
            <p:ph idx="1"/>
          </p:nvPr>
        </p:nvSpPr>
        <p:spPr>
          <a:xfrm>
            <a:off x="1066800" y="2121408"/>
            <a:ext cx="10058400" cy="4050792"/>
          </a:xfrm>
        </p:spPr>
        <p:txBody>
          <a:bodyPr/>
          <a:lstStyle/>
          <a:p>
            <a:r>
              <a:rPr lang="en-US" b="1" i="0">
                <a:solidFill>
                  <a:srgbClr val="020621"/>
                </a:solidFill>
                <a:effectLst/>
                <a:latin typeface="tisapro-regular"/>
              </a:rPr>
              <a:t>The deep components:</a:t>
            </a:r>
          </a:p>
          <a:p>
            <a:r>
              <a:rPr lang="en-US">
                <a:effectLst/>
              </a:rPr>
              <a:t>The anterior tibiotalar ligament (ATTL)</a:t>
            </a:r>
          </a:p>
          <a:p>
            <a:r>
              <a:rPr lang="en-US">
                <a:effectLst/>
              </a:rPr>
              <a:t>The posterior deep tibiotalar ligament (PDTL)</a:t>
            </a:r>
          </a:p>
          <a:p>
            <a:pPr marL="0" indent="0">
              <a:buNone/>
            </a:pPr>
            <a:r>
              <a:rPr lang="en-US" b="0" i="0">
                <a:solidFill>
                  <a:srgbClr val="020621"/>
                </a:solidFill>
                <a:effectLst/>
                <a:latin typeface="tisapro-regular"/>
              </a:rPr>
              <a:t>The deltoid ligament attaches the medial malleolus to multiple tarsal bones. Unlike the superficial layer of this ligament, the deep layer is intraarticular and is covered by synovium. Anatomically, in general, the superficial components arise from the anterior colliculus of the medial malleolus, and the deep components arise from the intercollicular groove (malleolar groove) and the posterior colliculus of the medial malleolus.</a:t>
            </a:r>
            <a:endParaRPr lang="en-US"/>
          </a:p>
        </p:txBody>
      </p:sp>
    </p:spTree>
    <p:extLst>
      <p:ext uri="{BB962C8B-B14F-4D97-AF65-F5344CB8AC3E}">
        <p14:creationId xmlns:p14="http://schemas.microsoft.com/office/powerpoint/2010/main" val="1936455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4AFC8-9E43-ED44-B455-B36622BD25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C21542B-B506-D64E-800C-2992E1990449}"/>
              </a:ext>
            </a:extLst>
          </p:cNvPr>
          <p:cNvSpPr>
            <a:spLocks noGrp="1"/>
          </p:cNvSpPr>
          <p:nvPr>
            <p:ph idx="1"/>
          </p:nvPr>
        </p:nvSpPr>
        <p:spPr>
          <a:xfrm>
            <a:off x="1069848" y="2093976"/>
            <a:ext cx="10058400" cy="4050792"/>
          </a:xfrm>
        </p:spPr>
        <p:txBody>
          <a:bodyPr/>
          <a:lstStyle/>
          <a:p>
            <a:r>
              <a:rPr lang="en-US" b="1" i="0">
                <a:solidFill>
                  <a:srgbClr val="020621"/>
                </a:solidFill>
                <a:effectLst/>
                <a:latin typeface="tisapro-regular"/>
              </a:rPr>
              <a:t>The superficial deltoid</a:t>
            </a:r>
            <a:r>
              <a:rPr lang="en-US" b="0" i="0">
                <a:solidFill>
                  <a:srgbClr val="020621"/>
                </a:solidFill>
                <a:effectLst/>
                <a:latin typeface="tisapro-regular"/>
              </a:rPr>
              <a:t> originates from the anterior &amp; inferior aspects of medial malleolus fanning out &amp; sending 3 bands to navicular and along plantar calcaneonavicular (spring) ligament, to sustenaculum tali of calcaneus and to medial tubercle. It is also partially covered by tendon sheaths &amp; crural fascia. It primarily resists eversion of hindfoot; Tibionavicular portion suspends spring lig &amp; prevents inward displacement of head of talus, while tibiocalcaneal portion prevents valgus displacement.</a:t>
            </a:r>
          </a:p>
          <a:p>
            <a:r>
              <a:rPr lang="en-US" b="1" i="0">
                <a:solidFill>
                  <a:srgbClr val="020621"/>
                </a:solidFill>
                <a:effectLst/>
                <a:latin typeface="tisapro-regular"/>
              </a:rPr>
              <a:t>The deep deltoid</a:t>
            </a:r>
            <a:r>
              <a:rPr lang="en-US" b="0" i="0">
                <a:solidFill>
                  <a:srgbClr val="020621"/>
                </a:solidFill>
                <a:effectLst/>
                <a:latin typeface="tisapro-regular"/>
              </a:rPr>
              <a:t> originates on posterior border of anterior colliculus, intercollicular groove, &amp; posterior colliculus. It is oriented transversely &amp; inserts into the entire nonarticular surface of medial talus. Deep deltoid extends the function of the medial malleolus, prevents lateral displacement of talus &amp; prevents external rotation of the talus (this is mostly significant in plantar flexion, when deep deltoid tends to pull talus into internal rotation).</a:t>
            </a:r>
            <a:endParaRPr lang="en-US"/>
          </a:p>
        </p:txBody>
      </p:sp>
    </p:spTree>
    <p:extLst>
      <p:ext uri="{BB962C8B-B14F-4D97-AF65-F5344CB8AC3E}">
        <p14:creationId xmlns:p14="http://schemas.microsoft.com/office/powerpoint/2010/main" val="37968924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7B16F-6A2E-8841-98C8-7787F13601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7196CCD-8698-0045-B001-8C08870D0AE0}"/>
              </a:ext>
            </a:extLst>
          </p:cNvPr>
          <p:cNvSpPr>
            <a:spLocks noGrp="1"/>
          </p:cNvSpPr>
          <p:nvPr>
            <p:ph idx="1"/>
          </p:nvPr>
        </p:nvSpPr>
        <p:spPr>
          <a:xfrm>
            <a:off x="1069848" y="2093976"/>
            <a:ext cx="10058400" cy="4050792"/>
          </a:xfrm>
        </p:spPr>
        <p:txBody>
          <a:bodyPr/>
          <a:lstStyle/>
          <a:p>
            <a:r>
              <a:rPr lang="en-US" b="0" i="0">
                <a:solidFill>
                  <a:srgbClr val="020621"/>
                </a:solidFill>
                <a:effectLst/>
                <a:latin typeface="tisapro-regular"/>
              </a:rPr>
              <a:t>Medial ankle stability is provided by the strong deltoid ligament, the anterior tibiofibular ligament and the bony mortise. Because of the bony articulation between the medial malleolus and the talus, medial ankle sprains are less common than lateral sprains. In medial ankle sprains, the mechanism of injury is excessive eversion and dorsiflexion.</a:t>
            </a:r>
            <a:endParaRPr lang="en-US"/>
          </a:p>
        </p:txBody>
      </p:sp>
    </p:spTree>
    <p:extLst>
      <p:ext uri="{BB962C8B-B14F-4D97-AF65-F5344CB8AC3E}">
        <p14:creationId xmlns:p14="http://schemas.microsoft.com/office/powerpoint/2010/main" val="3498759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9B763-8100-9F49-90AF-856B9E696676}"/>
              </a:ext>
            </a:extLst>
          </p:cNvPr>
          <p:cNvSpPr>
            <a:spLocks noGrp="1"/>
          </p:cNvSpPr>
          <p:nvPr>
            <p:ph type="title"/>
          </p:nvPr>
        </p:nvSpPr>
        <p:spPr/>
        <p:txBody>
          <a:bodyPr/>
          <a:lstStyle/>
          <a:p>
            <a:r>
              <a:rPr lang="en-US"/>
              <a:t>Lateral collateral ligament of ankle joint</a:t>
            </a:r>
          </a:p>
        </p:txBody>
      </p:sp>
      <p:sp>
        <p:nvSpPr>
          <p:cNvPr id="3" name="Content Placeholder 2">
            <a:extLst>
              <a:ext uri="{FF2B5EF4-FFF2-40B4-BE49-F238E27FC236}">
                <a16:creationId xmlns:a16="http://schemas.microsoft.com/office/drawing/2014/main" id="{3C993831-8C85-B549-A661-6AA9066CBB20}"/>
              </a:ext>
            </a:extLst>
          </p:cNvPr>
          <p:cNvSpPr>
            <a:spLocks noGrp="1"/>
          </p:cNvSpPr>
          <p:nvPr>
            <p:ph idx="1"/>
          </p:nvPr>
        </p:nvSpPr>
        <p:spPr/>
        <p:txBody>
          <a:bodyPr/>
          <a:lstStyle/>
          <a:p>
            <a:r>
              <a:rPr lang="en-US" b="0" i="0">
                <a:solidFill>
                  <a:srgbClr val="3C4043"/>
                </a:solidFill>
                <a:effectLst/>
                <a:latin typeface="Roboto" panose="02000000000000000000" pitchFamily="2" charset="0"/>
              </a:rPr>
              <a:t>The </a:t>
            </a:r>
            <a:r>
              <a:rPr lang="en-US" i="0">
                <a:solidFill>
                  <a:srgbClr val="3C4043"/>
                </a:solidFill>
                <a:effectLst/>
                <a:latin typeface="Roboto" panose="02000000000000000000" pitchFamily="2" charset="0"/>
              </a:rPr>
              <a:t>lateral collateral ligament</a:t>
            </a:r>
            <a:r>
              <a:rPr lang="en-US" b="0" i="0">
                <a:solidFill>
                  <a:srgbClr val="3C4043"/>
                </a:solidFill>
                <a:effectLst/>
                <a:latin typeface="Roboto" panose="02000000000000000000" pitchFamily="2" charset="0"/>
              </a:rPr>
              <a:t> (complex) of the </a:t>
            </a:r>
            <a:r>
              <a:rPr lang="en-US" i="0">
                <a:solidFill>
                  <a:srgbClr val="3C4043"/>
                </a:solidFill>
                <a:effectLst/>
                <a:latin typeface="Roboto" panose="02000000000000000000" pitchFamily="2" charset="0"/>
              </a:rPr>
              <a:t>ankle</a:t>
            </a:r>
            <a:r>
              <a:rPr lang="en-US" b="0" i="0">
                <a:solidFill>
                  <a:srgbClr val="3C4043"/>
                </a:solidFill>
                <a:effectLst/>
                <a:latin typeface="Roboto" panose="02000000000000000000" pitchFamily="2" charset="0"/>
              </a:rPr>
              <a:t> is a set of three </a:t>
            </a:r>
            <a:r>
              <a:rPr lang="en-US" i="0">
                <a:solidFill>
                  <a:srgbClr val="3C4043"/>
                </a:solidFill>
                <a:effectLst/>
                <a:latin typeface="Roboto" panose="02000000000000000000" pitchFamily="2" charset="0"/>
              </a:rPr>
              <a:t>ligaments</a:t>
            </a:r>
            <a:r>
              <a:rPr lang="en-US" b="0" i="0">
                <a:solidFill>
                  <a:srgbClr val="3C4043"/>
                </a:solidFill>
                <a:effectLst/>
                <a:latin typeface="Roboto" panose="02000000000000000000" pitchFamily="2" charset="0"/>
              </a:rPr>
              <a:t> that resist inversion of the </a:t>
            </a:r>
            <a:r>
              <a:rPr lang="en-US" i="0">
                <a:solidFill>
                  <a:srgbClr val="3C4043"/>
                </a:solidFill>
                <a:effectLst/>
                <a:latin typeface="Roboto" panose="02000000000000000000" pitchFamily="2" charset="0"/>
              </a:rPr>
              <a:t>ankle joint</a:t>
            </a:r>
            <a:r>
              <a:rPr lang="en-US" b="0" i="0">
                <a:solidFill>
                  <a:srgbClr val="3C4043"/>
                </a:solidFill>
                <a:effectLst/>
                <a:latin typeface="Roboto" panose="02000000000000000000" pitchFamily="2" charset="0"/>
              </a:rPr>
              <a:t>. They are more commonly injured than the medial </a:t>
            </a:r>
            <a:r>
              <a:rPr lang="en-US" i="0">
                <a:solidFill>
                  <a:srgbClr val="3C4043"/>
                </a:solidFill>
                <a:effectLst/>
                <a:latin typeface="Roboto" panose="02000000000000000000" pitchFamily="2" charset="0"/>
              </a:rPr>
              <a:t>collateral</a:t>
            </a:r>
            <a:r>
              <a:rPr lang="en-US" b="0" i="0">
                <a:solidFill>
                  <a:srgbClr val="3C4043"/>
                </a:solidFill>
                <a:effectLst/>
                <a:latin typeface="Roboto" panose="02000000000000000000" pitchFamily="2" charset="0"/>
              </a:rPr>
              <a:t> (deltoid) </a:t>
            </a:r>
            <a:r>
              <a:rPr lang="en-US" i="0">
                <a:solidFill>
                  <a:srgbClr val="3C4043"/>
                </a:solidFill>
                <a:effectLst/>
                <a:latin typeface="Roboto" panose="02000000000000000000" pitchFamily="2" charset="0"/>
              </a:rPr>
              <a:t>ligament</a:t>
            </a:r>
            <a:r>
              <a:rPr lang="en-US" b="0" i="0">
                <a:solidFill>
                  <a:srgbClr val="3C4043"/>
                </a:solidFill>
                <a:effectLst/>
                <a:latin typeface="Roboto" panose="02000000000000000000" pitchFamily="2" charset="0"/>
              </a:rPr>
              <a:t> of the </a:t>
            </a:r>
            <a:r>
              <a:rPr lang="en-US" i="0">
                <a:solidFill>
                  <a:srgbClr val="3C4043"/>
                </a:solidFill>
                <a:effectLst/>
                <a:latin typeface="Roboto" panose="02000000000000000000" pitchFamily="2" charset="0"/>
              </a:rPr>
              <a:t>ankle</a:t>
            </a:r>
            <a:r>
              <a:rPr lang="en-US" b="0" i="0">
                <a:solidFill>
                  <a:srgbClr val="3C4043"/>
                </a:solidFill>
                <a:effectLst/>
                <a:latin typeface="Roboto" panose="02000000000000000000" pitchFamily="2" charset="0"/>
              </a:rPr>
              <a:t>. They run from the </a:t>
            </a:r>
            <a:r>
              <a:rPr lang="en-US" i="0">
                <a:solidFill>
                  <a:srgbClr val="3C4043"/>
                </a:solidFill>
                <a:effectLst/>
                <a:latin typeface="Roboto" panose="02000000000000000000" pitchFamily="2" charset="0"/>
              </a:rPr>
              <a:t>lateral</a:t>
            </a:r>
            <a:r>
              <a:rPr lang="en-US" b="0" i="0">
                <a:solidFill>
                  <a:srgbClr val="3C4043"/>
                </a:solidFill>
                <a:effectLst/>
                <a:latin typeface="Roboto" panose="02000000000000000000" pitchFamily="2" charset="0"/>
              </a:rPr>
              <a:t> malleolus of the fibula to the talus and calcaneus.</a:t>
            </a:r>
          </a:p>
          <a:p>
            <a:r>
              <a:rPr lang="en-US" b="0" i="0">
                <a:solidFill>
                  <a:srgbClr val="3C4043"/>
                </a:solidFill>
                <a:effectLst/>
                <a:latin typeface="Roboto" panose="02000000000000000000" pitchFamily="2" charset="0"/>
              </a:rPr>
              <a:t>The </a:t>
            </a:r>
            <a:r>
              <a:rPr lang="en-US" i="0">
                <a:solidFill>
                  <a:srgbClr val="3C4043"/>
                </a:solidFill>
                <a:effectLst/>
                <a:latin typeface="Roboto" panose="02000000000000000000" pitchFamily="2" charset="0"/>
              </a:rPr>
              <a:t>lateral</a:t>
            </a:r>
            <a:r>
              <a:rPr lang="en-US" b="1" i="0">
                <a:solidFill>
                  <a:srgbClr val="3C4043"/>
                </a:solidFill>
                <a:effectLst/>
                <a:latin typeface="Roboto" panose="02000000000000000000" pitchFamily="2" charset="0"/>
              </a:rPr>
              <a:t> </a:t>
            </a:r>
            <a:r>
              <a:rPr lang="en-US" i="0">
                <a:solidFill>
                  <a:srgbClr val="3C4043"/>
                </a:solidFill>
                <a:effectLst/>
                <a:latin typeface="Roboto" panose="02000000000000000000" pitchFamily="2" charset="0"/>
              </a:rPr>
              <a:t>ligaments of the ankle,</a:t>
            </a:r>
            <a:r>
              <a:rPr lang="en-US" b="0" i="0">
                <a:solidFill>
                  <a:srgbClr val="3C4043"/>
                </a:solidFill>
                <a:effectLst/>
                <a:latin typeface="Roboto" panose="02000000000000000000" pitchFamily="2" charset="0"/>
              </a:rPr>
              <a:t> composed of the anterior talo-fibular </a:t>
            </a:r>
            <a:r>
              <a:rPr lang="en-US" i="0">
                <a:solidFill>
                  <a:srgbClr val="3C4043"/>
                </a:solidFill>
                <a:effectLst/>
                <a:latin typeface="Roboto" panose="02000000000000000000" pitchFamily="2" charset="0"/>
              </a:rPr>
              <a:t>ligament</a:t>
            </a:r>
            <a:r>
              <a:rPr lang="en-US" b="0" i="0">
                <a:solidFill>
                  <a:srgbClr val="3C4043"/>
                </a:solidFill>
                <a:effectLst/>
                <a:latin typeface="Roboto" panose="02000000000000000000" pitchFamily="2" charset="0"/>
              </a:rPr>
              <a:t> (ATFL), the calcaneo-fibular </a:t>
            </a:r>
            <a:r>
              <a:rPr lang="en-US" i="0">
                <a:solidFill>
                  <a:srgbClr val="3C4043"/>
                </a:solidFill>
                <a:effectLst/>
                <a:latin typeface="Roboto" panose="02000000000000000000" pitchFamily="2" charset="0"/>
              </a:rPr>
              <a:t>ligament</a:t>
            </a:r>
            <a:r>
              <a:rPr lang="en-US" b="0" i="0">
                <a:solidFill>
                  <a:srgbClr val="3C4043"/>
                </a:solidFill>
                <a:effectLst/>
                <a:latin typeface="Roboto" panose="02000000000000000000" pitchFamily="2" charset="0"/>
              </a:rPr>
              <a:t> (CFL) and the posterior talo-fibular </a:t>
            </a:r>
            <a:r>
              <a:rPr lang="en-US" i="0">
                <a:solidFill>
                  <a:srgbClr val="3C4043"/>
                </a:solidFill>
                <a:effectLst/>
                <a:latin typeface="Roboto" panose="02000000000000000000" pitchFamily="2" charset="0"/>
              </a:rPr>
              <a:t>ligament</a:t>
            </a:r>
            <a:r>
              <a:rPr lang="en-US" b="0" i="0">
                <a:solidFill>
                  <a:srgbClr val="3C4043"/>
                </a:solidFill>
                <a:effectLst/>
                <a:latin typeface="Roboto" panose="02000000000000000000" pitchFamily="2" charset="0"/>
              </a:rPr>
              <a:t>. The medial (deltoid) </a:t>
            </a:r>
            <a:r>
              <a:rPr lang="en-US" i="0">
                <a:solidFill>
                  <a:srgbClr val="3C4043"/>
                </a:solidFill>
                <a:effectLst/>
                <a:latin typeface="Roboto" panose="02000000000000000000" pitchFamily="2" charset="0"/>
              </a:rPr>
              <a:t>ligaments</a:t>
            </a:r>
            <a:r>
              <a:rPr lang="en-US" b="0" i="0">
                <a:solidFill>
                  <a:srgbClr val="3C4043"/>
                </a:solidFill>
                <a:effectLst/>
                <a:latin typeface="Roboto" panose="02000000000000000000" pitchFamily="2" charset="0"/>
              </a:rPr>
              <a:t> is much stronger than the </a:t>
            </a:r>
            <a:r>
              <a:rPr lang="en-US" i="0">
                <a:solidFill>
                  <a:srgbClr val="3C4043"/>
                </a:solidFill>
                <a:effectLst/>
                <a:latin typeface="Roboto" panose="02000000000000000000" pitchFamily="2" charset="0"/>
              </a:rPr>
              <a:t>lateral</a:t>
            </a:r>
            <a:r>
              <a:rPr lang="en-US" b="1" i="0">
                <a:solidFill>
                  <a:srgbClr val="3C4043"/>
                </a:solidFill>
                <a:effectLst/>
                <a:latin typeface="Roboto" panose="02000000000000000000" pitchFamily="2" charset="0"/>
              </a:rPr>
              <a:t> </a:t>
            </a:r>
            <a:r>
              <a:rPr lang="en-US" i="0">
                <a:solidFill>
                  <a:srgbClr val="3C4043"/>
                </a:solidFill>
                <a:effectLst/>
                <a:latin typeface="Roboto" panose="02000000000000000000" pitchFamily="2" charset="0"/>
              </a:rPr>
              <a:t>ligament</a:t>
            </a:r>
            <a:r>
              <a:rPr lang="en-US" b="0" i="0">
                <a:solidFill>
                  <a:srgbClr val="3C4043"/>
                </a:solidFill>
                <a:effectLst/>
                <a:latin typeface="Roboto" panose="02000000000000000000" pitchFamily="2" charset="0"/>
              </a:rPr>
              <a:t> and is therefore injured much less frequently.</a:t>
            </a:r>
            <a:endParaRPr lang="en-US"/>
          </a:p>
        </p:txBody>
      </p:sp>
    </p:spTree>
    <p:extLst>
      <p:ext uri="{BB962C8B-B14F-4D97-AF65-F5344CB8AC3E}">
        <p14:creationId xmlns:p14="http://schemas.microsoft.com/office/powerpoint/2010/main" val="3213220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CAABD-F3AA-0D49-920E-D3C5C074F546}"/>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B7E3539B-5D84-C944-BB96-60C87D514F45}"/>
              </a:ext>
            </a:extLst>
          </p:cNvPr>
          <p:cNvPicPr>
            <a:picLocks noGrp="1" noChangeAspect="1"/>
          </p:cNvPicPr>
          <p:nvPr>
            <p:ph idx="1"/>
          </p:nvPr>
        </p:nvPicPr>
        <p:blipFill>
          <a:blip r:embed="rId2"/>
          <a:stretch>
            <a:fillRect/>
          </a:stretch>
        </p:blipFill>
        <p:spPr>
          <a:xfrm>
            <a:off x="1488281" y="1154906"/>
            <a:ext cx="8358187" cy="5193769"/>
          </a:xfrm>
        </p:spPr>
      </p:pic>
    </p:spTree>
    <p:extLst>
      <p:ext uri="{BB962C8B-B14F-4D97-AF65-F5344CB8AC3E}">
        <p14:creationId xmlns:p14="http://schemas.microsoft.com/office/powerpoint/2010/main" val="1295964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C01C5-7425-3D48-B46D-520201DC8EE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6B3BA56-8C8A-B64C-A531-C6D282B0CFCD}"/>
              </a:ext>
            </a:extLst>
          </p:cNvPr>
          <p:cNvSpPr>
            <a:spLocks noGrp="1"/>
          </p:cNvSpPr>
          <p:nvPr>
            <p:ph idx="1"/>
          </p:nvPr>
        </p:nvSpPr>
        <p:spPr/>
        <p:txBody>
          <a:bodyPr/>
          <a:lstStyle/>
          <a:p>
            <a:pPr marL="457200" indent="-457200">
              <a:buAutoNum type="arabicPeriod" startAt="10"/>
            </a:pPr>
            <a:r>
              <a:rPr lang="en-US"/>
              <a:t>C</a:t>
            </a:r>
          </a:p>
          <a:p>
            <a:pPr marL="457200" indent="-457200">
              <a:buAutoNum type="arabicPeriod" startAt="10"/>
            </a:pPr>
            <a:r>
              <a:rPr lang="en-US"/>
              <a:t>D</a:t>
            </a:r>
          </a:p>
          <a:p>
            <a:pPr marL="457200" indent="-457200">
              <a:buAutoNum type="arabicPeriod" startAt="10"/>
            </a:pPr>
            <a:r>
              <a:rPr lang="en-US"/>
              <a:t>B</a:t>
            </a:r>
          </a:p>
          <a:p>
            <a:pPr marL="457200" indent="-457200">
              <a:buAutoNum type="arabicPeriod" startAt="10"/>
            </a:pPr>
            <a:r>
              <a:rPr lang="en-US"/>
              <a:t>C</a:t>
            </a:r>
          </a:p>
          <a:p>
            <a:pPr marL="457200" indent="-457200">
              <a:buAutoNum type="arabicPeriod" startAt="10"/>
            </a:pPr>
            <a:r>
              <a:rPr lang="en-US"/>
              <a:t>A</a:t>
            </a:r>
          </a:p>
          <a:p>
            <a:pPr marL="457200" indent="-457200">
              <a:buAutoNum type="arabicPeriod" startAt="10"/>
            </a:pPr>
            <a:r>
              <a:rPr lang="en-US"/>
              <a:t>C</a:t>
            </a:r>
          </a:p>
          <a:p>
            <a:pPr marL="0" indent="0">
              <a:buNone/>
            </a:pPr>
            <a:endParaRPr lang="en-US"/>
          </a:p>
        </p:txBody>
      </p:sp>
    </p:spTree>
    <p:extLst>
      <p:ext uri="{BB962C8B-B14F-4D97-AF65-F5344CB8AC3E}">
        <p14:creationId xmlns:p14="http://schemas.microsoft.com/office/powerpoint/2010/main" val="231208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8F07D-6D14-9C4F-9BB5-C69303F61C5A}"/>
              </a:ext>
            </a:extLst>
          </p:cNvPr>
          <p:cNvSpPr>
            <a:spLocks noGrp="1"/>
          </p:cNvSpPr>
          <p:nvPr>
            <p:ph type="title"/>
          </p:nvPr>
        </p:nvSpPr>
        <p:spPr>
          <a:xfrm>
            <a:off x="1069848" y="484631"/>
            <a:ext cx="10058400" cy="1848993"/>
          </a:xfrm>
        </p:spPr>
        <p:txBody>
          <a:bodyPr/>
          <a:lstStyle/>
          <a:p>
            <a:r>
              <a:rPr lang="en-US"/>
              <a:t>Hip joint anatomy</a:t>
            </a:r>
          </a:p>
        </p:txBody>
      </p:sp>
      <p:sp>
        <p:nvSpPr>
          <p:cNvPr id="3" name="Content Placeholder 2">
            <a:extLst>
              <a:ext uri="{FF2B5EF4-FFF2-40B4-BE49-F238E27FC236}">
                <a16:creationId xmlns:a16="http://schemas.microsoft.com/office/drawing/2014/main" id="{3CC26F01-90A6-DA4D-BE29-7A9CE4F1F837}"/>
              </a:ext>
            </a:extLst>
          </p:cNvPr>
          <p:cNvSpPr>
            <a:spLocks noGrp="1"/>
          </p:cNvSpPr>
          <p:nvPr>
            <p:ph idx="1"/>
          </p:nvPr>
        </p:nvSpPr>
        <p:spPr/>
        <p:txBody>
          <a:bodyPr/>
          <a:lstStyle/>
          <a:p>
            <a:r>
              <a:rPr lang="en-US" b="0" i="0">
                <a:solidFill>
                  <a:srgbClr val="32323C"/>
                </a:solidFill>
                <a:effectLst/>
                <a:latin typeface="acumin-pro"/>
              </a:rPr>
              <a:t>The </a:t>
            </a:r>
            <a:r>
              <a:rPr lang="en-US" i="0">
                <a:solidFill>
                  <a:srgbClr val="32323C"/>
                </a:solidFill>
                <a:effectLst/>
                <a:latin typeface="acumin-pro"/>
              </a:rPr>
              <a:t>hip joint </a:t>
            </a:r>
            <a:r>
              <a:rPr lang="en-US" b="0" i="0">
                <a:solidFill>
                  <a:srgbClr val="32323C"/>
                </a:solidFill>
                <a:effectLst/>
                <a:latin typeface="acumin-pro"/>
              </a:rPr>
              <a:t>is a ball and socket synovial joint, formed by an articulation between the pelvic acetabulum and the head of the femur.</a:t>
            </a:r>
          </a:p>
          <a:p>
            <a:r>
              <a:rPr lang="en-US" b="0" i="0">
                <a:solidFill>
                  <a:srgbClr val="32323C"/>
                </a:solidFill>
                <a:effectLst/>
                <a:latin typeface="acumin-pro"/>
              </a:rPr>
              <a:t>It forms a connection from the lower limb to the pelvic girdle, and thus is designed for stability and </a:t>
            </a:r>
            <a:r>
              <a:rPr lang="en-US">
                <a:solidFill>
                  <a:srgbClr val="32323C"/>
                </a:solidFill>
                <a:latin typeface="acumin-pro"/>
              </a:rPr>
              <a:t>weight-bearing </a:t>
            </a:r>
            <a:r>
              <a:rPr lang="en-US" b="0" i="0">
                <a:solidFill>
                  <a:srgbClr val="32323C"/>
                </a:solidFill>
                <a:effectLst/>
                <a:latin typeface="acumin-pro"/>
              </a:rPr>
              <a:t>rather than a large range of movement.</a:t>
            </a:r>
          </a:p>
          <a:p>
            <a:pPr marL="0" indent="0">
              <a:buNone/>
            </a:pPr>
            <a:endParaRPr lang="en-US" b="0" i="0">
              <a:solidFill>
                <a:srgbClr val="32323C"/>
              </a:solidFill>
              <a:effectLst/>
              <a:latin typeface="acumin-pro"/>
            </a:endParaRPr>
          </a:p>
        </p:txBody>
      </p:sp>
    </p:spTree>
    <p:extLst>
      <p:ext uri="{BB962C8B-B14F-4D97-AF65-F5344CB8AC3E}">
        <p14:creationId xmlns:p14="http://schemas.microsoft.com/office/powerpoint/2010/main" val="186084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BF6B0-D4CA-194E-BDC0-D439593B287B}"/>
              </a:ext>
            </a:extLst>
          </p:cNvPr>
          <p:cNvSpPr>
            <a:spLocks noGrp="1"/>
          </p:cNvSpPr>
          <p:nvPr>
            <p:ph type="title"/>
          </p:nvPr>
        </p:nvSpPr>
        <p:spPr/>
        <p:txBody>
          <a:bodyPr/>
          <a:lstStyle/>
          <a:p>
            <a:r>
              <a:rPr lang="en-US"/>
              <a:t>Structure of hip joint</a:t>
            </a:r>
            <a:br>
              <a:rPr lang="en-US"/>
            </a:br>
            <a:endParaRPr lang="en-US"/>
          </a:p>
        </p:txBody>
      </p:sp>
      <p:sp>
        <p:nvSpPr>
          <p:cNvPr id="3" name="Content Placeholder 2">
            <a:extLst>
              <a:ext uri="{FF2B5EF4-FFF2-40B4-BE49-F238E27FC236}">
                <a16:creationId xmlns:a16="http://schemas.microsoft.com/office/drawing/2014/main" id="{2F64AF0C-100E-0444-98B8-92CDA851EE70}"/>
              </a:ext>
            </a:extLst>
          </p:cNvPr>
          <p:cNvSpPr>
            <a:spLocks noGrp="1"/>
          </p:cNvSpPr>
          <p:nvPr>
            <p:ph idx="1"/>
          </p:nvPr>
        </p:nvSpPr>
        <p:spPr/>
        <p:txBody>
          <a:bodyPr/>
          <a:lstStyle/>
          <a:p>
            <a:r>
              <a:rPr lang="en-US" b="1"/>
              <a:t>ARTICULATING SURFACES</a:t>
            </a:r>
          </a:p>
          <a:p>
            <a:pPr marL="0" indent="0">
              <a:buNone/>
            </a:pPr>
            <a:r>
              <a:rPr lang="en-US" b="1"/>
              <a:t>. </a:t>
            </a:r>
            <a:r>
              <a:rPr lang="en-US" b="0" i="0">
                <a:solidFill>
                  <a:srgbClr val="32323C"/>
                </a:solidFill>
                <a:effectLst/>
                <a:latin typeface="acumin-pro"/>
              </a:rPr>
              <a:t>The hip joint consists of an articulation between the</a:t>
            </a:r>
            <a:r>
              <a:rPr lang="en-US" b="1" i="0">
                <a:solidFill>
                  <a:srgbClr val="32323C"/>
                </a:solidFill>
                <a:effectLst/>
                <a:latin typeface="acumin-pro"/>
              </a:rPr>
              <a:t> </a:t>
            </a:r>
            <a:r>
              <a:rPr lang="en-US" i="0">
                <a:solidFill>
                  <a:srgbClr val="32323C"/>
                </a:solidFill>
                <a:effectLst/>
                <a:latin typeface="acumin-pro"/>
              </a:rPr>
              <a:t>head of femur</a:t>
            </a:r>
            <a:r>
              <a:rPr lang="en-US" b="0" i="0">
                <a:solidFill>
                  <a:srgbClr val="32323C"/>
                </a:solidFill>
                <a:effectLst/>
                <a:latin typeface="acumin-pro"/>
              </a:rPr>
              <a:t> and </a:t>
            </a:r>
            <a:r>
              <a:rPr lang="en-US" i="0">
                <a:solidFill>
                  <a:srgbClr val="32323C"/>
                </a:solidFill>
                <a:effectLst/>
                <a:latin typeface="acumin-pro"/>
              </a:rPr>
              <a:t>acetabulum</a:t>
            </a:r>
            <a:r>
              <a:rPr lang="en-US" b="0" i="0">
                <a:solidFill>
                  <a:srgbClr val="32323C"/>
                </a:solidFill>
                <a:effectLst/>
                <a:latin typeface="acumin-pro"/>
              </a:rPr>
              <a:t> of the pelvis. The acetabulum is a cup-like depression located on the inferolateral aspect of the pelvis. Its cavity is deepened by the presence of a fibrocartilaginous collar – the </a:t>
            </a:r>
            <a:r>
              <a:rPr lang="en-US">
                <a:solidFill>
                  <a:srgbClr val="32323C"/>
                </a:solidFill>
                <a:latin typeface="acumin-pro"/>
              </a:rPr>
              <a:t>acetabular labrum</a:t>
            </a:r>
            <a:r>
              <a:rPr lang="en-US" b="0" i="0">
                <a:solidFill>
                  <a:srgbClr val="32323C"/>
                </a:solidFill>
                <a:effectLst/>
                <a:latin typeface="acumin-pro"/>
              </a:rPr>
              <a:t> The head of femur is hemispherical, and fits completely into the  of the acetabulum.</a:t>
            </a:r>
          </a:p>
          <a:p>
            <a:pPr marL="0" indent="0">
              <a:buNone/>
            </a:pPr>
            <a:r>
              <a:rPr lang="en-US" b="0" i="0">
                <a:solidFill>
                  <a:srgbClr val="32323C"/>
                </a:solidFill>
                <a:effectLst/>
                <a:latin typeface="acumin-pro"/>
              </a:rPr>
              <a:t>Both the acetabulum and head of femur are covered in </a:t>
            </a:r>
            <a:r>
              <a:rPr lang="en-US">
                <a:solidFill>
                  <a:srgbClr val="32323C"/>
                </a:solidFill>
                <a:latin typeface="acumin-pro"/>
              </a:rPr>
              <a:t>articular</a:t>
            </a:r>
            <a:r>
              <a:rPr lang="en-US" b="0" i="0">
                <a:solidFill>
                  <a:srgbClr val="32323C"/>
                </a:solidFill>
                <a:effectLst/>
                <a:latin typeface="acumin-pro"/>
              </a:rPr>
              <a:t> cartilage, which is thicker at the places of weight bearing.</a:t>
            </a:r>
          </a:p>
          <a:p>
            <a:pPr marL="0" indent="0">
              <a:buNone/>
            </a:pPr>
            <a:r>
              <a:rPr lang="en-US" b="0" i="0">
                <a:solidFill>
                  <a:srgbClr val="32323C"/>
                </a:solidFill>
                <a:effectLst/>
                <a:latin typeface="acumin-pro"/>
              </a:rPr>
              <a:t>The capsule of the hip joint attaches to the edge of the acetabulum proximally. Distally, it attaches to the intertrochanteric line anteriorly and the femoral neck posteriorly.</a:t>
            </a:r>
            <a:endParaRPr lang="en-US" b="1"/>
          </a:p>
        </p:txBody>
      </p:sp>
    </p:spTree>
    <p:extLst>
      <p:ext uri="{BB962C8B-B14F-4D97-AF65-F5344CB8AC3E}">
        <p14:creationId xmlns:p14="http://schemas.microsoft.com/office/powerpoint/2010/main" val="1520312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72A91-6354-D04B-8622-2D154C4AE59A}"/>
              </a:ext>
            </a:extLst>
          </p:cNvPr>
          <p:cNvSpPr>
            <a:spLocks noGrp="1"/>
          </p:cNvSpPr>
          <p:nvPr>
            <p:ph type="title"/>
          </p:nvPr>
        </p:nvSpPr>
        <p:spPr/>
        <p:txBody>
          <a:bodyPr/>
          <a:lstStyle/>
          <a:p>
            <a:r>
              <a:rPr lang="en-US"/>
              <a:t>Ligaments of hip joint</a:t>
            </a:r>
          </a:p>
        </p:txBody>
      </p:sp>
      <p:sp>
        <p:nvSpPr>
          <p:cNvPr id="3" name="Content Placeholder 2">
            <a:extLst>
              <a:ext uri="{FF2B5EF4-FFF2-40B4-BE49-F238E27FC236}">
                <a16:creationId xmlns:a16="http://schemas.microsoft.com/office/drawing/2014/main" id="{3964A6F2-8B66-BC42-A551-30BC06C9289C}"/>
              </a:ext>
            </a:extLst>
          </p:cNvPr>
          <p:cNvSpPr>
            <a:spLocks noGrp="1"/>
          </p:cNvSpPr>
          <p:nvPr>
            <p:ph idx="1"/>
          </p:nvPr>
        </p:nvSpPr>
        <p:spPr/>
        <p:txBody>
          <a:bodyPr/>
          <a:lstStyle/>
          <a:p>
            <a:r>
              <a:rPr lang="en-US" b="0" i="0">
                <a:solidFill>
                  <a:srgbClr val="32323C"/>
                </a:solidFill>
                <a:effectLst/>
                <a:latin typeface="acumin-pro"/>
              </a:rPr>
              <a:t>The ligaments of the hip joint act to increase stability. They can be divided into two groups – intracapsular and extracapsular:</a:t>
            </a:r>
          </a:p>
          <a:p>
            <a:pPr marL="0" indent="0">
              <a:buNone/>
            </a:pPr>
            <a:r>
              <a:rPr lang="en-US" b="1" i="0" u="sng">
                <a:solidFill>
                  <a:srgbClr val="32323C"/>
                </a:solidFill>
                <a:effectLst/>
                <a:latin typeface="acumin-pro"/>
              </a:rPr>
              <a:t>Intracapsular</a:t>
            </a:r>
          </a:p>
          <a:p>
            <a:pPr marL="0" indent="0">
              <a:buNone/>
            </a:pPr>
            <a:r>
              <a:rPr lang="en-US" b="1" u="sng">
                <a:solidFill>
                  <a:srgbClr val="32323C"/>
                </a:solidFill>
                <a:latin typeface="acumin-pro"/>
              </a:rPr>
              <a:t> </a:t>
            </a:r>
            <a:r>
              <a:rPr lang="en-US" b="0" i="0">
                <a:solidFill>
                  <a:srgbClr val="32323C"/>
                </a:solidFill>
                <a:effectLst/>
                <a:latin typeface="acumin-pro"/>
              </a:rPr>
              <a:t>The only intracapsular ligament is the </a:t>
            </a:r>
            <a:r>
              <a:rPr lang="en-US" i="0">
                <a:solidFill>
                  <a:srgbClr val="32323C"/>
                </a:solidFill>
                <a:effectLst/>
                <a:latin typeface="acumin-pro"/>
              </a:rPr>
              <a:t>ligament o</a:t>
            </a:r>
            <a:r>
              <a:rPr lang="en-US">
                <a:solidFill>
                  <a:srgbClr val="32323C"/>
                </a:solidFill>
                <a:latin typeface="acumin-pro"/>
              </a:rPr>
              <a:t>f head of femur</a:t>
            </a:r>
            <a:r>
              <a:rPr lang="en-US" b="0" i="0">
                <a:solidFill>
                  <a:srgbClr val="32323C"/>
                </a:solidFill>
                <a:effectLst/>
                <a:latin typeface="acumin-pro"/>
              </a:rPr>
              <a:t>. It is a relatively small structure, which runs from the acetabular fossa to the fovea of the femur.</a:t>
            </a:r>
          </a:p>
          <a:p>
            <a:pPr marL="0" indent="0">
              <a:buNone/>
            </a:pPr>
            <a:r>
              <a:rPr lang="en-US" b="0" i="0">
                <a:solidFill>
                  <a:srgbClr val="32323C"/>
                </a:solidFill>
                <a:effectLst/>
                <a:latin typeface="acumin-pro"/>
              </a:rPr>
              <a:t>encloses a branch of the</a:t>
            </a:r>
            <a:r>
              <a:rPr lang="en-US" b="1" i="0">
                <a:solidFill>
                  <a:srgbClr val="32323C"/>
                </a:solidFill>
                <a:effectLst/>
                <a:latin typeface="acumin-pro"/>
              </a:rPr>
              <a:t> </a:t>
            </a:r>
            <a:r>
              <a:rPr lang="en-US" i="0">
                <a:solidFill>
                  <a:srgbClr val="32323C"/>
                </a:solidFill>
                <a:effectLst/>
                <a:latin typeface="acumin-pro"/>
              </a:rPr>
              <a:t>obturator artery</a:t>
            </a:r>
            <a:r>
              <a:rPr lang="en-US" b="1" i="0">
                <a:solidFill>
                  <a:srgbClr val="32323C"/>
                </a:solidFill>
                <a:effectLst/>
                <a:latin typeface="acumin-pro"/>
              </a:rPr>
              <a:t> </a:t>
            </a:r>
            <a:r>
              <a:rPr lang="en-US" b="0" i="0">
                <a:solidFill>
                  <a:srgbClr val="32323C"/>
                </a:solidFill>
                <a:effectLst/>
                <a:latin typeface="acumin-pro"/>
              </a:rPr>
              <a:t>(artery to head of femur), a minor source of arterial supply to the hip joint.</a:t>
            </a:r>
            <a:endParaRPr lang="en-US"/>
          </a:p>
        </p:txBody>
      </p:sp>
    </p:spTree>
    <p:extLst>
      <p:ext uri="{BB962C8B-B14F-4D97-AF65-F5344CB8AC3E}">
        <p14:creationId xmlns:p14="http://schemas.microsoft.com/office/powerpoint/2010/main" val="68365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6B874F-F3DC-AE49-A45C-8DFB18B5CD15}"/>
              </a:ext>
            </a:extLst>
          </p:cNvPr>
          <p:cNvSpPr>
            <a:spLocks noGrp="1"/>
          </p:cNvSpPr>
          <p:nvPr>
            <p:ph idx="4294967295"/>
          </p:nvPr>
        </p:nvSpPr>
        <p:spPr>
          <a:xfrm>
            <a:off x="2133600" y="2120900"/>
            <a:ext cx="10058400" cy="4051300"/>
          </a:xfrm>
        </p:spPr>
        <p:txBody>
          <a:bodyPr/>
          <a:lstStyle/>
          <a:p>
            <a:r>
              <a:rPr lang="en-US" b="1"/>
              <a:t>EXTRACAPSULAR</a:t>
            </a:r>
          </a:p>
          <a:p>
            <a:pPr marL="0" indent="0">
              <a:buNone/>
            </a:pPr>
            <a:r>
              <a:rPr lang="en-US" b="0" i="0">
                <a:solidFill>
                  <a:srgbClr val="32323C"/>
                </a:solidFill>
                <a:effectLst/>
                <a:latin typeface="acumin-pro"/>
              </a:rPr>
              <a:t>There are three main extracapsular ligaments, continuous with the outer surface of the hip joint capsule</a:t>
            </a:r>
          </a:p>
          <a:p>
            <a:pPr marL="0" indent="0">
              <a:buNone/>
            </a:pPr>
            <a:r>
              <a:rPr lang="en-US" b="1" i="0">
                <a:solidFill>
                  <a:srgbClr val="32323C"/>
                </a:solidFill>
                <a:effectLst/>
                <a:latin typeface="acumin-pro"/>
              </a:rPr>
              <a:t>Iliofemoral ligament </a:t>
            </a:r>
            <a:r>
              <a:rPr lang="en-US" b="0" i="0">
                <a:solidFill>
                  <a:srgbClr val="32323C"/>
                </a:solidFill>
                <a:effectLst/>
                <a:latin typeface="acumin-pro"/>
              </a:rPr>
              <a:t>– arises from the anterior inferior iliac spine and then bifurcates before inserting into the intertrochanteric line of the femur.</a:t>
            </a:r>
          </a:p>
          <a:p>
            <a:pPr marL="0" indent="0">
              <a:buNone/>
            </a:pPr>
            <a:r>
              <a:rPr lang="en-US" b="0" i="0">
                <a:solidFill>
                  <a:srgbClr val="32323C"/>
                </a:solidFill>
                <a:effectLst/>
                <a:latin typeface="acumin-pro"/>
              </a:rPr>
              <a:t>It has a ‘Y’ shaped appearance, and prevents hyperextension of the hip joint. It is the strongest of the three ligaments.</a:t>
            </a:r>
          </a:p>
          <a:p>
            <a:pPr marL="0" indent="0">
              <a:buNone/>
            </a:pPr>
            <a:r>
              <a:rPr lang="en-US" b="1" i="0">
                <a:solidFill>
                  <a:srgbClr val="32323C"/>
                </a:solidFill>
                <a:effectLst/>
                <a:latin typeface="acumin-pro"/>
              </a:rPr>
              <a:t>Pubofemoral </a:t>
            </a:r>
            <a:r>
              <a:rPr lang="en-US" b="0" i="0">
                <a:solidFill>
                  <a:srgbClr val="32323C"/>
                </a:solidFill>
                <a:effectLst/>
                <a:latin typeface="acumin-pro"/>
              </a:rPr>
              <a:t>– spans between the superior pubic rami and the intertrochanteric line of the femur, reinforcing the capsule anteriorly and inferiorly.</a:t>
            </a:r>
          </a:p>
          <a:p>
            <a:pPr marL="0" indent="0">
              <a:buNone/>
            </a:pPr>
            <a:r>
              <a:rPr lang="en-US" b="0" i="0">
                <a:solidFill>
                  <a:srgbClr val="32323C"/>
                </a:solidFill>
                <a:effectLst/>
                <a:latin typeface="acumin-pro"/>
              </a:rPr>
              <a:t>It has a triangular shape, and prevents excessive abduction and extension</a:t>
            </a:r>
            <a:endParaRPr lang="en-US" b="1"/>
          </a:p>
        </p:txBody>
      </p:sp>
    </p:spTree>
    <p:extLst>
      <p:ext uri="{BB962C8B-B14F-4D97-AF65-F5344CB8AC3E}">
        <p14:creationId xmlns:p14="http://schemas.microsoft.com/office/powerpoint/2010/main" val="1621135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917FF1-293A-5B4F-B7ED-1D4F17E506DC}"/>
              </a:ext>
            </a:extLst>
          </p:cNvPr>
          <p:cNvSpPr>
            <a:spLocks noGrp="1"/>
          </p:cNvSpPr>
          <p:nvPr>
            <p:ph idx="4294967295"/>
          </p:nvPr>
        </p:nvSpPr>
        <p:spPr>
          <a:xfrm>
            <a:off x="2133600" y="2120900"/>
            <a:ext cx="10058400" cy="4051300"/>
          </a:xfrm>
        </p:spPr>
        <p:txBody>
          <a:bodyPr/>
          <a:lstStyle/>
          <a:p>
            <a:r>
              <a:rPr lang="en-US" b="1" i="0">
                <a:solidFill>
                  <a:srgbClr val="32323C"/>
                </a:solidFill>
                <a:effectLst/>
                <a:latin typeface="acumin-pro"/>
              </a:rPr>
              <a:t>Ischiofemoral</a:t>
            </a:r>
            <a:r>
              <a:rPr lang="en-US" b="0" i="0">
                <a:solidFill>
                  <a:srgbClr val="32323C"/>
                </a:solidFill>
                <a:effectLst/>
                <a:latin typeface="acumin-pro"/>
              </a:rPr>
              <a:t>–</a:t>
            </a:r>
            <a:r>
              <a:rPr lang="en-US" b="1" i="0">
                <a:solidFill>
                  <a:srgbClr val="32323C"/>
                </a:solidFill>
                <a:effectLst/>
                <a:latin typeface="acumin-pro"/>
              </a:rPr>
              <a:t> </a:t>
            </a:r>
            <a:r>
              <a:rPr lang="en-US" b="0" i="0">
                <a:solidFill>
                  <a:srgbClr val="32323C"/>
                </a:solidFill>
                <a:effectLst/>
                <a:latin typeface="acumin-pro"/>
              </a:rPr>
              <a:t>spans between the body of the ischium and the greater trochanter of the femur, reinforcing the capsule posteriorly.</a:t>
            </a:r>
          </a:p>
          <a:p>
            <a:pPr marL="0" indent="0">
              <a:buNone/>
            </a:pPr>
            <a:r>
              <a:rPr lang="en-US" b="0" i="0">
                <a:solidFill>
                  <a:srgbClr val="32323C"/>
                </a:solidFill>
                <a:effectLst/>
                <a:latin typeface="acumin-pro"/>
              </a:rPr>
              <a:t>It has a spiral orientation, and prevents hyperextension and holds the femoral head in the acetabulum</a:t>
            </a:r>
            <a:endParaRPr lang="en-US"/>
          </a:p>
        </p:txBody>
      </p:sp>
    </p:spTree>
    <p:extLst>
      <p:ext uri="{BB962C8B-B14F-4D97-AF65-F5344CB8AC3E}">
        <p14:creationId xmlns:p14="http://schemas.microsoft.com/office/powerpoint/2010/main" val="3756350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655F8-6A32-044B-A393-F8E758E90F55}"/>
              </a:ext>
            </a:extLst>
          </p:cNvPr>
          <p:cNvSpPr>
            <a:spLocks noGrp="1"/>
          </p:cNvSpPr>
          <p:nvPr>
            <p:ph type="title"/>
          </p:nvPr>
        </p:nvSpPr>
        <p:spPr/>
        <p:txBody>
          <a:bodyPr/>
          <a:lstStyle/>
          <a:p>
            <a:r>
              <a:rPr lang="en-US"/>
              <a:t>Stability of hip joint</a:t>
            </a:r>
          </a:p>
        </p:txBody>
      </p:sp>
      <p:sp>
        <p:nvSpPr>
          <p:cNvPr id="3" name="Content Placeholder 2">
            <a:extLst>
              <a:ext uri="{FF2B5EF4-FFF2-40B4-BE49-F238E27FC236}">
                <a16:creationId xmlns:a16="http://schemas.microsoft.com/office/drawing/2014/main" id="{D868303B-BF3D-0C49-8592-831D65A58A80}"/>
              </a:ext>
            </a:extLst>
          </p:cNvPr>
          <p:cNvSpPr>
            <a:spLocks noGrp="1"/>
          </p:cNvSpPr>
          <p:nvPr>
            <p:ph idx="1"/>
          </p:nvPr>
        </p:nvSpPr>
        <p:spPr/>
        <p:txBody>
          <a:bodyPr/>
          <a:lstStyle/>
          <a:p>
            <a:pPr marL="0" indent="0">
              <a:buNone/>
            </a:pPr>
            <a:r>
              <a:rPr lang="en-US" b="0" i="0">
                <a:solidFill>
                  <a:srgbClr val="32323C"/>
                </a:solidFill>
                <a:effectLst/>
                <a:latin typeface="acumin-pro"/>
              </a:rPr>
              <a:t>The primary function of the hip joint is to</a:t>
            </a:r>
            <a:r>
              <a:rPr lang="en-US" b="1" i="0">
                <a:solidFill>
                  <a:srgbClr val="32323C"/>
                </a:solidFill>
                <a:effectLst/>
                <a:latin typeface="acumin-pro"/>
              </a:rPr>
              <a:t> </a:t>
            </a:r>
            <a:r>
              <a:rPr lang="en-US" i="0">
                <a:solidFill>
                  <a:srgbClr val="32323C"/>
                </a:solidFill>
                <a:effectLst/>
                <a:latin typeface="acumin-pro"/>
              </a:rPr>
              <a:t>weight bear</a:t>
            </a:r>
            <a:r>
              <a:rPr lang="en-US" b="0" i="0">
                <a:solidFill>
                  <a:srgbClr val="32323C"/>
                </a:solidFill>
                <a:effectLst/>
                <a:latin typeface="acumin-pro"/>
              </a:rPr>
              <a:t> There are a number of factors that act to increase stability of the joint.</a:t>
            </a:r>
          </a:p>
          <a:p>
            <a:pPr marL="0" indent="0">
              <a:buNone/>
            </a:pPr>
            <a:r>
              <a:rPr lang="en-US" b="0" i="0">
                <a:solidFill>
                  <a:srgbClr val="32323C"/>
                </a:solidFill>
                <a:effectLst/>
                <a:latin typeface="acumin-pro"/>
              </a:rPr>
              <a:t>The first structure is the </a:t>
            </a:r>
            <a:r>
              <a:rPr lang="en-US">
                <a:solidFill>
                  <a:srgbClr val="32323C"/>
                </a:solidFill>
                <a:latin typeface="acumin-pro"/>
              </a:rPr>
              <a:t>acetabulum</a:t>
            </a:r>
            <a:r>
              <a:rPr lang="en-US" b="0" i="0">
                <a:solidFill>
                  <a:srgbClr val="32323C"/>
                </a:solidFill>
                <a:effectLst/>
                <a:latin typeface="acumin-pro"/>
              </a:rPr>
              <a:t>. It is deep, and encompasses nearly all of the head of the femur. This decreases the probability of the head slipping out of the acetabulum (dislocation).</a:t>
            </a:r>
          </a:p>
          <a:p>
            <a:pPr marL="0" indent="0">
              <a:buNone/>
            </a:pPr>
            <a:r>
              <a:rPr lang="en-US" b="0" i="0">
                <a:solidFill>
                  <a:srgbClr val="32323C"/>
                </a:solidFill>
                <a:effectLst/>
                <a:latin typeface="acumin-pro"/>
              </a:rPr>
              <a:t>There is a horseshoe shaped fibrocartilaginous ring around the acetabulum which increases its depth, known as the </a:t>
            </a:r>
            <a:r>
              <a:rPr lang="en-US" i="0">
                <a:solidFill>
                  <a:srgbClr val="32323C"/>
                </a:solidFill>
                <a:effectLst/>
                <a:latin typeface="acumin-pro"/>
              </a:rPr>
              <a:t>acetab</a:t>
            </a:r>
            <a:r>
              <a:rPr lang="en-US">
                <a:solidFill>
                  <a:srgbClr val="32323C"/>
                </a:solidFill>
                <a:latin typeface="acumin-pro"/>
              </a:rPr>
              <a:t>ular labrum</a:t>
            </a:r>
            <a:r>
              <a:rPr lang="en-US" b="0" i="0">
                <a:solidFill>
                  <a:srgbClr val="32323C"/>
                </a:solidFill>
                <a:effectLst/>
                <a:latin typeface="acumin-pro"/>
              </a:rPr>
              <a:t> The increase in depth provides a larger articular surface, further improving the stability of the joint.</a:t>
            </a:r>
          </a:p>
          <a:p>
            <a:r>
              <a:rPr lang="en-US" b="0" i="0">
                <a:solidFill>
                  <a:srgbClr val="32323C"/>
                </a:solidFill>
                <a:effectLst/>
                <a:latin typeface="acumin-pro"/>
              </a:rPr>
              <a:t>The iliofemoral, pubofemoral and ischiofemoral ligaments are very strong, and along with the thickened joint capsule, provide a large degree of stability. These ligaments have a unique </a:t>
            </a:r>
            <a:r>
              <a:rPr lang="en-US">
                <a:solidFill>
                  <a:srgbClr val="32323C"/>
                </a:solidFill>
                <a:latin typeface="acumin-pro"/>
              </a:rPr>
              <a:t>spiral orientation</a:t>
            </a:r>
            <a:r>
              <a:rPr lang="en-US" b="0" i="0">
                <a:solidFill>
                  <a:srgbClr val="32323C"/>
                </a:solidFill>
                <a:effectLst/>
                <a:latin typeface="acumin-pro"/>
              </a:rPr>
              <a:t>; this causes them to become tighter when the joint is extended.</a:t>
            </a:r>
            <a:endParaRPr lang="en-US"/>
          </a:p>
        </p:txBody>
      </p:sp>
    </p:spTree>
    <p:extLst>
      <p:ext uri="{BB962C8B-B14F-4D97-AF65-F5344CB8AC3E}">
        <p14:creationId xmlns:p14="http://schemas.microsoft.com/office/powerpoint/2010/main" val="36276265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25</Slides>
  <Notes>0</Notes>
  <HiddenSlides>0</HiddenSlide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Wood Type</vt:lpstr>
      <vt:lpstr>Anatomy paper</vt:lpstr>
      <vt:lpstr>Section A mcqs…. Answers</vt:lpstr>
      <vt:lpstr>PowerPoint Presentation</vt:lpstr>
      <vt:lpstr>Hip joint anatomy</vt:lpstr>
      <vt:lpstr>Structure of hip joint </vt:lpstr>
      <vt:lpstr>Ligaments of hip joint</vt:lpstr>
      <vt:lpstr>PowerPoint Presentation</vt:lpstr>
      <vt:lpstr>PowerPoint Presentation</vt:lpstr>
      <vt:lpstr>Stability of hip joint</vt:lpstr>
      <vt:lpstr>PowerPoint Presentation</vt:lpstr>
      <vt:lpstr>Blood and nerve supply</vt:lpstr>
      <vt:lpstr>PowerPoint Presentation</vt:lpstr>
      <vt:lpstr>Answer no 2</vt:lpstr>
      <vt:lpstr>PowerPoint Presentation</vt:lpstr>
      <vt:lpstr>Anterior cruciate ligament</vt:lpstr>
      <vt:lpstr>Posterior cruciate ligament</vt:lpstr>
      <vt:lpstr>2.  menisci</vt:lpstr>
      <vt:lpstr>PowerPoint Presentation</vt:lpstr>
      <vt:lpstr>PowerPoint Presentation</vt:lpstr>
      <vt:lpstr>3.  Medial ligament of ankle joint</vt:lpstr>
      <vt:lpstr>PowerPoint Presentation</vt:lpstr>
      <vt:lpstr>PowerPoint Presentation</vt:lpstr>
      <vt:lpstr>PowerPoint Presentation</vt:lpstr>
      <vt:lpstr>Lateral collateral ligament of ankle joint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Anatomy paper</dc:title>
  <dc:creator>Unknown User</dc:creator>
  <cp:lastModifiedBy>Unknown User</cp:lastModifiedBy>
  <cp:revision>2</cp:revision>
  <dcterms:created xsi:type="dcterms:W3CDTF">2020-04-13T13:41:58Z</dcterms:created>
  <dcterms:modified xsi:type="dcterms:W3CDTF">2020-04-13T15:28:09Z</dcterms:modified>
</cp:coreProperties>
</file>