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4B2945-3C30-4F55-A8C6-CA812BE792EB}"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2E1C8-FA3D-471F-B8A9-3C654D779119}" type="slidenum">
              <a:rPr lang="en-US" smtClean="0"/>
              <a:t>‹#›</a:t>
            </a:fld>
            <a:endParaRPr lang="en-US"/>
          </a:p>
        </p:txBody>
      </p:sp>
    </p:spTree>
    <p:extLst>
      <p:ext uri="{BB962C8B-B14F-4D97-AF65-F5344CB8AC3E}">
        <p14:creationId xmlns:p14="http://schemas.microsoft.com/office/powerpoint/2010/main" val="1263454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B2945-3C30-4F55-A8C6-CA812BE792EB}"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2E1C8-FA3D-471F-B8A9-3C654D779119}" type="slidenum">
              <a:rPr lang="en-US" smtClean="0"/>
              <a:t>‹#›</a:t>
            </a:fld>
            <a:endParaRPr lang="en-US"/>
          </a:p>
        </p:txBody>
      </p:sp>
    </p:spTree>
    <p:extLst>
      <p:ext uri="{BB962C8B-B14F-4D97-AF65-F5344CB8AC3E}">
        <p14:creationId xmlns:p14="http://schemas.microsoft.com/office/powerpoint/2010/main" val="2817862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B2945-3C30-4F55-A8C6-CA812BE792EB}"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2E1C8-FA3D-471F-B8A9-3C654D779119}" type="slidenum">
              <a:rPr lang="en-US" smtClean="0"/>
              <a:t>‹#›</a:t>
            </a:fld>
            <a:endParaRPr lang="en-US"/>
          </a:p>
        </p:txBody>
      </p:sp>
    </p:spTree>
    <p:extLst>
      <p:ext uri="{BB962C8B-B14F-4D97-AF65-F5344CB8AC3E}">
        <p14:creationId xmlns:p14="http://schemas.microsoft.com/office/powerpoint/2010/main" val="321506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B2945-3C30-4F55-A8C6-CA812BE792EB}"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2E1C8-FA3D-471F-B8A9-3C654D779119}" type="slidenum">
              <a:rPr lang="en-US" smtClean="0"/>
              <a:t>‹#›</a:t>
            </a:fld>
            <a:endParaRPr lang="en-US"/>
          </a:p>
        </p:txBody>
      </p:sp>
    </p:spTree>
    <p:extLst>
      <p:ext uri="{BB962C8B-B14F-4D97-AF65-F5344CB8AC3E}">
        <p14:creationId xmlns:p14="http://schemas.microsoft.com/office/powerpoint/2010/main" val="170278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4B2945-3C30-4F55-A8C6-CA812BE792EB}"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2E1C8-FA3D-471F-B8A9-3C654D779119}" type="slidenum">
              <a:rPr lang="en-US" smtClean="0"/>
              <a:t>‹#›</a:t>
            </a:fld>
            <a:endParaRPr lang="en-US"/>
          </a:p>
        </p:txBody>
      </p:sp>
    </p:spTree>
    <p:extLst>
      <p:ext uri="{BB962C8B-B14F-4D97-AF65-F5344CB8AC3E}">
        <p14:creationId xmlns:p14="http://schemas.microsoft.com/office/powerpoint/2010/main" val="16681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4B2945-3C30-4F55-A8C6-CA812BE792EB}"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2E1C8-FA3D-471F-B8A9-3C654D779119}" type="slidenum">
              <a:rPr lang="en-US" smtClean="0"/>
              <a:t>‹#›</a:t>
            </a:fld>
            <a:endParaRPr lang="en-US"/>
          </a:p>
        </p:txBody>
      </p:sp>
    </p:spTree>
    <p:extLst>
      <p:ext uri="{BB962C8B-B14F-4D97-AF65-F5344CB8AC3E}">
        <p14:creationId xmlns:p14="http://schemas.microsoft.com/office/powerpoint/2010/main" val="244872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4B2945-3C30-4F55-A8C6-CA812BE792EB}" type="datetimeFigureOut">
              <a:rPr lang="en-US" smtClean="0"/>
              <a:t>8/19/2020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2E1C8-FA3D-471F-B8A9-3C654D779119}" type="slidenum">
              <a:rPr lang="en-US" smtClean="0"/>
              <a:t>‹#›</a:t>
            </a:fld>
            <a:endParaRPr lang="en-US"/>
          </a:p>
        </p:txBody>
      </p:sp>
    </p:spTree>
    <p:extLst>
      <p:ext uri="{BB962C8B-B14F-4D97-AF65-F5344CB8AC3E}">
        <p14:creationId xmlns:p14="http://schemas.microsoft.com/office/powerpoint/2010/main" val="424515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4B2945-3C30-4F55-A8C6-CA812BE792EB}" type="datetimeFigureOut">
              <a:rPr lang="en-US" smtClean="0"/>
              <a:t>8/19/2020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2E1C8-FA3D-471F-B8A9-3C654D779119}" type="slidenum">
              <a:rPr lang="en-US" smtClean="0"/>
              <a:t>‹#›</a:t>
            </a:fld>
            <a:endParaRPr lang="en-US"/>
          </a:p>
        </p:txBody>
      </p:sp>
    </p:spTree>
    <p:extLst>
      <p:ext uri="{BB962C8B-B14F-4D97-AF65-F5344CB8AC3E}">
        <p14:creationId xmlns:p14="http://schemas.microsoft.com/office/powerpoint/2010/main" val="401615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B2945-3C30-4F55-A8C6-CA812BE792EB}" type="datetimeFigureOut">
              <a:rPr lang="en-US" smtClean="0"/>
              <a:t>8/19/2020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B2E1C8-FA3D-471F-B8A9-3C654D779119}" type="slidenum">
              <a:rPr lang="en-US" smtClean="0"/>
              <a:t>‹#›</a:t>
            </a:fld>
            <a:endParaRPr lang="en-US"/>
          </a:p>
        </p:txBody>
      </p:sp>
    </p:spTree>
    <p:extLst>
      <p:ext uri="{BB962C8B-B14F-4D97-AF65-F5344CB8AC3E}">
        <p14:creationId xmlns:p14="http://schemas.microsoft.com/office/powerpoint/2010/main" val="25138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B2945-3C30-4F55-A8C6-CA812BE792EB}"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2E1C8-FA3D-471F-B8A9-3C654D779119}" type="slidenum">
              <a:rPr lang="en-US" smtClean="0"/>
              <a:t>‹#›</a:t>
            </a:fld>
            <a:endParaRPr lang="en-US"/>
          </a:p>
        </p:txBody>
      </p:sp>
    </p:spTree>
    <p:extLst>
      <p:ext uri="{BB962C8B-B14F-4D97-AF65-F5344CB8AC3E}">
        <p14:creationId xmlns:p14="http://schemas.microsoft.com/office/powerpoint/2010/main" val="3241853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B2945-3C30-4F55-A8C6-CA812BE792EB}"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2E1C8-FA3D-471F-B8A9-3C654D779119}" type="slidenum">
              <a:rPr lang="en-US" smtClean="0"/>
              <a:t>‹#›</a:t>
            </a:fld>
            <a:endParaRPr lang="en-US"/>
          </a:p>
        </p:txBody>
      </p:sp>
    </p:spTree>
    <p:extLst>
      <p:ext uri="{BB962C8B-B14F-4D97-AF65-F5344CB8AC3E}">
        <p14:creationId xmlns:p14="http://schemas.microsoft.com/office/powerpoint/2010/main" val="1612577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B2945-3C30-4F55-A8C6-CA812BE792EB}" type="datetimeFigureOut">
              <a:rPr lang="en-US" smtClean="0"/>
              <a:t>8/19/2020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2E1C8-FA3D-471F-B8A9-3C654D779119}" type="slidenum">
              <a:rPr lang="en-US" smtClean="0"/>
              <a:t>‹#›</a:t>
            </a:fld>
            <a:endParaRPr lang="en-US"/>
          </a:p>
        </p:txBody>
      </p:sp>
    </p:spTree>
    <p:extLst>
      <p:ext uri="{BB962C8B-B14F-4D97-AF65-F5344CB8AC3E}">
        <p14:creationId xmlns:p14="http://schemas.microsoft.com/office/powerpoint/2010/main" val="3784621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Name </a:t>
            </a:r>
            <a:r>
              <a:rPr lang="en-US" dirty="0" err="1" smtClean="0"/>
              <a:t>Fawad</a:t>
            </a:r>
            <a:r>
              <a:rPr lang="en-US" dirty="0" smtClean="0"/>
              <a:t> </a:t>
            </a:r>
            <a:r>
              <a:rPr lang="en-US" dirty="0" err="1" smtClean="0"/>
              <a:t>ali</a:t>
            </a:r>
            <a:r>
              <a:rPr lang="en-US" dirty="0" smtClean="0"/>
              <a:t> </a:t>
            </a:r>
            <a:br>
              <a:rPr lang="en-US" dirty="0" smtClean="0"/>
            </a:br>
            <a:r>
              <a:rPr lang="en-US" dirty="0" smtClean="0"/>
              <a:t>id 13430</a:t>
            </a:r>
            <a:br>
              <a:rPr lang="en-US" dirty="0" smtClean="0"/>
            </a:br>
            <a:r>
              <a:rPr lang="en-US" dirty="0" err="1" smtClean="0"/>
              <a:t>Bs</a:t>
            </a:r>
            <a:r>
              <a:rPr lang="en-US" dirty="0" smtClean="0"/>
              <a:t> </a:t>
            </a:r>
            <a:r>
              <a:rPr lang="en-US" dirty="0" err="1" smtClean="0"/>
              <a:t>dt</a:t>
            </a:r>
            <a:r>
              <a:rPr lang="en-US" dirty="0" smtClean="0"/>
              <a:t> 8</a:t>
            </a:r>
            <a:r>
              <a:rPr lang="en-US" baseline="30000" dirty="0" smtClean="0"/>
              <a:t>th</a:t>
            </a:r>
            <a:r>
              <a:rPr lang="en-US" dirty="0"/>
              <a:t> </a:t>
            </a:r>
            <a:r>
              <a:rPr lang="en-US" dirty="0" err="1" smtClean="0"/>
              <a:t>samester</a:t>
            </a:r>
            <a:r>
              <a:rPr lang="en-US" dirty="0" smtClean="0"/>
              <a:t> </a:t>
            </a:r>
            <a:endParaRPr lang="en-US" dirty="0"/>
          </a:p>
        </p:txBody>
      </p:sp>
      <p:sp>
        <p:nvSpPr>
          <p:cNvPr id="3" name="Subtitle 2"/>
          <p:cNvSpPr>
            <a:spLocks noGrp="1"/>
          </p:cNvSpPr>
          <p:nvPr>
            <p:ph type="subTitle" idx="1"/>
          </p:nvPr>
        </p:nvSpPr>
        <p:spPr>
          <a:xfrm>
            <a:off x="1524000" y="3602037"/>
            <a:ext cx="9144000" cy="3429827"/>
          </a:xfrm>
        </p:spPr>
        <p:txBody>
          <a:bodyPr>
            <a:normAutofit/>
          </a:bodyPr>
          <a:lstStyle/>
          <a:p>
            <a:r>
              <a:rPr lang="en-US" b="1" dirty="0" smtClean="0"/>
              <a:t>Ans3.indication;1.</a:t>
            </a:r>
            <a:r>
              <a:rPr lang="en-US" b="1" i="1" dirty="0" smtClean="0"/>
              <a:t>improve extreme discoloration such is tetracycline </a:t>
            </a:r>
            <a:r>
              <a:rPr lang="en-US" b="1" i="1" dirty="0" err="1" smtClean="0"/>
              <a:t>staining,flourosis,devitalized</a:t>
            </a:r>
            <a:r>
              <a:rPr lang="en-US" b="1" i="1" dirty="0" smtClean="0"/>
              <a:t> </a:t>
            </a:r>
            <a:r>
              <a:rPr lang="en-US" b="1" i="1" dirty="0" err="1" smtClean="0"/>
              <a:t>teeth,and</a:t>
            </a:r>
            <a:r>
              <a:rPr lang="en-US" b="1" i="1" dirty="0" smtClean="0"/>
              <a:t> teeth darkened from age.</a:t>
            </a:r>
          </a:p>
          <a:p>
            <a:r>
              <a:rPr lang="en-US" b="1" i="1" dirty="0" smtClean="0"/>
              <a:t>2.Repair chipped or fractured teeth.</a:t>
            </a:r>
          </a:p>
          <a:p>
            <a:r>
              <a:rPr lang="en-US" b="1" i="1" dirty="0" smtClean="0"/>
              <a:t>3.Closing of </a:t>
            </a:r>
            <a:r>
              <a:rPr lang="en-US" b="1" i="1" dirty="0" err="1" smtClean="0"/>
              <a:t>diastemas</a:t>
            </a:r>
            <a:r>
              <a:rPr lang="en-US" b="1" i="1" dirty="0" smtClean="0"/>
              <a:t> between teeth.</a:t>
            </a:r>
          </a:p>
          <a:p>
            <a:r>
              <a:rPr lang="en-US" b="1" i="1" dirty="0" smtClean="0"/>
              <a:t>4.Ability to lengthen anterior teeth </a:t>
            </a:r>
          </a:p>
          <a:p>
            <a:r>
              <a:rPr lang="en-US" b="1" i="1" dirty="0" smtClean="0"/>
              <a:t>5.Improve the appearance of rotated or misaligned teeth.</a:t>
            </a:r>
          </a:p>
        </p:txBody>
      </p:sp>
    </p:spTree>
    <p:extLst>
      <p:ext uri="{BB962C8B-B14F-4D97-AF65-F5344CB8AC3E}">
        <p14:creationId xmlns:p14="http://schemas.microsoft.com/office/powerpoint/2010/main" val="4092186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115910"/>
            <a:ext cx="11887199" cy="6581104"/>
          </a:xfrm>
        </p:spPr>
        <p:txBody>
          <a:bodyPr/>
          <a:lstStyle/>
          <a:p>
            <a:r>
              <a:rPr lang="en-US" dirty="0" smtClean="0"/>
              <a:t>Contraindication….1.if little or no enamel is </a:t>
            </a:r>
            <a:r>
              <a:rPr lang="en-US" dirty="0" err="1" smtClean="0"/>
              <a:t>present,full</a:t>
            </a:r>
            <a:r>
              <a:rPr lang="en-US" dirty="0" smtClean="0"/>
              <a:t> crown should be considered .</a:t>
            </a:r>
          </a:p>
          <a:p>
            <a:r>
              <a:rPr lang="en-US" dirty="0" smtClean="0"/>
              <a:t>Certain tooth to tooth habits like </a:t>
            </a:r>
            <a:r>
              <a:rPr lang="en-US" dirty="0" err="1" smtClean="0"/>
              <a:t>bruxing</a:t>
            </a:r>
            <a:r>
              <a:rPr lang="en-US" dirty="0" smtClean="0"/>
              <a:t> or clenching ,or other para functional habits such as pencil chewing or ice crushing .</a:t>
            </a:r>
          </a:p>
          <a:p>
            <a:r>
              <a:rPr lang="en-US" dirty="0" smtClean="0"/>
              <a:t>Teeth that exhibit sever crowding .</a:t>
            </a:r>
          </a:p>
          <a:p>
            <a:r>
              <a:rPr lang="en-US" dirty="0" smtClean="0"/>
              <a:t>Certain types of occlusal problem such as class 3 and end-to-end bites .</a:t>
            </a:r>
          </a:p>
          <a:p>
            <a:r>
              <a:rPr lang="en-US" dirty="0" smtClean="0"/>
              <a:t>Poor oral hygiene.</a:t>
            </a:r>
          </a:p>
          <a:p>
            <a:r>
              <a:rPr lang="en-US" dirty="0" smtClean="0"/>
              <a:t>High caries rate. </a:t>
            </a:r>
          </a:p>
          <a:p>
            <a:pPr marL="0" indent="0">
              <a:buNone/>
            </a:pPr>
            <a:endParaRPr lang="en-US" dirty="0" smtClean="0"/>
          </a:p>
          <a:p>
            <a:pPr marL="0" indent="0">
              <a:buNone/>
            </a:pPr>
            <a:r>
              <a:rPr lang="en-US" dirty="0" smtClean="0"/>
              <a:t>Q one.</a:t>
            </a:r>
          </a:p>
          <a:p>
            <a:pPr marL="0" indent="0">
              <a:buNone/>
            </a:pPr>
            <a:r>
              <a:rPr lang="en-US" dirty="0" err="1" smtClean="0"/>
              <a:t>Ans</a:t>
            </a:r>
            <a:r>
              <a:rPr lang="en-US" dirty="0" smtClean="0"/>
              <a:t>…definition of  </a:t>
            </a:r>
            <a:r>
              <a:rPr lang="en-US" dirty="0" err="1" smtClean="0"/>
              <a:t>apexification</a:t>
            </a:r>
            <a:r>
              <a:rPr lang="en-US" dirty="0" smtClean="0"/>
              <a:t> </a:t>
            </a:r>
          </a:p>
          <a:p>
            <a:pPr marL="0" indent="0">
              <a:buNone/>
            </a:pPr>
            <a:r>
              <a:rPr lang="en-US" dirty="0" smtClean="0"/>
              <a:t>Is a </a:t>
            </a:r>
            <a:r>
              <a:rPr lang="en-US" dirty="0" err="1" smtClean="0"/>
              <a:t>methof</a:t>
            </a:r>
            <a:r>
              <a:rPr lang="en-US" dirty="0" smtClean="0"/>
              <a:t> of inducing a calcified barrier at the apex of a non vital tooth with incomplete root formation .</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778674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6" y="103031"/>
            <a:ext cx="11778802" cy="6292873"/>
          </a:xfrm>
        </p:spPr>
        <p:txBody>
          <a:bodyPr/>
          <a:lstStyle/>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905063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408" y="309093"/>
            <a:ext cx="11628550" cy="6176963"/>
          </a:xfrm>
        </p:spPr>
        <p:txBody>
          <a:bodyPr>
            <a:normAutofit lnSpcReduction="10000"/>
          </a:bodyPr>
          <a:lstStyle/>
          <a:p>
            <a:pPr marL="0" indent="0">
              <a:buNone/>
            </a:pPr>
            <a:r>
              <a:rPr lang="en-US" dirty="0" smtClean="0"/>
              <a:t>Steps of the technique </a:t>
            </a:r>
          </a:p>
          <a:p>
            <a:pPr marL="0" indent="0">
              <a:buNone/>
            </a:pPr>
            <a:r>
              <a:rPr lang="en-US" dirty="0" err="1" smtClean="0"/>
              <a:t>One.the</a:t>
            </a:r>
            <a:r>
              <a:rPr lang="en-US" dirty="0" smtClean="0"/>
              <a:t> affected tooth is carefully isolated with a rubber </a:t>
            </a:r>
            <a:r>
              <a:rPr lang="en-US" dirty="0" err="1" smtClean="0"/>
              <a:t>dam,and</a:t>
            </a:r>
            <a:r>
              <a:rPr lang="en-US" dirty="0" smtClean="0"/>
              <a:t> an access opening is made into the pulp chamber.</a:t>
            </a:r>
          </a:p>
          <a:p>
            <a:pPr marL="0" indent="0">
              <a:buNone/>
            </a:pPr>
            <a:r>
              <a:rPr lang="en-US" dirty="0" smtClean="0"/>
              <a:t>2.A file is placed in the root canal and a radiograph </a:t>
            </a:r>
            <a:r>
              <a:rPr lang="en-US" dirty="0" err="1" smtClean="0"/>
              <a:t>ia</a:t>
            </a:r>
            <a:r>
              <a:rPr lang="en-US" dirty="0" smtClean="0"/>
              <a:t> made to establish the root length </a:t>
            </a:r>
            <a:r>
              <a:rPr lang="en-US" dirty="0" err="1" smtClean="0"/>
              <a:t>occuratly</a:t>
            </a:r>
            <a:r>
              <a:rPr lang="en-US" dirty="0" smtClean="0"/>
              <a:t>. It is important to avoid placing the instrument through the </a:t>
            </a:r>
            <a:r>
              <a:rPr lang="en-US" dirty="0" err="1" smtClean="0"/>
              <a:t>apex,which</a:t>
            </a:r>
            <a:r>
              <a:rPr lang="en-US" dirty="0" smtClean="0"/>
              <a:t> might injure the epithelial diaphragm.</a:t>
            </a:r>
          </a:p>
          <a:p>
            <a:pPr marL="0" indent="0">
              <a:buNone/>
            </a:pPr>
            <a:r>
              <a:rPr lang="en-US" dirty="0" smtClean="0"/>
              <a:t>3.After the remnant of the pulp have been removed using barbed broaches and </a:t>
            </a:r>
            <a:r>
              <a:rPr lang="en-US" dirty="0" err="1" smtClean="0"/>
              <a:t>file,the</a:t>
            </a:r>
            <a:r>
              <a:rPr lang="en-US" dirty="0" smtClean="0"/>
              <a:t> canal is flooded with hydrogen peroxide to aid in the removal of </a:t>
            </a:r>
            <a:r>
              <a:rPr lang="en-US" dirty="0" err="1" smtClean="0"/>
              <a:t>debris.the</a:t>
            </a:r>
            <a:r>
              <a:rPr lang="en-US" dirty="0" smtClean="0"/>
              <a:t> canal is then irrigated with sodium hypochlorite and saline.</a:t>
            </a:r>
          </a:p>
          <a:p>
            <a:pPr marL="0" indent="0">
              <a:buNone/>
            </a:pPr>
            <a:r>
              <a:rPr lang="en-US" dirty="0" smtClean="0"/>
              <a:t>4.The canal is dried with large paper point and loos cotton.</a:t>
            </a:r>
          </a:p>
          <a:p>
            <a:pPr marL="0" indent="0">
              <a:buNone/>
            </a:pPr>
            <a:r>
              <a:rPr lang="en-US" dirty="0" smtClean="0"/>
              <a:t>5.using calcium hydroxide</a:t>
            </a:r>
          </a:p>
          <a:p>
            <a:pPr marL="0" indent="0">
              <a:buNone/>
            </a:pPr>
            <a:r>
              <a:rPr lang="en-US" dirty="0" smtClean="0"/>
              <a:t>.using mineral trioxide aggregate.</a:t>
            </a:r>
          </a:p>
          <a:p>
            <a:pPr marL="0" indent="0">
              <a:buNone/>
            </a:pPr>
            <a:r>
              <a:rPr lang="en-US" dirty="0" smtClean="0"/>
              <a:t>6A cotton </a:t>
            </a:r>
            <a:r>
              <a:rPr lang="en-US" dirty="0" err="1" smtClean="0"/>
              <a:t>pledget</a:t>
            </a:r>
            <a:r>
              <a:rPr lang="en-US" dirty="0" smtClean="0"/>
              <a:t> is placed over the calcium hydroxide, an d the seal is </a:t>
            </a:r>
            <a:r>
              <a:rPr lang="en-US" dirty="0" err="1" smtClean="0"/>
              <a:t>completet</a:t>
            </a:r>
            <a:r>
              <a:rPr lang="en-US" dirty="0" smtClean="0"/>
              <a:t> with a layer of reinforced zinc oxide-</a:t>
            </a:r>
            <a:r>
              <a:rPr lang="en-US" dirty="0" err="1" smtClean="0"/>
              <a:t>eugenol</a:t>
            </a:r>
            <a:r>
              <a:rPr lang="en-US" dirty="0" smtClean="0"/>
              <a:t> cement.</a:t>
            </a:r>
            <a:endParaRPr lang="en-US" dirty="0"/>
          </a:p>
        </p:txBody>
      </p:sp>
    </p:spTree>
    <p:extLst>
      <p:ext uri="{BB962C8B-B14F-4D97-AF65-F5344CB8AC3E}">
        <p14:creationId xmlns:p14="http://schemas.microsoft.com/office/powerpoint/2010/main" val="2011059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3" y="103030"/>
            <a:ext cx="11835684" cy="6581105"/>
          </a:xfrm>
        </p:spPr>
        <p:txBody>
          <a:bodyPr/>
          <a:lstStyle/>
          <a:p>
            <a:r>
              <a:rPr lang="en-US" dirty="0" smtClean="0"/>
              <a:t>ANS 3.All CERAMIC</a:t>
            </a:r>
          </a:p>
          <a:p>
            <a:pPr marL="0" indent="0">
              <a:buNone/>
            </a:pPr>
            <a:r>
              <a:rPr lang="en-US" dirty="0"/>
              <a:t> </a:t>
            </a:r>
            <a:r>
              <a:rPr lang="en-US" dirty="0" smtClean="0"/>
              <a:t>                               ceramic compound of </a:t>
            </a:r>
            <a:r>
              <a:rPr lang="en-US" dirty="0" err="1" smtClean="0"/>
              <a:t>inorganic,non</a:t>
            </a:r>
            <a:r>
              <a:rPr lang="en-US" dirty="0" smtClean="0"/>
              <a:t>-metallic material made by the heating of raw minerals at high temperatures.</a:t>
            </a:r>
          </a:p>
          <a:p>
            <a:pPr marL="0" indent="0">
              <a:buNone/>
            </a:pPr>
            <a:r>
              <a:rPr lang="en-US" dirty="0" smtClean="0"/>
              <a:t>.ceramics in </a:t>
            </a:r>
            <a:r>
              <a:rPr lang="en-US" dirty="0" err="1" smtClean="0"/>
              <a:t>dentiary</a:t>
            </a:r>
            <a:r>
              <a:rPr lang="en-US" dirty="0" smtClean="0"/>
              <a:t>&gt;200 years</a:t>
            </a:r>
          </a:p>
          <a:p>
            <a:pPr marL="0" indent="0">
              <a:buNone/>
            </a:pPr>
            <a:r>
              <a:rPr lang="en-US" dirty="0" smtClean="0"/>
              <a:t>.Porcelain is a type of ceramic.</a:t>
            </a:r>
          </a:p>
          <a:p>
            <a:pPr marL="0" indent="0">
              <a:buNone/>
            </a:pPr>
            <a:r>
              <a:rPr lang="en-US" dirty="0" smtClean="0"/>
              <a:t>ADVANTAGES OF ACR’s</a:t>
            </a:r>
          </a:p>
          <a:p>
            <a:pPr marL="0" indent="0">
              <a:buNone/>
            </a:pPr>
            <a:r>
              <a:rPr lang="en-US" dirty="0" smtClean="0"/>
              <a:t>.Esthetics.</a:t>
            </a:r>
          </a:p>
          <a:p>
            <a:pPr marL="0" indent="0">
              <a:buNone/>
            </a:pPr>
            <a:r>
              <a:rPr lang="en-US" dirty="0" smtClean="0"/>
              <a:t>.Biocompatibility.</a:t>
            </a:r>
          </a:p>
          <a:p>
            <a:pPr marL="0" indent="0">
              <a:buNone/>
            </a:pPr>
            <a:r>
              <a:rPr lang="en-US" dirty="0" smtClean="0"/>
              <a:t>.Strength.</a:t>
            </a:r>
          </a:p>
          <a:p>
            <a:pPr marL="0" indent="0">
              <a:buNone/>
            </a:pPr>
            <a:r>
              <a:rPr lang="en-US" dirty="0" smtClean="0"/>
              <a:t>.Preservation</a:t>
            </a:r>
          </a:p>
          <a:p>
            <a:pPr marL="0" indent="0">
              <a:buNone/>
            </a:pPr>
            <a:r>
              <a:rPr lang="en-US" dirty="0" smtClean="0"/>
              <a:t>METAL CERAMIC</a:t>
            </a:r>
          </a:p>
          <a:p>
            <a:pPr marL="0" indent="0">
              <a:buNone/>
            </a:pPr>
            <a:r>
              <a:rPr lang="en-US" dirty="0"/>
              <a:t> </a:t>
            </a:r>
            <a:r>
              <a:rPr lang="en-US" dirty="0" smtClean="0"/>
              <a:t>                         This bridge is comprised of a metal alloy framework and ceramic crown which are designed is replacement for missing or crooked teeth       </a:t>
            </a:r>
          </a:p>
          <a:p>
            <a:pPr marL="0" indent="0">
              <a:buNone/>
            </a:pPr>
            <a:endParaRPr lang="en-US" dirty="0"/>
          </a:p>
        </p:txBody>
      </p:sp>
    </p:spTree>
    <p:extLst>
      <p:ext uri="{BB962C8B-B14F-4D97-AF65-F5344CB8AC3E}">
        <p14:creationId xmlns:p14="http://schemas.microsoft.com/office/powerpoint/2010/main" val="2494028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6" y="77272"/>
            <a:ext cx="11771290" cy="6684135"/>
          </a:xfrm>
        </p:spPr>
        <p:txBody>
          <a:bodyPr>
            <a:normAutofit fontScale="92500" lnSpcReduction="10000"/>
          </a:bodyPr>
          <a:lstStyle/>
          <a:p>
            <a:r>
              <a:rPr lang="en-US" dirty="0" smtClean="0"/>
              <a:t>TYPES OF BRIDGES</a:t>
            </a:r>
          </a:p>
          <a:p>
            <a:r>
              <a:rPr lang="en-US" dirty="0" smtClean="0"/>
              <a:t>There are 4 main types..</a:t>
            </a:r>
          </a:p>
          <a:p>
            <a:pPr marL="0" indent="0">
              <a:buNone/>
            </a:pPr>
            <a:r>
              <a:rPr lang="en-US" dirty="0" smtClean="0"/>
              <a:t> 1.Fixed bridge</a:t>
            </a:r>
          </a:p>
          <a:p>
            <a:pPr marL="0" indent="0">
              <a:buNone/>
            </a:pPr>
            <a:r>
              <a:rPr lang="en-US" dirty="0"/>
              <a:t> </a:t>
            </a:r>
            <a:r>
              <a:rPr lang="en-US" dirty="0" smtClean="0"/>
              <a:t>                      In this type the </a:t>
            </a:r>
            <a:r>
              <a:rPr lang="en-US" dirty="0" err="1" smtClean="0"/>
              <a:t>pontic</a:t>
            </a:r>
            <a:r>
              <a:rPr lang="en-US" dirty="0" smtClean="0"/>
              <a:t> is attached to the retainer by rigid connector so they should have one path of </a:t>
            </a:r>
            <a:r>
              <a:rPr lang="en-US" dirty="0" err="1" smtClean="0"/>
              <a:t>insertion.this</a:t>
            </a:r>
            <a:r>
              <a:rPr lang="en-US" dirty="0" smtClean="0"/>
              <a:t> is the most commonly used FPD.</a:t>
            </a:r>
          </a:p>
          <a:p>
            <a:pPr marL="0" indent="0">
              <a:buNone/>
            </a:pPr>
            <a:r>
              <a:rPr lang="en-US" dirty="0" smtClean="0"/>
              <a:t>2.Fixed movable bridge</a:t>
            </a:r>
          </a:p>
          <a:p>
            <a:pPr marL="0" indent="0">
              <a:buNone/>
            </a:pPr>
            <a:r>
              <a:rPr lang="en-US" dirty="0"/>
              <a:t> </a:t>
            </a:r>
            <a:r>
              <a:rPr lang="en-US" dirty="0" smtClean="0"/>
              <a:t>                      In this type of </a:t>
            </a:r>
            <a:r>
              <a:rPr lang="en-US" dirty="0" err="1" smtClean="0"/>
              <a:t>pontic</a:t>
            </a:r>
            <a:r>
              <a:rPr lang="en-US" dirty="0" smtClean="0"/>
              <a:t> attached to one distal major retainer by fixed connector while the other end is attached to the minor retainer by movable joint.it is indicated in case of drifted abutment teeth and difficulty to obtaining parallel abutments.</a:t>
            </a:r>
          </a:p>
          <a:p>
            <a:pPr marL="0" indent="0">
              <a:buNone/>
            </a:pPr>
            <a:r>
              <a:rPr lang="en-US" dirty="0" smtClean="0"/>
              <a:t>3.Cantilever bridge</a:t>
            </a:r>
          </a:p>
          <a:p>
            <a:pPr marL="0" indent="0">
              <a:buNone/>
            </a:pPr>
            <a:r>
              <a:rPr lang="en-US" dirty="0"/>
              <a:t> </a:t>
            </a:r>
            <a:r>
              <a:rPr lang="en-US" dirty="0" smtClean="0"/>
              <a:t>                         it’s a kind of minimal preparation bridge. It provide for support for the </a:t>
            </a:r>
            <a:r>
              <a:rPr lang="en-US" dirty="0" err="1" smtClean="0"/>
              <a:t>pontic</a:t>
            </a:r>
            <a:r>
              <a:rPr lang="en-US" dirty="0" smtClean="0"/>
              <a:t> at one </a:t>
            </a:r>
            <a:r>
              <a:rPr lang="en-US" dirty="0" err="1" smtClean="0"/>
              <a:t>endonly.the</a:t>
            </a:r>
            <a:r>
              <a:rPr lang="en-US" dirty="0" smtClean="0"/>
              <a:t> </a:t>
            </a:r>
            <a:r>
              <a:rPr lang="en-US" dirty="0" err="1" smtClean="0"/>
              <a:t>pontic</a:t>
            </a:r>
            <a:r>
              <a:rPr lang="en-US" dirty="0" smtClean="0"/>
              <a:t> may be attached to a single retainer or two or more retainer splinted together.</a:t>
            </a:r>
          </a:p>
          <a:p>
            <a:pPr marL="0" indent="0">
              <a:buNone/>
            </a:pPr>
            <a:r>
              <a:rPr lang="en-US" dirty="0" smtClean="0"/>
              <a:t>4.Traditional dental bridge.. A traditional bridge consist of a false tooth or teeth being held in place by crowns that have been cemented </a:t>
            </a:r>
            <a:r>
              <a:rPr lang="en-US" dirty="0" err="1" smtClean="0"/>
              <a:t>ontoeach</a:t>
            </a:r>
            <a:r>
              <a:rPr lang="en-US" dirty="0" smtClean="0"/>
              <a:t> of </a:t>
            </a:r>
            <a:r>
              <a:rPr lang="en-US" smtClean="0"/>
              <a:t>abutment teeth.</a:t>
            </a:r>
            <a:endParaRPr lang="en-US" dirty="0" smtClean="0"/>
          </a:p>
        </p:txBody>
      </p:sp>
    </p:spTree>
    <p:extLst>
      <p:ext uri="{BB962C8B-B14F-4D97-AF65-F5344CB8AC3E}">
        <p14:creationId xmlns:p14="http://schemas.microsoft.com/office/powerpoint/2010/main" val="1796531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3" y="437882"/>
            <a:ext cx="11655380" cy="6176963"/>
          </a:xfrm>
        </p:spPr>
        <p:txBody>
          <a:bodyPr/>
          <a:lstStyle/>
          <a:p>
            <a:r>
              <a:rPr lang="en-US" dirty="0" smtClean="0"/>
              <a:t> There are different types of metal ceramic bridges which include.</a:t>
            </a:r>
          </a:p>
          <a:p>
            <a:pPr marL="0" indent="0">
              <a:buNone/>
            </a:pPr>
            <a:r>
              <a:rPr lang="en-US" dirty="0" smtClean="0"/>
              <a:t>.</a:t>
            </a:r>
            <a:r>
              <a:rPr lang="en-US" dirty="0" err="1" smtClean="0"/>
              <a:t>Matel</a:t>
            </a:r>
            <a:r>
              <a:rPr lang="en-US" dirty="0" smtClean="0"/>
              <a:t> alloy based </a:t>
            </a:r>
          </a:p>
          <a:p>
            <a:pPr marL="0" indent="0">
              <a:buNone/>
            </a:pPr>
            <a:r>
              <a:rPr lang="en-US" dirty="0" smtClean="0"/>
              <a:t>.</a:t>
            </a:r>
            <a:r>
              <a:rPr lang="en-US" dirty="0" err="1" smtClean="0"/>
              <a:t>Nobale</a:t>
            </a:r>
            <a:r>
              <a:rPr lang="en-US" dirty="0" smtClean="0"/>
              <a:t> alloy </a:t>
            </a:r>
            <a:r>
              <a:rPr lang="en-US" dirty="0" err="1" smtClean="0"/>
              <a:t>based.e,g.contains</a:t>
            </a:r>
            <a:r>
              <a:rPr lang="en-US" dirty="0" smtClean="0"/>
              <a:t> gold and copper </a:t>
            </a:r>
          </a:p>
          <a:p>
            <a:pPr marL="0" indent="0">
              <a:buNone/>
            </a:pPr>
            <a:r>
              <a:rPr lang="en-US" dirty="0" smtClean="0"/>
              <a:t>.High noble alloy based</a:t>
            </a:r>
          </a:p>
          <a:p>
            <a:pPr marL="0" indent="0">
              <a:buNone/>
            </a:pPr>
            <a:r>
              <a:rPr lang="en-US" dirty="0" err="1" smtClean="0"/>
              <a:t>Idvantages</a:t>
            </a:r>
            <a:r>
              <a:rPr lang="en-US" dirty="0" smtClean="0"/>
              <a:t> of </a:t>
            </a:r>
            <a:r>
              <a:rPr lang="en-US" dirty="0" err="1" smtClean="0"/>
              <a:t>matel</a:t>
            </a:r>
            <a:r>
              <a:rPr lang="en-US" dirty="0" smtClean="0"/>
              <a:t> ceramic</a:t>
            </a:r>
          </a:p>
          <a:p>
            <a:pPr marL="0" indent="0">
              <a:buNone/>
            </a:pPr>
            <a:r>
              <a:rPr lang="en-US" dirty="0" smtClean="0"/>
              <a:t>.</a:t>
            </a:r>
            <a:r>
              <a:rPr lang="en-US" dirty="0" err="1" smtClean="0"/>
              <a:t>matel</a:t>
            </a:r>
            <a:r>
              <a:rPr lang="en-US" dirty="0" smtClean="0"/>
              <a:t> ceramic bridges have great strength and </a:t>
            </a:r>
            <a:r>
              <a:rPr lang="en-US" dirty="0" err="1" smtClean="0"/>
              <a:t>durability.thay</a:t>
            </a:r>
            <a:r>
              <a:rPr lang="en-US" dirty="0" smtClean="0"/>
              <a:t> are known to last for many years and generally </a:t>
            </a:r>
            <a:r>
              <a:rPr lang="en-US" dirty="0" err="1" smtClean="0"/>
              <a:t>biocompatible.there</a:t>
            </a:r>
            <a:r>
              <a:rPr lang="en-US" dirty="0" smtClean="0"/>
              <a:t> is only a small risk of an adverse reaction to the metal used in its manufacture.</a:t>
            </a:r>
          </a:p>
          <a:p>
            <a:pPr marL="0" indent="0">
              <a:buNone/>
            </a:pPr>
            <a:r>
              <a:rPr lang="en-US" dirty="0" smtClean="0"/>
              <a:t>.Plus </a:t>
            </a:r>
            <a:r>
              <a:rPr lang="en-US" dirty="0" err="1" smtClean="0"/>
              <a:t>thay</a:t>
            </a:r>
            <a:r>
              <a:rPr lang="en-US" dirty="0" smtClean="0"/>
              <a:t> are hard wearing and unlikely to </a:t>
            </a:r>
            <a:r>
              <a:rPr lang="en-US" dirty="0" err="1" smtClean="0"/>
              <a:t>crack,chip</a:t>
            </a:r>
            <a:r>
              <a:rPr lang="en-US" dirty="0" smtClean="0"/>
              <a:t> or </a:t>
            </a:r>
            <a:r>
              <a:rPr lang="en-US" dirty="0" err="1" smtClean="0"/>
              <a:t>break,even</a:t>
            </a:r>
            <a:r>
              <a:rPr lang="en-US" dirty="0" smtClean="0"/>
              <a:t> if you are heavy biter or tend to grind your teeth.</a:t>
            </a:r>
          </a:p>
          <a:p>
            <a:pPr marL="0" indent="0">
              <a:buNone/>
            </a:pPr>
            <a:endParaRPr lang="en-US" dirty="0" smtClean="0"/>
          </a:p>
        </p:txBody>
      </p:sp>
    </p:spTree>
    <p:extLst>
      <p:ext uri="{BB962C8B-B14F-4D97-AF65-F5344CB8AC3E}">
        <p14:creationId xmlns:p14="http://schemas.microsoft.com/office/powerpoint/2010/main" val="2422762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594</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Name Fawad ali  id 13430 Bs dt 8th samester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Fawad ali  id 13430 Bs dt 8th samester</dc:title>
  <dc:creator>Zia Uddin</dc:creator>
  <cp:lastModifiedBy>Zia Uddin</cp:lastModifiedBy>
  <cp:revision>14</cp:revision>
  <dcterms:created xsi:type="dcterms:W3CDTF">2020-08-19T09:29:50Z</dcterms:created>
  <dcterms:modified xsi:type="dcterms:W3CDTF">2020-08-19T12:30:12Z</dcterms:modified>
</cp:coreProperties>
</file>