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5" r:id="rId1"/>
  </p:sldMasterIdLst>
  <p:notesMasterIdLst>
    <p:notesMasterId r:id="rId2"/>
  </p:notesMasterIdLst>
  <p:sldIdLst>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9" r:id="rId21"/>
    <p:sldId id="320" r:id="rId22"/>
    <p:sldId id="321" r:id="rId23"/>
    <p:sldId id="322" r:id="rId24"/>
    <p:sldId id="323" r:id="rId25"/>
    <p:sldId id="324" r:id="rId26"/>
    <p:sldId id="325" r:id="rId27"/>
    <p:sldId id="326" r:id="rId28"/>
    <p:sldId id="327" r:id="rId29"/>
    <p:sldId id="328" r:id="rId30"/>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tableStyles" Target="tableStyles.xml"/><Relationship Id="rId32" Type="http://schemas.openxmlformats.org/officeDocument/2006/relationships/presProps" Target="presProps.xml"/><Relationship Id="rId33" Type="http://schemas.openxmlformats.org/officeDocument/2006/relationships/viewProps" Target="viewProps.xml"/><Relationship Id="rId3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9" name=""/>
        <p:cNvGrpSpPr/>
        <p:nvPr/>
      </p:nvGrpSpPr>
      <p:grpSpPr>
        <a:xfrm>
          <a:off x="0" y="0"/>
          <a:ext cx="0" cy="0"/>
          <a:chOff x="0" y="0"/>
          <a:chExt cx="0" cy="0"/>
        </a:xfrm>
      </p:grpSpPr>
      <p:sp>
        <p:nvSpPr>
          <p:cNvPr id="104867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3" name=""/>
        <p:cNvGrpSpPr/>
        <p:nvPr/>
      </p:nvGrpSpPr>
      <p:grpSpPr>
        <a:xfrm>
          <a:off x="0" y="0"/>
          <a:ext cx="0" cy="0"/>
          <a:chOff x="0" y="0"/>
          <a:chExt cx="0" cy="0"/>
        </a:xfrm>
      </p:grpSpPr>
      <p:sp>
        <p:nvSpPr>
          <p:cNvPr id="1048640" name="Title 1"/>
          <p:cNvSpPr>
            <a:spLocks noGrp="1"/>
          </p:cNvSpPr>
          <p:nvPr>
            <p:ph type="title"/>
          </p:nvPr>
        </p:nvSpPr>
        <p:spPr/>
        <p:txBody>
          <a:bodyPr/>
          <a:p>
            <a:r>
              <a:rPr altLang="zh-CN" lang="en-US" smtClean="0"/>
              <a:t>Click to edit Master title style</a:t>
            </a:r>
            <a:endParaRPr dirty="0" lang="en-US"/>
          </a:p>
        </p:txBody>
      </p:sp>
      <p:sp>
        <p:nvSpPr>
          <p:cNvPr id="104864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3" name="Footer Placeholder 4"/>
          <p:cNvSpPr>
            <a:spLocks noGrp="1"/>
          </p:cNvSpPr>
          <p:nvPr>
            <p:ph type="ftr" sz="quarter" idx="11"/>
          </p:nvPr>
        </p:nvSpPr>
        <p:spPr/>
        <p:txBody>
          <a:bodyPr/>
          <a:p>
            <a:endParaRPr altLang="en-US" lang="zh-CN"/>
          </a:p>
        </p:txBody>
      </p:sp>
      <p:sp>
        <p:nvSpPr>
          <p:cNvPr id="104864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0" name=""/>
        <p:cNvGrpSpPr/>
        <p:nvPr/>
      </p:nvGrpSpPr>
      <p:grpSpPr>
        <a:xfrm>
          <a:off x="0" y="0"/>
          <a:ext cx="0" cy="0"/>
          <a:chOff x="0" y="0"/>
          <a:chExt cx="0" cy="0"/>
        </a:xfrm>
      </p:grpSpPr>
      <p:sp>
        <p:nvSpPr>
          <p:cNvPr id="104862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2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7" name="Footer Placeholder 4"/>
          <p:cNvSpPr>
            <a:spLocks noGrp="1"/>
          </p:cNvSpPr>
          <p:nvPr>
            <p:ph type="ftr" sz="quarter" idx="11"/>
          </p:nvPr>
        </p:nvSpPr>
        <p:spPr/>
        <p:txBody>
          <a:bodyPr/>
          <a:p>
            <a:endParaRPr altLang="en-US" lang="zh-CN"/>
          </a:p>
        </p:txBody>
      </p:sp>
      <p:sp>
        <p:nvSpPr>
          <p:cNvPr id="104862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1" name=""/>
        <p:cNvGrpSpPr/>
        <p:nvPr/>
      </p:nvGrpSpPr>
      <p:grpSpPr>
        <a:xfrm>
          <a:off x="0" y="0"/>
          <a:ext cx="0" cy="0"/>
          <a:chOff x="0" y="0"/>
          <a:chExt cx="0" cy="0"/>
        </a:xfrm>
      </p:grpSpPr>
      <p:sp>
        <p:nvSpPr>
          <p:cNvPr id="1048629" name="Title 1"/>
          <p:cNvSpPr>
            <a:spLocks noGrp="1"/>
          </p:cNvSpPr>
          <p:nvPr>
            <p:ph type="title"/>
          </p:nvPr>
        </p:nvSpPr>
        <p:spPr/>
        <p:txBody>
          <a:bodyPr/>
          <a:p>
            <a:r>
              <a:rPr altLang="zh-CN" lang="en-US" smtClean="0"/>
              <a:t>Click to edit Master title style</a:t>
            </a:r>
            <a:endParaRPr dirty="0" lang="en-US"/>
          </a:p>
        </p:txBody>
      </p:sp>
      <p:sp>
        <p:nvSpPr>
          <p:cNvPr id="104863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4"/>
          <p:cNvSpPr>
            <a:spLocks noGrp="1"/>
          </p:cNvSpPr>
          <p:nvPr>
            <p:ph type="ftr" sz="quarter" idx="11"/>
          </p:nvPr>
        </p:nvSpPr>
        <p:spPr/>
        <p:txBody>
          <a:bodyPr/>
          <a:p>
            <a:endParaRPr altLang="en-US" lang="zh-CN"/>
          </a:p>
        </p:txBody>
      </p:sp>
      <p:sp>
        <p:nvSpPr>
          <p:cNvPr id="104863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4" name=""/>
        <p:cNvGrpSpPr/>
        <p:nvPr/>
      </p:nvGrpSpPr>
      <p:grpSpPr>
        <a:xfrm>
          <a:off x="0" y="0"/>
          <a:ext cx="0" cy="0"/>
          <a:chOff x="0" y="0"/>
          <a:chExt cx="0" cy="0"/>
        </a:xfrm>
      </p:grpSpPr>
      <p:sp>
        <p:nvSpPr>
          <p:cNvPr id="104864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4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8" name="Footer Placeholder 4"/>
          <p:cNvSpPr>
            <a:spLocks noGrp="1"/>
          </p:cNvSpPr>
          <p:nvPr>
            <p:ph type="ftr" sz="quarter" idx="11"/>
          </p:nvPr>
        </p:nvSpPr>
        <p:spPr/>
        <p:txBody>
          <a:bodyPr/>
          <a:p>
            <a:endParaRPr altLang="en-US" lang="zh-CN"/>
          </a:p>
        </p:txBody>
      </p:sp>
      <p:sp>
        <p:nvSpPr>
          <p:cNvPr id="104864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5" name=""/>
        <p:cNvGrpSpPr/>
        <p:nvPr/>
      </p:nvGrpSpPr>
      <p:grpSpPr>
        <a:xfrm>
          <a:off x="0" y="0"/>
          <a:ext cx="0" cy="0"/>
          <a:chOff x="0" y="0"/>
          <a:chExt cx="0" cy="0"/>
        </a:xfrm>
      </p:grpSpPr>
      <p:sp>
        <p:nvSpPr>
          <p:cNvPr id="1048650" name="Title 1"/>
          <p:cNvSpPr>
            <a:spLocks noGrp="1"/>
          </p:cNvSpPr>
          <p:nvPr>
            <p:ph type="title"/>
          </p:nvPr>
        </p:nvSpPr>
        <p:spPr/>
        <p:txBody>
          <a:bodyPr/>
          <a:p>
            <a:r>
              <a:rPr altLang="zh-CN" lang="en-US" smtClean="0"/>
              <a:t>Click to edit Master title style</a:t>
            </a:r>
            <a:endParaRPr dirty="0" lang="en-US"/>
          </a:p>
        </p:txBody>
      </p:sp>
      <p:sp>
        <p:nvSpPr>
          <p:cNvPr id="104865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4" name="Footer Placeholder 5"/>
          <p:cNvSpPr>
            <a:spLocks noGrp="1"/>
          </p:cNvSpPr>
          <p:nvPr>
            <p:ph type="ftr" sz="quarter" idx="11"/>
          </p:nvPr>
        </p:nvSpPr>
        <p:spPr/>
        <p:txBody>
          <a:bodyPr/>
          <a:p>
            <a:endParaRPr altLang="en-US" lang="zh-CN"/>
          </a:p>
        </p:txBody>
      </p:sp>
      <p:sp>
        <p:nvSpPr>
          <p:cNvPr id="104865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6" name=""/>
        <p:cNvGrpSpPr/>
        <p:nvPr/>
      </p:nvGrpSpPr>
      <p:grpSpPr>
        <a:xfrm>
          <a:off x="0" y="0"/>
          <a:ext cx="0" cy="0"/>
          <a:chOff x="0" y="0"/>
          <a:chExt cx="0" cy="0"/>
        </a:xfrm>
      </p:grpSpPr>
      <p:sp>
        <p:nvSpPr>
          <p:cNvPr id="1048656"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57"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8"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6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1"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2" name="Footer Placeholder 7"/>
          <p:cNvSpPr>
            <a:spLocks noGrp="1"/>
          </p:cNvSpPr>
          <p:nvPr>
            <p:ph type="ftr" sz="quarter" idx="11"/>
          </p:nvPr>
        </p:nvSpPr>
        <p:spPr/>
        <p:txBody>
          <a:bodyPr/>
          <a:p>
            <a:endParaRPr altLang="en-US" lang="zh-CN"/>
          </a:p>
        </p:txBody>
      </p:sp>
      <p:sp>
        <p:nvSpPr>
          <p:cNvPr id="1048663"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9" name=""/>
        <p:cNvGrpSpPr/>
        <p:nvPr/>
      </p:nvGrpSpPr>
      <p:grpSpPr>
        <a:xfrm>
          <a:off x="0" y="0"/>
          <a:ext cx="0" cy="0"/>
          <a:chOff x="0" y="0"/>
          <a:chExt cx="0" cy="0"/>
        </a:xfrm>
      </p:grpSpPr>
      <p:sp>
        <p:nvSpPr>
          <p:cNvPr id="1048620" name="Title 1"/>
          <p:cNvSpPr>
            <a:spLocks noGrp="1"/>
          </p:cNvSpPr>
          <p:nvPr>
            <p:ph type="title"/>
          </p:nvPr>
        </p:nvSpPr>
        <p:spPr/>
        <p:txBody>
          <a:bodyPr/>
          <a:p>
            <a:r>
              <a:rPr altLang="zh-CN" lang="en-US" smtClean="0"/>
              <a:t>Click to edit Master title style</a:t>
            </a:r>
            <a:endParaRPr dirty="0" lang="en-US"/>
          </a:p>
        </p:txBody>
      </p:sp>
      <p:sp>
        <p:nvSpPr>
          <p:cNvPr id="1048621"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3"/>
          <p:cNvSpPr>
            <a:spLocks noGrp="1"/>
          </p:cNvSpPr>
          <p:nvPr>
            <p:ph type="ftr" sz="quarter" idx="11"/>
          </p:nvPr>
        </p:nvSpPr>
        <p:spPr/>
        <p:txBody>
          <a:bodyPr/>
          <a:p>
            <a:endParaRPr altLang="en-US" lang="zh-CN"/>
          </a:p>
        </p:txBody>
      </p:sp>
      <p:sp>
        <p:nvSpPr>
          <p:cNvPr id="1048623"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7" name=""/>
        <p:cNvGrpSpPr/>
        <p:nvPr/>
      </p:nvGrpSpPr>
      <p:grpSpPr>
        <a:xfrm>
          <a:off x="0" y="0"/>
          <a:ext cx="0" cy="0"/>
          <a:chOff x="0" y="0"/>
          <a:chExt cx="0" cy="0"/>
        </a:xfrm>
      </p:grpSpPr>
      <p:sp>
        <p:nvSpPr>
          <p:cNvPr id="104866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5" name="Footer Placeholder 2"/>
          <p:cNvSpPr>
            <a:spLocks noGrp="1"/>
          </p:cNvSpPr>
          <p:nvPr>
            <p:ph type="ftr" sz="quarter" idx="11"/>
          </p:nvPr>
        </p:nvSpPr>
        <p:spPr/>
        <p:txBody>
          <a:bodyPr/>
          <a:p>
            <a:endParaRPr altLang="en-US" lang="zh-CN"/>
          </a:p>
        </p:txBody>
      </p:sp>
      <p:sp>
        <p:nvSpPr>
          <p:cNvPr id="104866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8" name=""/>
        <p:cNvGrpSpPr/>
        <p:nvPr/>
      </p:nvGrpSpPr>
      <p:grpSpPr>
        <a:xfrm>
          <a:off x="0" y="0"/>
          <a:ext cx="0" cy="0"/>
          <a:chOff x="0" y="0"/>
          <a:chExt cx="0" cy="0"/>
        </a:xfrm>
      </p:grpSpPr>
      <p:sp>
        <p:nvSpPr>
          <p:cNvPr id="104866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6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7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71" name="Footer Placeholder 5"/>
          <p:cNvSpPr>
            <a:spLocks noGrp="1"/>
          </p:cNvSpPr>
          <p:nvPr>
            <p:ph type="ftr" sz="quarter" idx="11"/>
          </p:nvPr>
        </p:nvSpPr>
        <p:spPr/>
        <p:txBody>
          <a:bodyPr/>
          <a:p>
            <a:endParaRPr altLang="en-US" lang="zh-CN"/>
          </a:p>
        </p:txBody>
      </p:sp>
      <p:sp>
        <p:nvSpPr>
          <p:cNvPr id="104867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2" name=""/>
        <p:cNvGrpSpPr/>
        <p:nvPr/>
      </p:nvGrpSpPr>
      <p:grpSpPr>
        <a:xfrm>
          <a:off x="0" y="0"/>
          <a:ext cx="0" cy="0"/>
          <a:chOff x="0" y="0"/>
          <a:chExt cx="0" cy="0"/>
        </a:xfrm>
      </p:grpSpPr>
      <p:sp>
        <p:nvSpPr>
          <p:cNvPr id="104863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3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5"/>
          <p:cNvSpPr>
            <a:spLocks noGrp="1"/>
          </p:cNvSpPr>
          <p:nvPr>
            <p:ph type="ftr" sz="quarter" idx="11"/>
          </p:nvPr>
        </p:nvSpPr>
        <p:spPr/>
        <p:txBody>
          <a:bodyPr/>
          <a:p>
            <a:endParaRPr altLang="en-US" lang="zh-CN"/>
          </a:p>
        </p:txBody>
      </p:sp>
      <p:sp>
        <p:nvSpPr>
          <p:cNvPr id="104863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9"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4" name="Title 1"/>
          <p:cNvSpPr>
            <a:spLocks noGrp="1"/>
          </p:cNvSpPr>
          <p:nvPr>
            <p:ph type="ctrTitle"/>
          </p:nvPr>
        </p:nvSpPr>
        <p:spPr/>
        <p:txBody>
          <a:bodyPr>
            <a:normAutofit fontScale="90000"/>
          </a:bodyPr>
          <a:p>
            <a:r>
              <a:rPr altLang="zh-CN" lang="en-US"/>
              <a:t>B</a:t>
            </a:r>
            <a:r>
              <a:rPr altLang="zh-CN" lang="en-US"/>
              <a:t>a</a:t>
            </a:r>
            <a:r>
              <a:rPr altLang="zh-CN" lang="en-US"/>
              <a:t>k</a:t>
            </a:r>
            <a:r>
              <a:rPr altLang="zh-CN" lang="en-US"/>
              <a:t>h</a:t>
            </a:r>
            <a:r>
              <a:rPr altLang="zh-CN" lang="en-US"/>
              <a:t>ti</a:t>
            </a:r>
            <a:r>
              <a:rPr altLang="zh-CN" lang="en-US"/>
              <a:t> yousaf</a:t>
            </a:r>
            <a:r>
              <a:rPr altLang="zh-CN" lang="en-US"/>
              <a:t> zai</a:t>
            </a:r>
            <a:br>
              <a:rPr altLang="zh-CN" lang="en-US"/>
            </a:br>
            <a:r>
              <a:rPr altLang="zh-CN" lang="en-US"/>
              <a:t>I'd </a:t>
            </a:r>
            <a:r>
              <a:rPr altLang="zh-CN" lang="en-US"/>
              <a:t>:</a:t>
            </a:r>
            <a:r>
              <a:rPr altLang="zh-CN" lang="en-US"/>
              <a:t>1</a:t>
            </a:r>
            <a:r>
              <a:rPr altLang="zh-CN" lang="en-US"/>
              <a:t>3</a:t>
            </a:r>
            <a:r>
              <a:rPr altLang="zh-CN" lang="en-US"/>
              <a:t>6</a:t>
            </a:r>
            <a:r>
              <a:rPr altLang="zh-CN" lang="en-US"/>
              <a:t>1</a:t>
            </a:r>
            <a:r>
              <a:rPr altLang="zh-CN" lang="en-US"/>
              <a:t>4</a:t>
            </a:r>
            <a:r>
              <a:rPr altLang="zh-CN" lang="en-US"/>
              <a:t> </a:t>
            </a:r>
            <a:br>
              <a:rPr altLang="zh-CN" lang="en-US"/>
            </a:br>
            <a:r>
              <a:rPr altLang="zh-CN" lang="en-US"/>
              <a:t>P</a:t>
            </a:r>
            <a:r>
              <a:rPr altLang="zh-CN" lang="en-US"/>
              <a:t>a</a:t>
            </a:r>
            <a:r>
              <a:rPr altLang="zh-CN" lang="en-US"/>
              <a:t>p</a:t>
            </a:r>
            <a:r>
              <a:rPr altLang="zh-CN" lang="en-US"/>
              <a:t>r</a:t>
            </a:r>
            <a:r>
              <a:rPr altLang="zh-CN" lang="en-US"/>
              <a:t>:</a:t>
            </a:r>
            <a:r>
              <a:rPr altLang="zh-CN" lang="en-US"/>
              <a:t>o</a:t>
            </a:r>
            <a:r>
              <a:rPr altLang="zh-CN" lang="en-US"/>
              <a:t>r</a:t>
            </a:r>
            <a:r>
              <a:rPr altLang="zh-CN" lang="en-US"/>
              <a:t>a</a:t>
            </a:r>
            <a:r>
              <a:rPr altLang="zh-CN" lang="en-US"/>
              <a:t>l</a:t>
            </a:r>
            <a:r>
              <a:rPr altLang="zh-CN" lang="en-US"/>
              <a:t> </a:t>
            </a:r>
            <a:r>
              <a:rPr altLang="zh-CN" lang="en-US"/>
              <a:t>histology</a:t>
            </a:r>
            <a:r>
              <a:rPr altLang="zh-CN" lang="en-US"/>
              <a:t> </a:t>
            </a:r>
            <a:endParaRPr altLang="zh-CN" lang="en-US"/>
          </a:p>
        </p:txBody>
      </p:sp>
      <p:sp>
        <p:nvSpPr>
          <p:cNvPr id="1048595" name="Subtitle 2"/>
          <p:cNvSpPr>
            <a:spLocks noGrp="1"/>
          </p:cNvSpPr>
          <p:nvPr>
            <p:ph type="subTitle" idx="1"/>
          </p:nvPr>
        </p:nvSpPr>
        <p:spPr/>
        <p:txBody>
          <a:bodyPr/>
          <a:p>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2" name=""/>
          <p:cNvSpPr>
            <a:spLocks noGrp="1"/>
          </p:cNvSpPr>
          <p:nvPr>
            <p:ph type="ctrTitle"/>
          </p:nvPr>
        </p:nvSpPr>
        <p:spPr/>
        <p:txBody>
          <a:bodyPr/>
          <a:p>
            <a:endParaRPr lang="en-US"/>
          </a:p>
        </p:txBody>
      </p:sp>
      <p:sp>
        <p:nvSpPr>
          <p:cNvPr id="1048613" name=""/>
          <p:cNvSpPr>
            <a:spLocks noGrp="1"/>
          </p:cNvSpPr>
          <p:nvPr>
            <p:ph type="subTitle" idx="1"/>
          </p:nvPr>
        </p:nvSpPr>
        <p:spPr/>
        <p:txBody>
          <a:bodyPr/>
          <a:p>
            <a:endParaRPr lang="en-US"/>
          </a:p>
        </p:txBody>
      </p:sp>
      <p:pic>
        <p:nvPicPr>
          <p:cNvPr id="2097155" name=""/>
          <p:cNvPicPr>
            <a:picLocks/>
          </p:cNvPicPr>
          <p:nvPr/>
        </p:nvPicPr>
        <p:blipFill>
          <a:blip xmlns:r="http://schemas.openxmlformats.org/officeDocument/2006/relationships" r:embed="rId1"/>
          <a:stretch>
            <a:fillRect/>
          </a:stretch>
        </p:blipFill>
        <p:spPr>
          <a:xfrm rot="0">
            <a:off x="2067339" y="0"/>
            <a:ext cx="5009321" cy="6858000"/>
          </a:xfrm>
          <a:prstGeom prst="rec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4" name=""/>
          <p:cNvSpPr>
            <a:spLocks noGrp="1"/>
          </p:cNvSpPr>
          <p:nvPr>
            <p:ph type="ctrTitle"/>
          </p:nvPr>
        </p:nvSpPr>
        <p:spPr/>
        <p:txBody>
          <a:bodyPr>
            <a:normAutofit fontScale="90000"/>
          </a:bodyPr>
          <a:p>
            <a:r>
              <a:rPr lang="en-US"/>
              <a:t>C</a:t>
            </a:r>
            <a:r>
              <a:rPr lang="en-US"/>
              <a:t>:</a:t>
            </a:r>
            <a:r>
              <a:rPr lang="en-US"/>
              <a:t> enurmerate</a:t>
            </a:r>
            <a:r>
              <a:rPr lang="en-US"/>
              <a:t> </a:t>
            </a:r>
            <a:r>
              <a:rPr lang="en-US"/>
              <a:t>t</a:t>
            </a:r>
            <a:r>
              <a:rPr lang="en-US"/>
              <a:t>h</a:t>
            </a:r>
            <a:r>
              <a:rPr lang="en-US"/>
              <a:t>e</a:t>
            </a:r>
            <a:r>
              <a:rPr lang="en-US"/>
              <a:t> </a:t>
            </a:r>
            <a:r>
              <a:rPr lang="en-US"/>
              <a:t>n</a:t>
            </a:r>
            <a:r>
              <a:rPr lang="en-US"/>
              <a:t>e</a:t>
            </a:r>
            <a:r>
              <a:rPr lang="en-US"/>
              <a:t>r</a:t>
            </a:r>
            <a:r>
              <a:rPr lang="en-US"/>
              <a:t>v</a:t>
            </a:r>
            <a:r>
              <a:rPr lang="en-US"/>
              <a:t>e</a:t>
            </a:r>
            <a:r>
              <a:rPr lang="en-US"/>
              <a:t>s</a:t>
            </a:r>
            <a:r>
              <a:rPr lang="en-US"/>
              <a:t> </a:t>
            </a:r>
            <a:r>
              <a:rPr lang="en-US"/>
              <a:t>a</a:t>
            </a:r>
            <a:r>
              <a:rPr lang="en-US"/>
              <a:t>n</a:t>
            </a:r>
            <a:r>
              <a:rPr lang="en-US"/>
              <a:t>d</a:t>
            </a:r>
            <a:r>
              <a:rPr lang="en-US"/>
              <a:t> </a:t>
            </a:r>
            <a:r>
              <a:rPr lang="en-US"/>
              <a:t>v</a:t>
            </a:r>
            <a:r>
              <a:rPr lang="en-US"/>
              <a:t>e</a:t>
            </a:r>
            <a:r>
              <a:rPr lang="en-US"/>
              <a:t>s</a:t>
            </a:r>
            <a:r>
              <a:rPr lang="en-US"/>
              <a:t>s</a:t>
            </a:r>
            <a:r>
              <a:rPr lang="en-US"/>
              <a:t>el</a:t>
            </a:r>
            <a:r>
              <a:rPr lang="en-US"/>
              <a:t> </a:t>
            </a:r>
            <a:r>
              <a:rPr lang="en-US"/>
              <a:t>s</a:t>
            </a:r>
            <a:r>
              <a:rPr lang="en-US"/>
              <a:t>u</a:t>
            </a:r>
            <a:r>
              <a:rPr lang="en-US"/>
              <a:t>p</a:t>
            </a:r>
            <a:r>
              <a:rPr lang="en-US"/>
              <a:t>p</a:t>
            </a:r>
            <a:r>
              <a:rPr lang="en-US"/>
              <a:t>l</a:t>
            </a:r>
            <a:r>
              <a:rPr lang="en-US"/>
              <a:t>y</a:t>
            </a:r>
            <a:r>
              <a:rPr lang="en-US"/>
              <a:t>i</a:t>
            </a:r>
            <a:r>
              <a:rPr lang="en-US"/>
              <a:t>n</a:t>
            </a:r>
            <a:r>
              <a:rPr lang="en-US"/>
              <a:t>g</a:t>
            </a:r>
            <a:r>
              <a:rPr lang="en-US"/>
              <a:t> </a:t>
            </a:r>
            <a:r>
              <a:rPr lang="en-US"/>
              <a:t>t</a:t>
            </a:r>
            <a:r>
              <a:rPr lang="en-US"/>
              <a:t>o</a:t>
            </a:r>
            <a:r>
              <a:rPr lang="en-US"/>
              <a:t> </a:t>
            </a:r>
            <a:r>
              <a:rPr lang="en-US"/>
              <a:t>i</a:t>
            </a:r>
            <a:r>
              <a:rPr lang="en-US"/>
              <a:t>t</a:t>
            </a:r>
            <a:r>
              <a:rPr lang="en-US"/>
              <a:t>s</a:t>
            </a:r>
            <a:r>
              <a:rPr lang="en-US"/>
              <a:t>.</a:t>
            </a:r>
            <a:endParaRPr lang="en-US"/>
          </a:p>
        </p:txBody>
      </p:sp>
      <p:sp>
        <p:nvSpPr>
          <p:cNvPr id="1048615" name=""/>
          <p:cNvSpPr>
            <a:spLocks noGrp="1"/>
          </p:cNvSpPr>
          <p:nvPr>
            <p:ph type="subTitle" idx="1"/>
          </p:nvPr>
        </p:nvSpPr>
        <p:spPr/>
        <p:txBody>
          <a:bodyPr>
            <a:normAutofit fontScale="75000" lnSpcReduction="20000"/>
          </a:bodyPr>
          <a:p>
            <a:r>
              <a:rPr lang="en-US"/>
              <a:t>And:</a:t>
            </a:r>
            <a:r>
              <a:rPr lang="en-US"/>
              <a:t> </a:t>
            </a:r>
            <a:r>
              <a:rPr lang="en-US"/>
              <a:t>t</a:t>
            </a:r>
            <a:r>
              <a:rPr lang="en-US"/>
              <a:t>h</a:t>
            </a:r>
            <a:r>
              <a:rPr lang="en-US"/>
              <a:t>eTMJ is supplied by three arteries. The main supply comes from the deep auricular artery (from the maxillary artery) and the superficial temporal artery (a terminal branch of the external carotid artery). In addition the joint is provided by the anterior tympanic artery (also a branch of the maxillary artery).</a:t>
            </a:r>
            <a:endParaRPr lang="en-US"/>
          </a:p>
          <a:p>
            <a:r>
              <a:rPr lang="en-US"/>
              <a:t>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6" name=""/>
          <p:cNvSpPr>
            <a:spLocks noGrp="1"/>
          </p:cNvSpPr>
          <p:nvPr>
            <p:ph type="ctrTitle"/>
          </p:nvPr>
        </p:nvSpPr>
        <p:spPr/>
        <p:txBody>
          <a:bodyPr/>
          <a:p>
            <a:endParaRPr lang="en-US"/>
          </a:p>
        </p:txBody>
      </p:sp>
      <p:sp>
        <p:nvSpPr>
          <p:cNvPr id="1048617" name=""/>
          <p:cNvSpPr>
            <a:spLocks noGrp="1"/>
          </p:cNvSpPr>
          <p:nvPr>
            <p:ph type="subTitle" idx="1"/>
          </p:nvPr>
        </p:nvSpPr>
        <p:spPr>
          <a:xfrm>
            <a:off x="1143000" y="1548288"/>
            <a:ext cx="6858000" cy="3709512"/>
          </a:xfrm>
        </p:spPr>
        <p:txBody>
          <a:bodyPr>
            <a:normAutofit fontScale="95833" lnSpcReduction="20000"/>
          </a:bodyPr>
          <a:p>
            <a:r>
              <a:rPr lang="en-US"/>
              <a:t>The TMJ is closely associated with the trigeminal nerve, which innervates approximately 40 percent of the head and face. This nerve has three branches and is involved with the following functions: Chewing functions of upper and lower</a:t>
            </a:r>
            <a:endParaRPr lang="en-US"/>
          </a:p>
          <a:p>
            <a:r>
              <a:rPr lang="en-US"/>
              <a:t> TMJ is related to different muscles that have the function to move and protect the joint itself. The muscles that function to close the jaw are masseter, temporal, lateral or external pterygoid. The muscles that open the jaw are medial or internal pterygoid, geniohyoideus, mylohyoideus; digastric.</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8" name=""/>
          <p:cNvSpPr>
            <a:spLocks noGrp="1"/>
          </p:cNvSpPr>
          <p:nvPr>
            <p:ph type="ctrTitle"/>
          </p:nvPr>
        </p:nvSpPr>
        <p:spPr/>
        <p:txBody>
          <a:bodyPr/>
          <a:p>
            <a:endParaRPr lang="en-US"/>
          </a:p>
        </p:txBody>
      </p:sp>
      <p:sp>
        <p:nvSpPr>
          <p:cNvPr id="1048619" name=""/>
          <p:cNvSpPr>
            <a:spLocks noGrp="1"/>
          </p:cNvSpPr>
          <p:nvPr>
            <p:ph type="subTitle" idx="1"/>
          </p:nvPr>
        </p:nvSpPr>
        <p:spPr/>
        <p:txBody>
          <a:bodyPr/>
          <a:p>
            <a:endParaRPr lang="en-US"/>
          </a:p>
        </p:txBody>
      </p:sp>
      <p:pic>
        <p:nvPicPr>
          <p:cNvPr id="2097156" name=""/>
          <p:cNvPicPr>
            <a:picLocks/>
          </p:cNvPicPr>
          <p:nvPr/>
        </p:nvPicPr>
        <p:blipFill>
          <a:blip xmlns:r="http://schemas.openxmlformats.org/officeDocument/2006/relationships" r:embed="rId1"/>
          <a:stretch>
            <a:fillRect/>
          </a:stretch>
        </p:blipFill>
        <p:spPr>
          <a:xfrm rot="0">
            <a:off x="1470392" y="0"/>
            <a:ext cx="6203216" cy="6858000"/>
          </a:xfrm>
          <a:prstGeom prst="rec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92" name=""/>
          <p:cNvSpPr>
            <a:spLocks noGrp="1"/>
          </p:cNvSpPr>
          <p:nvPr>
            <p:ph type="ctrTitle"/>
          </p:nvPr>
        </p:nvSpPr>
        <p:spPr/>
        <p:txBody>
          <a:bodyPr/>
          <a:p>
            <a:r>
              <a:rPr lang="en-US"/>
              <a:t>D</a:t>
            </a:r>
            <a:r>
              <a:rPr lang="en-US"/>
              <a:t>:</a:t>
            </a:r>
            <a:r>
              <a:rPr lang="en-US"/>
              <a:t>w</a:t>
            </a:r>
            <a:r>
              <a:rPr lang="en-US"/>
              <a:t>h</a:t>
            </a:r>
            <a:r>
              <a:rPr lang="en-US"/>
              <a:t>a</a:t>
            </a:r>
            <a:r>
              <a:rPr lang="en-US"/>
              <a:t>t</a:t>
            </a:r>
            <a:r>
              <a:rPr lang="en-US"/>
              <a:t> </a:t>
            </a:r>
            <a:r>
              <a:rPr lang="en-US"/>
              <a:t>i</a:t>
            </a:r>
            <a:r>
              <a:rPr lang="en-US"/>
              <a:t>s</a:t>
            </a:r>
            <a:r>
              <a:rPr lang="en-US"/>
              <a:t> </a:t>
            </a:r>
            <a:r>
              <a:rPr lang="en-US"/>
              <a:t>t</a:t>
            </a:r>
            <a:r>
              <a:rPr lang="en-US"/>
              <a:t>h</a:t>
            </a:r>
            <a:r>
              <a:rPr lang="en-US"/>
              <a:t>e</a:t>
            </a:r>
            <a:r>
              <a:rPr lang="en-US"/>
              <a:t> </a:t>
            </a:r>
            <a:r>
              <a:rPr lang="en-US"/>
              <a:t>r</a:t>
            </a:r>
            <a:r>
              <a:rPr lang="en-US"/>
              <a:t>e</a:t>
            </a:r>
            <a:r>
              <a:rPr lang="en-US"/>
              <a:t>s</a:t>
            </a:r>
            <a:r>
              <a:rPr lang="en-US"/>
              <a:t>t</a:t>
            </a:r>
            <a:r>
              <a:rPr lang="en-US"/>
              <a:t>i</a:t>
            </a:r>
            <a:r>
              <a:rPr lang="en-US"/>
              <a:t>n</a:t>
            </a:r>
            <a:r>
              <a:rPr lang="en-US"/>
              <a:t>g</a:t>
            </a:r>
            <a:r>
              <a:rPr lang="en-US"/>
              <a:t> </a:t>
            </a:r>
            <a:r>
              <a:rPr lang="en-US"/>
              <a:t>p</a:t>
            </a:r>
            <a:r>
              <a:rPr lang="en-US"/>
              <a:t>o</a:t>
            </a:r>
            <a:r>
              <a:rPr lang="en-US"/>
              <a:t>s</a:t>
            </a:r>
            <a:r>
              <a:rPr lang="en-US"/>
              <a:t>i</a:t>
            </a:r>
            <a:r>
              <a:rPr lang="en-US"/>
              <a:t>tion</a:t>
            </a:r>
            <a:r>
              <a:rPr lang="en-US"/>
              <a:t> </a:t>
            </a:r>
            <a:r>
              <a:rPr lang="en-US"/>
              <a:t>o</a:t>
            </a:r>
            <a:r>
              <a:rPr lang="en-US"/>
              <a:t>f</a:t>
            </a:r>
            <a:r>
              <a:rPr lang="en-US"/>
              <a:t> </a:t>
            </a:r>
            <a:r>
              <a:rPr lang="en-US"/>
              <a:t>TMJ </a:t>
            </a:r>
            <a:r>
              <a:rPr lang="en-US"/>
              <a:t>?</a:t>
            </a:r>
            <a:r>
              <a:rPr lang="en-US"/>
              <a:t> </a:t>
            </a:r>
            <a:r>
              <a:rPr lang="en-US"/>
              <a:t> </a:t>
            </a:r>
            <a:endParaRPr lang="en-US"/>
          </a:p>
        </p:txBody>
      </p:sp>
      <p:sp>
        <p:nvSpPr>
          <p:cNvPr id="1048593" name=""/>
          <p:cNvSpPr>
            <a:spLocks noGrp="1"/>
          </p:cNvSpPr>
          <p:nvPr>
            <p:ph type="subTitle" idx="1"/>
          </p:nvPr>
        </p:nvSpPr>
        <p:spPr/>
        <p:txBody>
          <a:bodyPr/>
          <a:p>
            <a:r>
              <a:rPr lang="en-US"/>
              <a:t>An</a:t>
            </a:r>
            <a:r>
              <a:rPr lang="en-US"/>
              <a:t>s</a:t>
            </a:r>
            <a:r>
              <a:rPr lang="en-US"/>
              <a:t> </a:t>
            </a:r>
            <a:r>
              <a:rPr lang="en-US"/>
              <a:t>The resting position of the TMJ is with the mouth slightly open, the lips together and the teeth not in contact. This is in contrast to the closed-pack position in which the teeth are tightly clenched.</a:t>
            </a:r>
            <a:endParaRPr lang="en-US"/>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0" name=""/>
          <p:cNvSpPr>
            <a:spLocks noGrp="1"/>
          </p:cNvSpPr>
          <p:nvPr>
            <p:ph type="ctrTitle"/>
          </p:nvPr>
        </p:nvSpPr>
        <p:spPr/>
        <p:txBody>
          <a:bodyPr/>
          <a:p>
            <a:endParaRPr lang="en-US"/>
          </a:p>
        </p:txBody>
      </p:sp>
      <p:sp>
        <p:nvSpPr>
          <p:cNvPr id="1048591" name=""/>
          <p:cNvSpPr>
            <a:spLocks noGrp="1"/>
          </p:cNvSpPr>
          <p:nvPr>
            <p:ph type="subTitle" idx="1"/>
          </p:nvPr>
        </p:nvSpPr>
        <p:spPr>
          <a:xfrm>
            <a:off x="1143000" y="1867574"/>
            <a:ext cx="6858000" cy="4046246"/>
          </a:xfrm>
        </p:spPr>
        <p:txBody>
          <a:bodyPr/>
          <a:p>
            <a:r>
              <a:rPr lang="en-US"/>
              <a:t>The standard resting position has the teeth not touching each other; when the mouth is closed the teeth are slightly apart</a:t>
            </a:r>
            <a:endParaRPr lang="en-US"/>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88" name=""/>
          <p:cNvSpPr>
            <a:spLocks noGrp="1"/>
          </p:cNvSpPr>
          <p:nvPr>
            <p:ph type="ctrTitle"/>
          </p:nvPr>
        </p:nvSpPr>
        <p:spPr/>
        <p:txBody>
          <a:bodyPr/>
          <a:p>
            <a:endParaRPr lang="en-US"/>
          </a:p>
        </p:txBody>
      </p:sp>
      <p:sp>
        <p:nvSpPr>
          <p:cNvPr id="1048589" name=""/>
          <p:cNvSpPr>
            <a:spLocks noGrp="1"/>
          </p:cNvSpPr>
          <p:nvPr>
            <p:ph type="subTitle" idx="1"/>
          </p:nvPr>
        </p:nvSpPr>
        <p:spPr/>
        <p:txBody>
          <a:bodyPr/>
          <a:p>
            <a:endParaRPr lang="en-US"/>
          </a:p>
        </p:txBody>
      </p:sp>
      <p:pic>
        <p:nvPicPr>
          <p:cNvPr id="2097152" name=""/>
          <p:cNvPicPr>
            <a:picLocks/>
          </p:cNvPicPr>
          <p:nvPr/>
        </p:nvPicPr>
        <p:blipFill>
          <a:blip xmlns:r="http://schemas.openxmlformats.org/officeDocument/2006/relationships" r:embed="rId1"/>
          <a:stretch>
            <a:fillRect/>
          </a:stretch>
        </p:blipFill>
        <p:spPr>
          <a:xfrm rot="0">
            <a:off x="687247" y="0"/>
            <a:ext cx="7769506" cy="6858000"/>
          </a:xfrm>
          <a:prstGeom prst="rec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86" name=""/>
          <p:cNvSpPr>
            <a:spLocks noGrp="1"/>
          </p:cNvSpPr>
          <p:nvPr>
            <p:ph type="ctrTitle"/>
          </p:nvPr>
        </p:nvSpPr>
        <p:spPr/>
        <p:txBody>
          <a:bodyPr/>
          <a:p>
            <a:r>
              <a:rPr lang="en-US"/>
              <a:t>Q</a:t>
            </a:r>
            <a:r>
              <a:rPr lang="en-US"/>
              <a:t>3</a:t>
            </a:r>
            <a:r>
              <a:rPr lang="en-US"/>
              <a:t>:</a:t>
            </a:r>
            <a:r>
              <a:rPr lang="en-US"/>
              <a:t> Enumerate</a:t>
            </a:r>
            <a:r>
              <a:rPr lang="en-US"/>
              <a:t> </a:t>
            </a:r>
            <a:r>
              <a:rPr lang="en-US"/>
              <a:t>t</a:t>
            </a:r>
            <a:r>
              <a:rPr lang="en-US"/>
              <a:t>h</a:t>
            </a:r>
            <a:r>
              <a:rPr lang="en-US"/>
              <a:t>r</a:t>
            </a:r>
            <a:r>
              <a:rPr lang="en-US"/>
              <a:t>e</a:t>
            </a:r>
            <a:r>
              <a:rPr lang="en-US"/>
              <a:t>e</a:t>
            </a:r>
            <a:r>
              <a:rPr lang="en-US"/>
              <a:t> </a:t>
            </a:r>
            <a:r>
              <a:rPr lang="en-US"/>
              <a:t>s</a:t>
            </a:r>
            <a:r>
              <a:rPr lang="en-US"/>
              <a:t>a</a:t>
            </a:r>
            <a:r>
              <a:rPr lang="en-US"/>
              <a:t>i</a:t>
            </a:r>
            <a:r>
              <a:rPr lang="en-US"/>
              <a:t>l</a:t>
            </a:r>
            <a:r>
              <a:rPr lang="en-US"/>
              <a:t>v</a:t>
            </a:r>
            <a:r>
              <a:rPr lang="en-US"/>
              <a:t>a</a:t>
            </a:r>
            <a:r>
              <a:rPr lang="en-US"/>
              <a:t>r</a:t>
            </a:r>
            <a:r>
              <a:rPr lang="en-US"/>
              <a:t>y</a:t>
            </a:r>
            <a:r>
              <a:rPr lang="en-US"/>
              <a:t> </a:t>
            </a:r>
            <a:r>
              <a:rPr lang="en-US"/>
              <a:t>g</a:t>
            </a:r>
            <a:r>
              <a:rPr lang="en-US"/>
              <a:t>l</a:t>
            </a:r>
            <a:r>
              <a:rPr lang="en-US"/>
              <a:t>a</a:t>
            </a:r>
            <a:r>
              <a:rPr lang="en-US"/>
              <a:t>n</a:t>
            </a:r>
            <a:r>
              <a:rPr lang="en-US"/>
              <a:t>d</a:t>
            </a:r>
            <a:r>
              <a:rPr lang="en-US"/>
              <a:t> </a:t>
            </a:r>
            <a:r>
              <a:rPr lang="en-US"/>
              <a:t>?</a:t>
            </a:r>
            <a:r>
              <a:rPr lang="en-US"/>
              <a:t> </a:t>
            </a:r>
            <a:endParaRPr lang="en-US"/>
          </a:p>
        </p:txBody>
      </p:sp>
      <p:sp>
        <p:nvSpPr>
          <p:cNvPr id="1048587" name=""/>
          <p:cNvSpPr>
            <a:spLocks noGrp="1"/>
          </p:cNvSpPr>
          <p:nvPr>
            <p:ph type="subTitle" idx="1"/>
          </p:nvPr>
        </p:nvSpPr>
        <p:spPr/>
        <p:txBody>
          <a:bodyPr>
            <a:normAutofit fontScale="50000" lnSpcReduction="20000"/>
          </a:bodyPr>
          <a:p>
            <a:r>
              <a:rPr lang="en-US"/>
              <a:t>An</a:t>
            </a:r>
            <a:r>
              <a:rPr lang="en-US"/>
              <a:t>s</a:t>
            </a:r>
            <a:r>
              <a:rPr lang="en-US"/>
              <a:t>:There are three pairs of major salivary glands: the parotid glands, the submandibular glands, and the sublingual glands.</a:t>
            </a:r>
            <a:endParaRPr lang="en-US"/>
          </a:p>
          <a:p>
            <a:r>
              <a:rPr lang="en-US"/>
              <a:t>There are three pairs of major salivary glands: the parotid glands, the submandibular glands, and the sublingual glands.</a:t>
            </a:r>
            <a:endParaRPr lang="en-US"/>
          </a:p>
          <a:p>
            <a:r>
              <a:rPr lang="en-US"/>
              <a:t>Parotid Glands. The parotid glands are the largest salivary glands. ...</a:t>
            </a:r>
            <a:endParaRPr lang="en-US"/>
          </a:p>
          <a:p>
            <a:r>
              <a:rPr lang="en-US"/>
              <a:t>Submandibular Glands. About the size of a walnut, the submandibular glands are located below the jaw. ...</a:t>
            </a:r>
            <a:endParaRPr lang="en-US"/>
          </a:p>
          <a:p>
            <a:r>
              <a:rPr lang="en-US"/>
              <a:t>Sublingual Glands.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79" name=""/>
          <p:cNvSpPr>
            <a:spLocks noGrp="1"/>
          </p:cNvSpPr>
          <p:nvPr>
            <p:ph type="ctrTitle"/>
          </p:nvPr>
        </p:nvSpPr>
        <p:spPr/>
        <p:txBody>
          <a:bodyPr/>
          <a:p>
            <a:endParaRPr lang="en-US"/>
          </a:p>
        </p:txBody>
      </p:sp>
      <p:sp>
        <p:nvSpPr>
          <p:cNvPr id="1048680" name=""/>
          <p:cNvSpPr>
            <a:spLocks noGrp="1"/>
          </p:cNvSpPr>
          <p:nvPr>
            <p:ph type="subTitle" idx="1"/>
          </p:nvPr>
        </p:nvSpPr>
        <p:spPr>
          <a:xfrm>
            <a:off x="1143000" y="1638884"/>
            <a:ext cx="6858000" cy="4494342"/>
          </a:xfrm>
        </p:spPr>
        <p:txBody>
          <a:bodyPr>
            <a:normAutofit/>
          </a:bodyPr>
          <a:p>
            <a:r>
              <a:rPr lang="en-US"/>
              <a:t>Most animals have three major pairs of salivary glands that differ in the type of secretion they produce:</a:t>
            </a:r>
            <a:endParaRPr lang="en-US"/>
          </a:p>
          <a:p>
            <a:r>
              <a:rPr lang="en-US"/>
              <a:t>parotid glands produce a serous, watery secretion.</a:t>
            </a:r>
            <a:endParaRPr lang="en-US"/>
          </a:p>
          <a:p>
            <a:r>
              <a:rPr lang="en-US"/>
              <a:t>submaxillary (mandibular) glands produce a mixed serous and mucous secretion.</a:t>
            </a:r>
            <a:endParaRPr lang="en-US"/>
          </a:p>
          <a:p>
            <a:r>
              <a:rPr lang="en-US"/>
              <a:t>sublingual glands secrete a saliva that is predominantly mucous in character.</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83" name=""/>
          <p:cNvSpPr>
            <a:spLocks noGrp="1"/>
          </p:cNvSpPr>
          <p:nvPr>
            <p:ph type="ctrTitle"/>
          </p:nvPr>
        </p:nvSpPr>
        <p:spPr/>
        <p:txBody>
          <a:bodyPr/>
          <a:p>
            <a:endParaRPr lang="en-US"/>
          </a:p>
        </p:txBody>
      </p:sp>
      <p:sp>
        <p:nvSpPr>
          <p:cNvPr id="1048684" name=""/>
          <p:cNvSpPr>
            <a:spLocks noGrp="1"/>
          </p:cNvSpPr>
          <p:nvPr>
            <p:ph type="subTitle" idx="1"/>
          </p:nvPr>
        </p:nvSpPr>
        <p:spPr>
          <a:xfrm>
            <a:off x="1143000" y="1638233"/>
            <a:ext cx="6858000" cy="4554792"/>
          </a:xfrm>
        </p:spPr>
        <p:txBody>
          <a:bodyPr>
            <a:normAutofit fontScale="83333" lnSpcReduction="20000"/>
          </a:bodyPr>
          <a:p>
            <a:r>
              <a:rPr lang="en-US"/>
              <a:t>The major salivary glands, three pairs in total, are found in and around your mouth and throat. The major salivary glands are the parotid, submandibular, and sublingual glands. The parotid glands are located in front and beneath the ear</a:t>
            </a:r>
            <a:endParaRPr lang="en-US"/>
          </a:p>
          <a:p>
            <a:r>
              <a:rPr lang="en-US"/>
              <a:t>Symptoms of salivary gland infection</a:t>
            </a:r>
            <a:endParaRPr lang="en-US"/>
          </a:p>
          <a:p>
            <a:r>
              <a:rPr lang="en-US"/>
              <a:t>a constant abnormal or foul taste in your mouth.</a:t>
            </a:r>
            <a:endParaRPr lang="en-US"/>
          </a:p>
          <a:p>
            <a:r>
              <a:rPr lang="en-US"/>
              <a:t>inability to fully open your mouth.</a:t>
            </a:r>
            <a:endParaRPr lang="en-US"/>
          </a:p>
          <a:p>
            <a:r>
              <a:rPr lang="en-US"/>
              <a:t>discomfort or pain when opening your mouth or eating.</a:t>
            </a:r>
            <a:endParaRPr lang="en-US"/>
          </a:p>
          <a:p>
            <a:r>
              <a:rPr lang="en-US"/>
              <a:t>pus in your mouth.</a:t>
            </a:r>
            <a:endParaRPr lang="en-US"/>
          </a:p>
          <a:p>
            <a:r>
              <a:rPr lang="en-US"/>
              <a:t>dry mouth.</a:t>
            </a:r>
            <a:endParaRPr lang="en-US"/>
          </a:p>
          <a:p>
            <a:r>
              <a:rPr lang="en-US"/>
              <a:t>pain in your mouth.</a:t>
            </a:r>
            <a:endParaRPr lang="en-US"/>
          </a:p>
          <a:p>
            <a:r>
              <a:rPr lang="en-US"/>
              <a:t>face pain.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96" name=""/>
          <p:cNvSpPr>
            <a:spLocks noGrp="1"/>
          </p:cNvSpPr>
          <p:nvPr>
            <p:ph type="ctrTitle"/>
          </p:nvPr>
        </p:nvSpPr>
        <p:spPr/>
        <p:txBody>
          <a:bodyPr/>
          <a:p>
            <a:r>
              <a:rPr lang="en-US"/>
              <a:t>Q</a:t>
            </a:r>
            <a:r>
              <a:rPr lang="en-US"/>
              <a:t>1</a:t>
            </a:r>
            <a:r>
              <a:rPr lang="en-US"/>
              <a:t> </a:t>
            </a:r>
            <a:r>
              <a:rPr lang="en-US"/>
              <a:t>:</a:t>
            </a:r>
            <a:r>
              <a:rPr lang="en-US"/>
              <a:t>w</a:t>
            </a:r>
            <a:r>
              <a:rPr lang="en-US"/>
              <a:t>h</a:t>
            </a:r>
            <a:r>
              <a:rPr lang="en-US"/>
              <a:t>a</a:t>
            </a:r>
            <a:r>
              <a:rPr lang="en-US"/>
              <a:t>t</a:t>
            </a:r>
            <a:r>
              <a:rPr lang="en-US"/>
              <a:t> </a:t>
            </a:r>
            <a:r>
              <a:rPr lang="en-US"/>
              <a:t>a</a:t>
            </a:r>
            <a:r>
              <a:rPr lang="en-US"/>
              <a:t>r</a:t>
            </a:r>
            <a:r>
              <a:rPr lang="en-US"/>
              <a:t>e</a:t>
            </a:r>
            <a:r>
              <a:rPr lang="en-US"/>
              <a:t> </a:t>
            </a:r>
            <a:r>
              <a:rPr lang="en-US"/>
              <a:t>t</a:t>
            </a:r>
            <a:r>
              <a:rPr lang="en-US"/>
              <a:t>h</a:t>
            </a:r>
            <a:r>
              <a:rPr lang="en-US"/>
              <a:t>e</a:t>
            </a:r>
            <a:r>
              <a:rPr lang="en-US"/>
              <a:t> </a:t>
            </a:r>
            <a:r>
              <a:rPr lang="en-US"/>
              <a:t>f</a:t>
            </a:r>
            <a:r>
              <a:rPr lang="en-US"/>
              <a:t>u</a:t>
            </a:r>
            <a:r>
              <a:rPr lang="en-US"/>
              <a:t>n</a:t>
            </a:r>
            <a:r>
              <a:rPr lang="en-US"/>
              <a:t>c</a:t>
            </a:r>
            <a:r>
              <a:rPr lang="en-US"/>
              <a:t>tio</a:t>
            </a:r>
            <a:r>
              <a:rPr lang="en-US"/>
              <a:t>n</a:t>
            </a:r>
            <a:r>
              <a:rPr lang="en-US"/>
              <a:t>s</a:t>
            </a:r>
            <a:r>
              <a:rPr lang="en-US"/>
              <a:t> </a:t>
            </a:r>
            <a:r>
              <a:rPr lang="en-US"/>
              <a:t>o</a:t>
            </a:r>
            <a:r>
              <a:rPr lang="en-US"/>
              <a:t>f</a:t>
            </a:r>
            <a:r>
              <a:rPr lang="en-US"/>
              <a:t> </a:t>
            </a:r>
            <a:r>
              <a:rPr lang="en-US"/>
              <a:t>s</a:t>
            </a:r>
            <a:r>
              <a:rPr lang="en-US"/>
              <a:t>a</a:t>
            </a:r>
            <a:r>
              <a:rPr lang="en-US"/>
              <a:t>i</a:t>
            </a:r>
            <a:r>
              <a:rPr lang="en-US"/>
              <a:t>l</a:t>
            </a:r>
            <a:r>
              <a:rPr lang="en-US"/>
              <a:t>v</a:t>
            </a:r>
            <a:r>
              <a:rPr lang="en-US"/>
              <a:t>a</a:t>
            </a:r>
            <a:r>
              <a:rPr lang="en-US"/>
              <a:t> </a:t>
            </a:r>
            <a:r>
              <a:rPr lang="en-US"/>
              <a:t>?</a:t>
            </a:r>
            <a:r>
              <a:rPr lang="en-US"/>
              <a:t> </a:t>
            </a:r>
            <a:endParaRPr lang="en-US"/>
          </a:p>
        </p:txBody>
      </p:sp>
      <p:sp>
        <p:nvSpPr>
          <p:cNvPr id="1048597" name=""/>
          <p:cNvSpPr>
            <a:spLocks noGrp="1"/>
          </p:cNvSpPr>
          <p:nvPr>
            <p:ph type="subTitle" idx="1"/>
          </p:nvPr>
        </p:nvSpPr>
        <p:spPr/>
        <p:txBody>
          <a:bodyPr>
            <a:normAutofit fontScale="75000" lnSpcReduction="20000"/>
          </a:bodyPr>
          <a:p>
            <a:r>
              <a:rPr lang="en-US"/>
              <a:t>An</a:t>
            </a:r>
            <a:r>
              <a:rPr lang="en-US"/>
              <a:t>s</a:t>
            </a:r>
            <a:r>
              <a:rPr lang="en-US"/>
              <a:t>:</a:t>
            </a:r>
            <a:r>
              <a:rPr lang="en-US"/>
              <a:t> </a:t>
            </a:r>
            <a:r>
              <a:rPr lang="en-US"/>
              <a:t>f</a:t>
            </a:r>
            <a:r>
              <a:rPr lang="en-US"/>
              <a:t>u</a:t>
            </a:r>
            <a:r>
              <a:rPr lang="en-US"/>
              <a:t>n</a:t>
            </a:r>
            <a:r>
              <a:rPr lang="en-US"/>
              <a:t>c</a:t>
            </a:r>
            <a:r>
              <a:rPr lang="en-US"/>
              <a:t>tion</a:t>
            </a:r>
            <a:r>
              <a:rPr lang="en-US"/>
              <a:t> </a:t>
            </a:r>
            <a:r>
              <a:rPr lang="en-US"/>
              <a:t>o</a:t>
            </a:r>
            <a:r>
              <a:rPr lang="en-US"/>
              <a:t>f</a:t>
            </a:r>
            <a:r>
              <a:rPr lang="en-US"/>
              <a:t> </a:t>
            </a:r>
            <a:r>
              <a:rPr lang="en-US"/>
              <a:t>s</a:t>
            </a:r>
            <a:r>
              <a:rPr lang="en-US"/>
              <a:t>a</a:t>
            </a:r>
            <a:r>
              <a:rPr lang="en-US"/>
              <a:t>i</a:t>
            </a:r>
            <a:r>
              <a:rPr lang="en-US"/>
              <a:t>l</a:t>
            </a:r>
            <a:r>
              <a:rPr lang="en-US"/>
              <a:t>va</a:t>
            </a:r>
            <a:r>
              <a:rPr lang="en-US"/>
              <a:t> </a:t>
            </a:r>
            <a:r>
              <a:rPr lang="en-US"/>
              <a:t>:The digestive functions of saliva include moistening food, and helping to create a food bolus, so it can be swallowed easily. Saliva contains the enzyme amylase that breaks some starches down into maltose and dextrin. Thus, digestion of food occurs within the mouth, even before food reaches the stomach.</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85" name=""/>
          <p:cNvSpPr>
            <a:spLocks noGrp="1"/>
          </p:cNvSpPr>
          <p:nvPr>
            <p:ph type="ctrTitle"/>
          </p:nvPr>
        </p:nvSpPr>
        <p:spPr/>
        <p:txBody>
          <a:bodyPr/>
          <a:p>
            <a:r>
              <a:rPr lang="en-US"/>
              <a:t>B</a:t>
            </a:r>
            <a:r>
              <a:rPr lang="en-US"/>
              <a:t>:</a:t>
            </a:r>
            <a:r>
              <a:rPr lang="en-US"/>
              <a:t>w</a:t>
            </a:r>
            <a:r>
              <a:rPr lang="en-US"/>
              <a:t>h</a:t>
            </a:r>
            <a:r>
              <a:rPr lang="en-US"/>
              <a:t>a</a:t>
            </a:r>
            <a:r>
              <a:rPr lang="en-US"/>
              <a:t>t</a:t>
            </a:r>
            <a:r>
              <a:rPr lang="en-US"/>
              <a:t> </a:t>
            </a:r>
            <a:r>
              <a:rPr lang="en-US"/>
              <a:t>a</a:t>
            </a:r>
            <a:r>
              <a:rPr lang="en-US"/>
              <a:t>r</a:t>
            </a:r>
            <a:r>
              <a:rPr lang="en-US"/>
              <a:t>e</a:t>
            </a:r>
            <a:r>
              <a:rPr lang="en-US"/>
              <a:t> </a:t>
            </a:r>
            <a:r>
              <a:rPr lang="en-US"/>
              <a:t>m</a:t>
            </a:r>
            <a:r>
              <a:rPr lang="en-US"/>
              <a:t>y</a:t>
            </a:r>
            <a:r>
              <a:rPr lang="en-US"/>
              <a:t>e</a:t>
            </a:r>
            <a:r>
              <a:rPr lang="en-US"/>
              <a:t>o</a:t>
            </a:r>
            <a:r>
              <a:rPr lang="en-US"/>
              <a:t>p</a:t>
            </a:r>
            <a:r>
              <a:rPr lang="en-US"/>
              <a:t>i</a:t>
            </a:r>
            <a:r>
              <a:rPr lang="en-US"/>
              <a:t>t</a:t>
            </a:r>
            <a:r>
              <a:rPr lang="en-US"/>
              <a:t>h</a:t>
            </a:r>
            <a:r>
              <a:rPr lang="en-US"/>
              <a:t>e</a:t>
            </a:r>
            <a:r>
              <a:rPr lang="en-US"/>
              <a:t>l</a:t>
            </a:r>
            <a:r>
              <a:rPr lang="en-US"/>
              <a:t>i</a:t>
            </a:r>
            <a:r>
              <a:rPr lang="en-US"/>
              <a:t>a</a:t>
            </a:r>
            <a:r>
              <a:rPr lang="en-US"/>
              <a:t>l</a:t>
            </a:r>
            <a:r>
              <a:rPr lang="en-US"/>
              <a:t> </a:t>
            </a:r>
            <a:r>
              <a:rPr lang="en-US"/>
              <a:t>c</a:t>
            </a:r>
            <a:r>
              <a:rPr lang="en-US"/>
              <a:t>e</a:t>
            </a:r>
            <a:r>
              <a:rPr lang="en-US"/>
              <a:t>l</a:t>
            </a:r>
            <a:r>
              <a:rPr lang="en-US"/>
              <a:t>l</a:t>
            </a:r>
            <a:r>
              <a:rPr lang="en-US"/>
              <a:t>?</a:t>
            </a:r>
            <a:endParaRPr lang="en-US"/>
          </a:p>
        </p:txBody>
      </p:sp>
      <p:sp>
        <p:nvSpPr>
          <p:cNvPr id="1048686" name=""/>
          <p:cNvSpPr>
            <a:spLocks noGrp="1"/>
          </p:cNvSpPr>
          <p:nvPr>
            <p:ph type="subTitle" idx="1"/>
          </p:nvPr>
        </p:nvSpPr>
        <p:spPr/>
        <p:txBody>
          <a:bodyPr>
            <a:normAutofit fontScale="75000" lnSpcReduction="20000"/>
          </a:bodyPr>
          <a:p>
            <a:r>
              <a:rPr lang="en-US"/>
              <a:t>An</a:t>
            </a:r>
            <a:r>
              <a:rPr lang="en-US"/>
              <a:t>s</a:t>
            </a:r>
            <a:r>
              <a:rPr lang="en-US"/>
              <a:t>:Myoepithelial cells (sometimes referred to as myoepithelium) are cells usually found in glandular epithelium as a thin layer above the basement membrane but generally beneath the luminal cells. They are found in the sweat glands, mammary glands, lacrimal glands, and most importantly in salivary glands.</a:t>
            </a:r>
            <a:endParaRPr lang="en-US"/>
          </a:p>
          <a:p>
            <a:r>
              <a:rPr lang="en-US"/>
              <a:t>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87" name=""/>
          <p:cNvSpPr>
            <a:spLocks noGrp="1"/>
          </p:cNvSpPr>
          <p:nvPr>
            <p:ph type="ctrTitle"/>
          </p:nvPr>
        </p:nvSpPr>
        <p:spPr/>
        <p:txBody>
          <a:bodyPr/>
          <a:p>
            <a:endParaRPr lang="en-US"/>
          </a:p>
        </p:txBody>
      </p:sp>
      <p:sp>
        <p:nvSpPr>
          <p:cNvPr id="1048688" name=""/>
          <p:cNvSpPr>
            <a:spLocks noGrp="1"/>
          </p:cNvSpPr>
          <p:nvPr>
            <p:ph type="subTitle" idx="1"/>
          </p:nvPr>
        </p:nvSpPr>
        <p:spPr/>
        <p:txBody>
          <a:bodyPr>
            <a:normAutofit fontScale="75000" lnSpcReduction="20000"/>
          </a:bodyPr>
          <a:p>
            <a:r>
              <a:rPr lang="en-US"/>
              <a:t>Myoepithelioma is a benign tumor of the oral cavity, arising predominantly from major and minor salivary glands, and accounting for 1–1.5% of all glandular tumors.[1] Benign myoepitheliomas are mainly composed of myoepithelial cells, which are ectodermally derived cells located between the basal surface of acinar units ...</a:t>
            </a:r>
            <a:endParaRPr lang="en-US"/>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89" name=""/>
          <p:cNvSpPr>
            <a:spLocks noGrp="1"/>
          </p:cNvSpPr>
          <p:nvPr>
            <p:ph type="ctrTitle"/>
          </p:nvPr>
        </p:nvSpPr>
        <p:spPr/>
        <p:txBody>
          <a:bodyPr/>
          <a:p>
            <a:endParaRPr lang="en-US"/>
          </a:p>
        </p:txBody>
      </p:sp>
      <p:sp>
        <p:nvSpPr>
          <p:cNvPr id="1048690" name=""/>
          <p:cNvSpPr>
            <a:spLocks noGrp="1"/>
          </p:cNvSpPr>
          <p:nvPr>
            <p:ph type="subTitle" idx="1"/>
          </p:nvPr>
        </p:nvSpPr>
        <p:spPr/>
        <p:txBody>
          <a:bodyPr/>
          <a:p>
            <a:endParaRPr lang="en-US"/>
          </a:p>
        </p:txBody>
      </p:sp>
      <p:pic>
        <p:nvPicPr>
          <p:cNvPr id="2097157" name=""/>
          <p:cNvPicPr>
            <a:picLocks/>
          </p:cNvPicPr>
          <p:nvPr/>
        </p:nvPicPr>
        <p:blipFill>
          <a:blip xmlns:r="http://schemas.openxmlformats.org/officeDocument/2006/relationships" r:embed="rId1"/>
          <a:stretch>
            <a:fillRect/>
          </a:stretch>
        </p:blipFill>
        <p:spPr>
          <a:xfrm rot="0">
            <a:off x="0" y="0"/>
            <a:ext cx="9144000" cy="6857999"/>
          </a:xfrm>
          <a:prstGeom prst="rec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91" name=""/>
          <p:cNvSpPr>
            <a:spLocks noGrp="1"/>
          </p:cNvSpPr>
          <p:nvPr>
            <p:ph type="ctrTitle"/>
          </p:nvPr>
        </p:nvSpPr>
        <p:spPr/>
        <p:txBody>
          <a:bodyPr/>
          <a:p>
            <a:r>
              <a:rPr lang="en-US"/>
              <a:t>C</a:t>
            </a:r>
            <a:r>
              <a:rPr lang="en-US"/>
              <a:t>:</a:t>
            </a:r>
            <a:r>
              <a:rPr lang="en-US"/>
              <a:t>d</a:t>
            </a:r>
            <a:r>
              <a:rPr lang="en-US"/>
              <a:t>e</a:t>
            </a:r>
            <a:r>
              <a:rPr lang="en-US"/>
              <a:t>f</a:t>
            </a:r>
            <a:r>
              <a:rPr lang="en-US"/>
              <a:t>i</a:t>
            </a:r>
            <a:r>
              <a:rPr lang="en-US"/>
              <a:t>n</a:t>
            </a:r>
            <a:r>
              <a:rPr lang="en-US"/>
              <a:t>e</a:t>
            </a:r>
            <a:r>
              <a:rPr lang="en-US"/>
              <a:t> </a:t>
            </a:r>
            <a:r>
              <a:rPr lang="en-US"/>
              <a:t>e</a:t>
            </a:r>
            <a:r>
              <a:rPr lang="en-US"/>
              <a:t>r</a:t>
            </a:r>
            <a:r>
              <a:rPr lang="en-US"/>
              <a:t>u</a:t>
            </a:r>
            <a:r>
              <a:rPr lang="en-US"/>
              <a:t>p</a:t>
            </a:r>
            <a:r>
              <a:rPr lang="en-US"/>
              <a:t>t</a:t>
            </a:r>
            <a:r>
              <a:rPr lang="en-US"/>
              <a:t>ion</a:t>
            </a:r>
            <a:r>
              <a:rPr lang="en-US"/>
              <a:t> </a:t>
            </a:r>
            <a:r>
              <a:rPr lang="en-US"/>
              <a:t>?</a:t>
            </a:r>
            <a:endParaRPr lang="en-US"/>
          </a:p>
        </p:txBody>
      </p:sp>
      <p:sp>
        <p:nvSpPr>
          <p:cNvPr id="1048692" name=""/>
          <p:cNvSpPr>
            <a:spLocks noGrp="1"/>
          </p:cNvSpPr>
          <p:nvPr>
            <p:ph type="subTitle" idx="1"/>
          </p:nvPr>
        </p:nvSpPr>
        <p:spPr/>
        <p:txBody>
          <a:bodyPr>
            <a:normAutofit fontScale="79167" lnSpcReduction="20000"/>
          </a:bodyPr>
          <a:p>
            <a:r>
              <a:rPr lang="en-US"/>
              <a:t>And</a:t>
            </a:r>
            <a:r>
              <a:rPr lang="en-US"/>
              <a:t>An eruption is an explosion of steam and lava from a volcano. This word is also used for other explosions, such as "an eruption of emotions." If there's an eruption of a volcano, you don't want to be anywhere near it. When a volcano erupts, it spews a huge amount of lava, ash, and steam into the air.</a:t>
            </a:r>
            <a:r>
              <a:rPr lang="en-US"/>
              <a:t>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93" name=""/>
          <p:cNvSpPr>
            <a:spLocks noGrp="1"/>
          </p:cNvSpPr>
          <p:nvPr>
            <p:ph type="ctrTitle"/>
          </p:nvPr>
        </p:nvSpPr>
        <p:spPr/>
        <p:txBody>
          <a:bodyPr/>
          <a:p>
            <a:r>
              <a:rPr lang="en-US"/>
              <a:t>E</a:t>
            </a:r>
            <a:r>
              <a:rPr lang="en-US"/>
              <a:t>x</a:t>
            </a:r>
            <a:r>
              <a:rPr lang="en-US"/>
              <a:t>p</a:t>
            </a:r>
            <a:r>
              <a:rPr lang="en-US"/>
              <a:t>l</a:t>
            </a:r>
            <a:r>
              <a:rPr lang="en-US"/>
              <a:t>ain</a:t>
            </a:r>
            <a:r>
              <a:rPr lang="en-US"/>
              <a:t> </a:t>
            </a:r>
            <a:r>
              <a:rPr lang="en-US"/>
              <a:t>e</a:t>
            </a:r>
            <a:r>
              <a:rPr lang="en-US"/>
              <a:t>r</a:t>
            </a:r>
            <a:r>
              <a:rPr lang="en-US"/>
              <a:t>e</a:t>
            </a:r>
            <a:r>
              <a:rPr lang="en-US"/>
              <a:t>u</a:t>
            </a:r>
            <a:r>
              <a:rPr lang="en-US"/>
              <a:t>p</a:t>
            </a:r>
            <a:r>
              <a:rPr lang="en-US"/>
              <a:t>t</a:t>
            </a:r>
            <a:r>
              <a:rPr lang="en-US"/>
              <a:t>i</a:t>
            </a:r>
            <a:r>
              <a:rPr lang="en-US"/>
              <a:t>o</a:t>
            </a:r>
            <a:r>
              <a:rPr lang="en-US"/>
              <a:t>n</a:t>
            </a:r>
            <a:r>
              <a:rPr lang="en-US"/>
              <a:t>:</a:t>
            </a:r>
            <a:r>
              <a:rPr lang="en-US"/>
              <a:t> </a:t>
            </a:r>
            <a:endParaRPr lang="en-US"/>
          </a:p>
        </p:txBody>
      </p:sp>
      <p:sp>
        <p:nvSpPr>
          <p:cNvPr id="1048694" name=""/>
          <p:cNvSpPr>
            <a:spLocks noGrp="1"/>
          </p:cNvSpPr>
          <p:nvPr>
            <p:ph type="subTitle" idx="1"/>
          </p:nvPr>
        </p:nvSpPr>
        <p:spPr/>
        <p:txBody>
          <a:bodyPr>
            <a:normAutofit fontScale="75000" lnSpcReduction="20000"/>
          </a:bodyPr>
          <a:p>
            <a:r>
              <a:rPr lang="en-US"/>
              <a:t>volcanic eruption occurs when hot materials from the Earth's interior are thrown out of a volcano. Lava, rocks, dust, and gas compounds are some of these "ejecta". ... Some eruptions are terrible explosions that throw out huge amounts of rock and volcanic ash and can kill many people. Some are quiet outflows of hot lava.</a:t>
            </a:r>
            <a:endParaRPr lang="en-US"/>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95" name=""/>
          <p:cNvSpPr>
            <a:spLocks noGrp="1"/>
          </p:cNvSpPr>
          <p:nvPr>
            <p:ph type="ctrTitle"/>
          </p:nvPr>
        </p:nvSpPr>
        <p:spPr/>
        <p:txBody>
          <a:bodyPr/>
          <a:p>
            <a:endParaRPr lang="en-US"/>
          </a:p>
        </p:txBody>
      </p:sp>
      <p:sp>
        <p:nvSpPr>
          <p:cNvPr id="1048696" name=""/>
          <p:cNvSpPr>
            <a:spLocks noGrp="1"/>
          </p:cNvSpPr>
          <p:nvPr>
            <p:ph type="subTitle" idx="1"/>
          </p:nvPr>
        </p:nvSpPr>
        <p:spPr>
          <a:xfrm>
            <a:off x="1143000" y="1283128"/>
            <a:ext cx="6858000" cy="4955895"/>
          </a:xfrm>
        </p:spPr>
        <p:txBody>
          <a:bodyPr>
            <a:normAutofit/>
          </a:bodyPr>
          <a:p>
            <a:r>
              <a:rPr lang="en-US"/>
              <a:t>Types of eruptions</a:t>
            </a:r>
            <a:endParaRPr lang="en-US"/>
          </a:p>
          <a:p>
            <a:r>
              <a:rPr lang="en-US"/>
              <a:t>Hydrothermal eruption. An eruption driven by the heat in a hydrothermal systems. ... </a:t>
            </a:r>
            <a:endParaRPr lang="en-US"/>
          </a:p>
          <a:p>
            <a:r>
              <a:rPr lang="en-US"/>
              <a:t>Phreatic eruption. An eruption driven by the heat from magma interacting with water. ... </a:t>
            </a:r>
            <a:endParaRPr lang="en-US"/>
          </a:p>
          <a:p>
            <a:r>
              <a:rPr lang="en-US"/>
              <a:t>Phreatomagmatic eruption. ... </a:t>
            </a:r>
            <a:endParaRPr lang="en-US"/>
          </a:p>
          <a:p>
            <a:r>
              <a:rPr lang="en-US"/>
              <a:t>Lava. ... </a:t>
            </a:r>
            <a:endParaRPr lang="en-US"/>
          </a:p>
          <a:p>
            <a:r>
              <a:rPr lang="en-US"/>
              <a:t>Strombolian and Hawaiian eruptions. ... </a:t>
            </a:r>
            <a:endParaRPr lang="en-US"/>
          </a:p>
          <a:p>
            <a:r>
              <a:rPr lang="en-US"/>
              <a:t>Vulcanian eruptions. ... </a:t>
            </a:r>
            <a:endParaRPr lang="en-US"/>
          </a:p>
          <a:p>
            <a:r>
              <a:rPr lang="en-US"/>
              <a:t>Subplinian and Plinian eruptions.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97" name=""/>
          <p:cNvSpPr>
            <a:spLocks noGrp="1"/>
          </p:cNvSpPr>
          <p:nvPr>
            <p:ph type="ctrTitle"/>
          </p:nvPr>
        </p:nvSpPr>
        <p:spPr/>
        <p:txBody>
          <a:bodyPr/>
          <a:p>
            <a:r>
              <a:rPr lang="en-US"/>
              <a:t>P</a:t>
            </a:r>
            <a:r>
              <a:rPr lang="en-US"/>
              <a:t>h</a:t>
            </a:r>
            <a:r>
              <a:rPr lang="en-US"/>
              <a:t>a</a:t>
            </a:r>
            <a:r>
              <a:rPr lang="en-US"/>
              <a:t>s</a:t>
            </a:r>
            <a:r>
              <a:rPr lang="en-US"/>
              <a:t>e</a:t>
            </a:r>
            <a:r>
              <a:rPr lang="en-US"/>
              <a:t>s</a:t>
            </a:r>
            <a:r>
              <a:rPr lang="en-US"/>
              <a:t> </a:t>
            </a:r>
            <a:r>
              <a:rPr lang="en-US"/>
              <a:t>o</a:t>
            </a:r>
            <a:r>
              <a:rPr lang="en-US"/>
              <a:t>f</a:t>
            </a:r>
            <a:r>
              <a:rPr lang="en-US"/>
              <a:t> </a:t>
            </a:r>
            <a:r>
              <a:rPr lang="en-US"/>
              <a:t>e</a:t>
            </a:r>
            <a:r>
              <a:rPr lang="en-US"/>
              <a:t>r</a:t>
            </a:r>
            <a:r>
              <a:rPr lang="en-US"/>
              <a:t>u</a:t>
            </a:r>
            <a:r>
              <a:rPr lang="en-US"/>
              <a:t>p</a:t>
            </a:r>
            <a:r>
              <a:rPr lang="en-US"/>
              <a:t>tion</a:t>
            </a:r>
            <a:r>
              <a:rPr lang="en-US"/>
              <a:t>:</a:t>
            </a:r>
            <a:endParaRPr lang="en-US"/>
          </a:p>
        </p:txBody>
      </p:sp>
      <p:sp>
        <p:nvSpPr>
          <p:cNvPr id="1048698" name=""/>
          <p:cNvSpPr>
            <a:spLocks noGrp="1"/>
          </p:cNvSpPr>
          <p:nvPr>
            <p:ph type="subTitle" idx="1"/>
          </p:nvPr>
        </p:nvSpPr>
        <p:spPr/>
        <p:txBody>
          <a:bodyPr/>
          <a:p>
            <a:r>
              <a:rPr lang="en-US"/>
              <a:t>Tooth eruption may be divided into three phases according to bony crypt movements: 1) pre-eruptive; 2) eruptive, or pre-functional; and 3) post-eruptive, or functional. Fully formed enamel is covered with reduced enamel epithelium.</a:t>
            </a:r>
            <a:endParaRPr lang="en-US"/>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99" name=""/>
          <p:cNvSpPr>
            <a:spLocks noGrp="1"/>
          </p:cNvSpPr>
          <p:nvPr>
            <p:ph type="ctrTitle"/>
          </p:nvPr>
        </p:nvSpPr>
        <p:spPr/>
        <p:txBody>
          <a:bodyPr/>
          <a:p>
            <a:endParaRPr lang="en-US"/>
          </a:p>
        </p:txBody>
      </p:sp>
      <p:sp>
        <p:nvSpPr>
          <p:cNvPr id="1048700" name=""/>
          <p:cNvSpPr>
            <a:spLocks noGrp="1"/>
          </p:cNvSpPr>
          <p:nvPr>
            <p:ph type="subTitle" idx="1"/>
          </p:nvPr>
        </p:nvSpPr>
        <p:spPr/>
        <p:txBody>
          <a:bodyPr/>
          <a:p>
            <a:endParaRPr lang="en-US"/>
          </a:p>
        </p:txBody>
      </p:sp>
      <p:pic>
        <p:nvPicPr>
          <p:cNvPr id="2097158" name=""/>
          <p:cNvPicPr>
            <a:picLocks/>
          </p:cNvPicPr>
          <p:nvPr/>
        </p:nvPicPr>
        <p:blipFill>
          <a:blip xmlns:r="http://schemas.openxmlformats.org/officeDocument/2006/relationships" r:embed="rId1"/>
          <a:stretch>
            <a:fillRect/>
          </a:stretch>
        </p:blipFill>
        <p:spPr>
          <a:xfrm rot="0">
            <a:off x="0" y="838201"/>
            <a:ext cx="9144000" cy="5181598"/>
          </a:xfrm>
          <a:prstGeom prst="rec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701" name=""/>
          <p:cNvSpPr>
            <a:spLocks noGrp="1"/>
          </p:cNvSpPr>
          <p:nvPr>
            <p:ph type="ctrTitle"/>
          </p:nvPr>
        </p:nvSpPr>
        <p:spPr/>
        <p:txBody>
          <a:bodyPr/>
          <a:p>
            <a:endParaRPr lang="en-US"/>
          </a:p>
        </p:txBody>
      </p:sp>
      <p:sp>
        <p:nvSpPr>
          <p:cNvPr id="1048702" name=""/>
          <p:cNvSpPr>
            <a:spLocks noGrp="1"/>
          </p:cNvSpPr>
          <p:nvPr>
            <p:ph type="subTitle" idx="1"/>
          </p:nvPr>
        </p:nvSpPr>
        <p:spPr/>
        <p:txBody>
          <a:bodyPr/>
          <a:p>
            <a:endParaRPr lang="en-US"/>
          </a:p>
        </p:txBody>
      </p:sp>
      <p:pic>
        <p:nvPicPr>
          <p:cNvPr id="2097159" name=""/>
          <p:cNvPicPr>
            <a:picLocks/>
          </p:cNvPicPr>
          <p:nvPr/>
        </p:nvPicPr>
        <p:blipFill>
          <a:blip xmlns:r="http://schemas.openxmlformats.org/officeDocument/2006/relationships" r:embed="rId1"/>
          <a:stretch>
            <a:fillRect/>
          </a:stretch>
        </p:blipFill>
        <p:spPr>
          <a:xfrm rot="0">
            <a:off x="1104472" y="0"/>
            <a:ext cx="6935056" cy="6858000"/>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8" name=""/>
          <p:cNvSpPr>
            <a:spLocks noGrp="1"/>
          </p:cNvSpPr>
          <p:nvPr>
            <p:ph type="ctrTitle"/>
          </p:nvPr>
        </p:nvSpPr>
        <p:spPr/>
        <p:txBody>
          <a:bodyPr/>
          <a:p>
            <a:endParaRPr lang="en-US"/>
          </a:p>
        </p:txBody>
      </p:sp>
      <p:sp>
        <p:nvSpPr>
          <p:cNvPr id="1048599" name=""/>
          <p:cNvSpPr>
            <a:spLocks noGrp="1"/>
          </p:cNvSpPr>
          <p:nvPr>
            <p:ph type="subTitle" idx="1"/>
          </p:nvPr>
        </p:nvSpPr>
        <p:spPr>
          <a:xfrm>
            <a:off x="1143000" y="2217756"/>
            <a:ext cx="6858000" cy="3949944"/>
          </a:xfrm>
        </p:spPr>
        <p:txBody>
          <a:bodyPr>
            <a:normAutofit fontScale="79167" lnSpcReduction="20000"/>
          </a:bodyPr>
          <a:p>
            <a:r>
              <a:rPr lang="en-US"/>
              <a:t>Chemical digestion: breaks down starch by the function of “salivary amylase”</a:t>
            </a:r>
            <a:endParaRPr lang="en-US"/>
          </a:p>
          <a:p>
            <a:r>
              <a:rPr lang="en-US"/>
              <a:t>Helps chewing and swallowing.</a:t>
            </a:r>
            <a:endParaRPr lang="en-US"/>
          </a:p>
          <a:p>
            <a:r>
              <a:rPr lang="en-US"/>
              <a:t>Lubricating effect: moisturizes the inside of the mouth and creates smoother speech.</a:t>
            </a:r>
            <a:endParaRPr lang="en-US"/>
          </a:p>
          <a:p>
            <a:r>
              <a:rPr lang="en-US"/>
              <a:t>Solvent effect: dissolves food and allows the tongue to taste food.</a:t>
            </a:r>
            <a:endParaRPr lang="en-US"/>
          </a:p>
          <a:p>
            <a:r>
              <a:rPr lang="en-US"/>
              <a:t>D</a:t>
            </a:r>
            <a:r>
              <a:rPr lang="en-US"/>
              <a:t>i</a:t>
            </a:r>
            <a:r>
              <a:rPr lang="en-US"/>
              <a:t>g</a:t>
            </a:r>
            <a:r>
              <a:rPr lang="en-US"/>
              <a:t>e</a:t>
            </a:r>
            <a:r>
              <a:rPr lang="en-US"/>
              <a:t>s</a:t>
            </a:r>
            <a:r>
              <a:rPr lang="en-US"/>
              <a:t>t</a:t>
            </a:r>
            <a:r>
              <a:rPr lang="en-US"/>
              <a:t>i</a:t>
            </a:r>
            <a:r>
              <a:rPr lang="en-US"/>
              <a:t>o</a:t>
            </a:r>
            <a:r>
              <a:rPr lang="en-US"/>
              <a:t>n</a:t>
            </a:r>
            <a:r>
              <a:rPr lang="en-US"/>
              <a:t>;The digestive functions of saliva include moistening food, and helping to create a food bolus, so it can be swallowed easily. Saliva contains the enzyme amylase that breaks some starches down into maltose and dextrin. Thus, digestion of food occurs within the mouth, even before food reaches the stomach</a:t>
            </a:r>
            <a:r>
              <a:rPr lang="en-US"/>
              <a:t>.</a:t>
            </a:r>
            <a:r>
              <a:rPr lang="en-US"/>
              <a:t>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0" name=""/>
          <p:cNvSpPr>
            <a:spLocks noGrp="1"/>
          </p:cNvSpPr>
          <p:nvPr>
            <p:ph type="ctrTitle"/>
          </p:nvPr>
        </p:nvSpPr>
        <p:spPr/>
        <p:txBody>
          <a:bodyPr/>
          <a:p>
            <a:r>
              <a:rPr lang="en-US"/>
              <a:t>R</a:t>
            </a:r>
            <a:r>
              <a:rPr lang="en-US"/>
              <a:t>o</a:t>
            </a:r>
            <a:r>
              <a:rPr lang="en-US"/>
              <a:t>l</a:t>
            </a:r>
            <a:r>
              <a:rPr lang="en-US"/>
              <a:t>e</a:t>
            </a:r>
            <a:r>
              <a:rPr lang="en-US"/>
              <a:t> </a:t>
            </a:r>
            <a:r>
              <a:rPr lang="en-US"/>
              <a:t>i</a:t>
            </a:r>
            <a:r>
              <a:rPr lang="en-US"/>
              <a:t>n</a:t>
            </a:r>
            <a:r>
              <a:rPr lang="en-US"/>
              <a:t> </a:t>
            </a:r>
            <a:r>
              <a:rPr lang="en-US"/>
              <a:t>t</a:t>
            </a:r>
            <a:r>
              <a:rPr lang="en-US"/>
              <a:t>a</a:t>
            </a:r>
            <a:r>
              <a:rPr lang="en-US"/>
              <a:t>s</a:t>
            </a:r>
            <a:r>
              <a:rPr lang="en-US"/>
              <a:t>t</a:t>
            </a:r>
            <a:r>
              <a:rPr lang="en-US"/>
              <a:t>e</a:t>
            </a:r>
            <a:r>
              <a:rPr lang="en-US"/>
              <a:t> </a:t>
            </a:r>
            <a:r>
              <a:rPr lang="en-US"/>
              <a:t>:</a:t>
            </a:r>
            <a:r>
              <a:rPr lang="en-US"/>
              <a:t> </a:t>
            </a:r>
            <a:endParaRPr lang="en-US"/>
          </a:p>
        </p:txBody>
      </p:sp>
      <p:sp>
        <p:nvSpPr>
          <p:cNvPr id="1048601" name=""/>
          <p:cNvSpPr>
            <a:spLocks noGrp="1"/>
          </p:cNvSpPr>
          <p:nvPr>
            <p:ph type="subTitle" idx="1"/>
          </p:nvPr>
        </p:nvSpPr>
        <p:spPr/>
        <p:txBody>
          <a:bodyPr>
            <a:normAutofit fontScale="87500" lnSpcReduction="20000"/>
          </a:bodyPr>
          <a:p>
            <a:r>
              <a:rPr lang="en-US"/>
              <a:t>Its main role includes transport of taste substances to and protection of the taste receptor. In the initial process of taste perception, saliva acts as a solvent for taste substances; salivary water dissolves taste substances, and the latter diffuse to the taste receptor sites.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02" name=""/>
          <p:cNvSpPr>
            <a:spLocks noGrp="1"/>
          </p:cNvSpPr>
          <p:nvPr>
            <p:ph type="ctrTitle"/>
          </p:nvPr>
        </p:nvSpPr>
        <p:spPr/>
        <p:txBody>
          <a:bodyPr/>
          <a:p>
            <a:endParaRPr lang="en-US"/>
          </a:p>
        </p:txBody>
      </p:sp>
      <p:sp>
        <p:nvSpPr>
          <p:cNvPr id="1048603" name=""/>
          <p:cNvSpPr>
            <a:spLocks noGrp="1"/>
          </p:cNvSpPr>
          <p:nvPr>
            <p:ph type="subTitle" idx="1"/>
          </p:nvPr>
        </p:nvSpPr>
        <p:spPr/>
        <p:txBody>
          <a:bodyPr/>
          <a:p>
            <a:endParaRPr lang="en-US"/>
          </a:p>
        </p:txBody>
      </p:sp>
      <p:pic>
        <p:nvPicPr>
          <p:cNvPr id="2097153" name=""/>
          <p:cNvPicPr>
            <a:picLocks/>
          </p:cNvPicPr>
          <p:nvPr/>
        </p:nvPicPr>
        <p:blipFill>
          <a:blip xmlns:r="http://schemas.openxmlformats.org/officeDocument/2006/relationships" r:embed="rId1"/>
          <a:stretch>
            <a:fillRect/>
          </a:stretch>
        </p:blipFill>
        <p:spPr>
          <a:xfrm rot="0">
            <a:off x="0" y="25400"/>
            <a:ext cx="9144000" cy="6807199"/>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4" name=""/>
          <p:cNvSpPr>
            <a:spLocks noGrp="1"/>
          </p:cNvSpPr>
          <p:nvPr>
            <p:ph type="ctrTitle"/>
          </p:nvPr>
        </p:nvSpPr>
        <p:spPr/>
        <p:txBody>
          <a:bodyPr>
            <a:normAutofit fontScale="90000"/>
          </a:bodyPr>
          <a:p>
            <a:r>
              <a:rPr lang="en-US"/>
              <a:t>Q</a:t>
            </a:r>
            <a:r>
              <a:rPr lang="en-US"/>
              <a:t>2</a:t>
            </a:r>
            <a:r>
              <a:rPr lang="en-US"/>
              <a:t>:</a:t>
            </a:r>
            <a:r>
              <a:rPr lang="en-US"/>
              <a:t>D</a:t>
            </a:r>
            <a:r>
              <a:rPr lang="en-US"/>
              <a:t>e</a:t>
            </a:r>
            <a:r>
              <a:rPr lang="en-US"/>
              <a:t>f</a:t>
            </a:r>
            <a:r>
              <a:rPr lang="en-US"/>
              <a:t>i</a:t>
            </a:r>
            <a:r>
              <a:rPr lang="en-US"/>
              <a:t>n</a:t>
            </a:r>
            <a:r>
              <a:rPr lang="en-US"/>
              <a:t>e</a:t>
            </a:r>
            <a:r>
              <a:rPr lang="en-US"/>
              <a:t> </a:t>
            </a:r>
            <a:r>
              <a:rPr lang="en-US"/>
              <a:t>t</a:t>
            </a:r>
            <a:r>
              <a:rPr lang="en-US"/>
              <a:t>e</a:t>
            </a:r>
            <a:r>
              <a:rPr lang="en-US"/>
              <a:t>m</a:t>
            </a:r>
            <a:r>
              <a:rPr lang="en-US"/>
              <a:t>p</a:t>
            </a:r>
            <a:r>
              <a:rPr lang="en-US"/>
              <a:t>o</a:t>
            </a:r>
            <a:r>
              <a:rPr lang="en-US"/>
              <a:t>r</a:t>
            </a:r>
            <a:r>
              <a:rPr lang="en-US"/>
              <a:t>m</a:t>
            </a:r>
            <a:r>
              <a:rPr lang="en-US"/>
              <a:t>a</a:t>
            </a:r>
            <a:r>
              <a:rPr lang="en-US"/>
              <a:t>n</a:t>
            </a:r>
            <a:r>
              <a:rPr lang="en-US"/>
              <a:t>d</a:t>
            </a:r>
            <a:r>
              <a:rPr lang="en-US"/>
              <a:t>i</a:t>
            </a:r>
            <a:r>
              <a:rPr lang="en-US"/>
              <a:t>b</a:t>
            </a:r>
            <a:r>
              <a:rPr lang="en-US"/>
              <a:t>u</a:t>
            </a:r>
            <a:r>
              <a:rPr lang="en-US"/>
              <a:t>l</a:t>
            </a:r>
            <a:r>
              <a:rPr lang="en-US"/>
              <a:t>a</a:t>
            </a:r>
            <a:r>
              <a:rPr lang="en-US"/>
              <a:t>r</a:t>
            </a:r>
            <a:r>
              <a:rPr lang="en-US"/>
              <a:t> </a:t>
            </a:r>
            <a:r>
              <a:rPr lang="en-US"/>
              <a:t>j</a:t>
            </a:r>
            <a:r>
              <a:rPr lang="en-US"/>
              <a:t>o</a:t>
            </a:r>
            <a:r>
              <a:rPr lang="en-US"/>
              <a:t>i</a:t>
            </a:r>
            <a:r>
              <a:rPr lang="en-US"/>
              <a:t>n</a:t>
            </a:r>
            <a:r>
              <a:rPr lang="en-US"/>
              <a:t>t</a:t>
            </a:r>
            <a:r>
              <a:rPr lang="en-US"/>
              <a:t> </a:t>
            </a:r>
            <a:r>
              <a:rPr lang="en-US"/>
              <a:t>?</a:t>
            </a:r>
            <a:endParaRPr lang="en-US"/>
          </a:p>
        </p:txBody>
      </p:sp>
      <p:sp>
        <p:nvSpPr>
          <p:cNvPr id="1048605" name=""/>
          <p:cNvSpPr>
            <a:spLocks noGrp="1"/>
          </p:cNvSpPr>
          <p:nvPr>
            <p:ph type="subTitle" idx="1"/>
          </p:nvPr>
        </p:nvSpPr>
        <p:spPr/>
        <p:txBody>
          <a:bodyPr>
            <a:normAutofit fontScale="58333" lnSpcReduction="20000"/>
          </a:bodyPr>
          <a:p>
            <a:r>
              <a:rPr lang="en-US"/>
              <a:t>An</a:t>
            </a:r>
            <a:r>
              <a:rPr lang="en-US"/>
              <a:t>s</a:t>
            </a:r>
            <a:r>
              <a:rPr lang="en-US"/>
              <a:t>:</a:t>
            </a:r>
            <a:r>
              <a:rPr lang="en-US"/>
              <a:t>i</a:t>
            </a:r>
            <a:r>
              <a:rPr lang="en-US"/>
              <a:t>nanatomy, the temporomandibular joints (TMJ) are the two joints connecting the jawbone to the skull. It is a bilateral synovial articulation between the temporal bone of the skull above and the mandible below; it is from these bones that its name is derived.</a:t>
            </a:r>
            <a:endParaRPr lang="en-US"/>
          </a:p>
          <a:p>
            <a:r>
              <a:rPr lang="en-US"/>
              <a:t>Nerve: Auriculotemporal nerve, masseteric nerve</a:t>
            </a:r>
            <a:endParaRPr lang="en-US"/>
          </a:p>
          <a:p>
            <a:r>
              <a:rPr lang="en-US"/>
              <a:t>Artery: Superficial temporal artery</a:t>
            </a:r>
            <a:endParaRPr lang="en-US"/>
          </a:p>
          <a:p>
            <a:r>
              <a:rPr lang="en-US"/>
              <a:t>Latin: Articulatio temporomandibularis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6" name=""/>
          <p:cNvSpPr>
            <a:spLocks noGrp="1"/>
          </p:cNvSpPr>
          <p:nvPr>
            <p:ph type="ctrTitle"/>
          </p:nvPr>
        </p:nvSpPr>
        <p:spPr/>
        <p:txBody>
          <a:bodyPr/>
          <a:p>
            <a:endParaRPr lang="en-US"/>
          </a:p>
        </p:txBody>
      </p:sp>
      <p:sp>
        <p:nvSpPr>
          <p:cNvPr id="1048607" name=""/>
          <p:cNvSpPr>
            <a:spLocks noGrp="1"/>
          </p:cNvSpPr>
          <p:nvPr>
            <p:ph type="subTitle" idx="1"/>
          </p:nvPr>
        </p:nvSpPr>
        <p:spPr>
          <a:xfrm>
            <a:off x="1143000" y="1679720"/>
            <a:ext cx="6858000" cy="3578080"/>
          </a:xfrm>
        </p:spPr>
        <p:txBody>
          <a:bodyPr>
            <a:normAutofit/>
          </a:bodyPr>
          <a:p>
            <a:r>
              <a:rPr lang="en-US"/>
              <a:t>Temporomandibular joint</a:t>
            </a:r>
            <a:endParaRPr lang="en-US"/>
          </a:p>
          <a:p>
            <a:r>
              <a:rPr lang="en-US"/>
              <a:t> The temporomandibular (tem-puh-roe-man-DIB-u-lur) joint (TMJ) acts like a sliding hinge, connecting your jawbone to your skull. You have one joint on each side of your jaw.</a:t>
            </a:r>
            <a:endParaRPr lang="en-US"/>
          </a:p>
          <a:p>
            <a:r>
              <a:rPr lang="en-US"/>
              <a:t>Each temporomandibular joint is classed as a "ginglymoarthrodial" joint since it is both a ginglymus (hinging joint) and an arthrodial (sliding) joint. The condyle of the mandible articulates with the temporal bone in the mandibular fossa.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8" name=""/>
          <p:cNvSpPr>
            <a:spLocks noGrp="1"/>
          </p:cNvSpPr>
          <p:nvPr>
            <p:ph type="ctrTitle"/>
          </p:nvPr>
        </p:nvSpPr>
        <p:spPr/>
        <p:txBody>
          <a:bodyPr/>
          <a:p>
            <a:endParaRPr lang="en-US"/>
          </a:p>
        </p:txBody>
      </p:sp>
      <p:sp>
        <p:nvSpPr>
          <p:cNvPr id="1048609" name=""/>
          <p:cNvSpPr>
            <a:spLocks noGrp="1"/>
          </p:cNvSpPr>
          <p:nvPr>
            <p:ph type="subTitle" idx="1"/>
          </p:nvPr>
        </p:nvSpPr>
        <p:spPr/>
        <p:txBody>
          <a:bodyPr/>
          <a:p>
            <a:endParaRPr lang="en-US"/>
          </a:p>
        </p:txBody>
      </p:sp>
      <p:pic>
        <p:nvPicPr>
          <p:cNvPr id="2097154" name=""/>
          <p:cNvPicPr>
            <a:picLocks/>
          </p:cNvPicPr>
          <p:nvPr/>
        </p:nvPicPr>
        <p:blipFill>
          <a:blip xmlns:r="http://schemas.openxmlformats.org/officeDocument/2006/relationships" r:embed="rId1"/>
          <a:stretch>
            <a:fillRect/>
          </a:stretch>
        </p:blipFill>
        <p:spPr>
          <a:xfrm rot="0">
            <a:off x="919811" y="0"/>
            <a:ext cx="7304378" cy="6858000"/>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10" name=""/>
          <p:cNvSpPr>
            <a:spLocks noGrp="1"/>
          </p:cNvSpPr>
          <p:nvPr>
            <p:ph type="ctrTitle"/>
          </p:nvPr>
        </p:nvSpPr>
        <p:spPr/>
        <p:txBody>
          <a:bodyPr/>
          <a:p>
            <a:r>
              <a:rPr lang="en-US"/>
              <a:t>B</a:t>
            </a:r>
            <a:r>
              <a:rPr lang="en-US"/>
              <a:t>:</a:t>
            </a:r>
            <a:r>
              <a:rPr lang="en-US"/>
              <a:t> </a:t>
            </a:r>
            <a:r>
              <a:rPr lang="en-US"/>
              <a:t>w</a:t>
            </a:r>
            <a:r>
              <a:rPr lang="en-US"/>
              <a:t>h</a:t>
            </a:r>
            <a:r>
              <a:rPr lang="en-US"/>
              <a:t>a</a:t>
            </a:r>
            <a:r>
              <a:rPr lang="en-US"/>
              <a:t>t</a:t>
            </a:r>
            <a:r>
              <a:rPr lang="en-US"/>
              <a:t> </a:t>
            </a:r>
            <a:r>
              <a:rPr lang="en-US"/>
              <a:t>i</a:t>
            </a:r>
            <a:r>
              <a:rPr lang="en-US"/>
              <a:t>s</a:t>
            </a:r>
            <a:r>
              <a:rPr lang="en-US"/>
              <a:t> </a:t>
            </a:r>
            <a:r>
              <a:rPr lang="en-US"/>
              <a:t>TMJ</a:t>
            </a:r>
            <a:r>
              <a:rPr lang="en-US"/>
              <a:t> </a:t>
            </a:r>
            <a:r>
              <a:rPr lang="en-US"/>
              <a:t>u</a:t>
            </a:r>
            <a:r>
              <a:rPr lang="en-US"/>
              <a:t>n</a:t>
            </a:r>
            <a:r>
              <a:rPr lang="en-US"/>
              <a:t>i</a:t>
            </a:r>
            <a:r>
              <a:rPr lang="en-US"/>
              <a:t>q</a:t>
            </a:r>
            <a:r>
              <a:rPr lang="en-US"/>
              <a:t>u</a:t>
            </a:r>
            <a:r>
              <a:rPr lang="en-US"/>
              <a:t>e</a:t>
            </a:r>
            <a:r>
              <a:rPr lang="en-US"/>
              <a:t>?</a:t>
            </a:r>
            <a:endParaRPr lang="en-US"/>
          </a:p>
        </p:txBody>
      </p:sp>
      <p:sp>
        <p:nvSpPr>
          <p:cNvPr id="1048611" name=""/>
          <p:cNvSpPr>
            <a:spLocks noGrp="1"/>
          </p:cNvSpPr>
          <p:nvPr>
            <p:ph type="subTitle" idx="1"/>
          </p:nvPr>
        </p:nvSpPr>
        <p:spPr/>
        <p:txBody>
          <a:bodyPr/>
          <a:p>
            <a:r>
              <a:rPr lang="en-US"/>
              <a:t>An</a:t>
            </a:r>
            <a:r>
              <a:rPr lang="en-US"/>
              <a:t>s</a:t>
            </a:r>
            <a:r>
              <a:rPr lang="en-US"/>
              <a:t>. The temporomandibular joint (TMJ) is the most unusual joint in the whole body as it is two joints in one. The two joints, one on each side of the head, are connected by the jawbone. One joint may influence the function of the other joint.</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vivo 1901</dc:creator>
  <dcterms:created xsi:type="dcterms:W3CDTF">2015-05-11T13:30:45Z</dcterms:created>
  <dcterms:modified xsi:type="dcterms:W3CDTF">2020-08-19T11:33:53Z</dcterms:modified>
</cp:coreProperties>
</file>