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6/27/2020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jp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6/27/2020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3D14-20C6-A44C-9F7D-211824261C0A}"/>
              </a:ext>
            </a:extLst>
          </p:cNvPr>
          <p:cNvSpPr>
            <a:spLocks noGrp="1"/>
          </p:cNvSpPr>
          <p:nvPr>
            <p:ph type="ctrTitle"/>
          </p:nvPr>
        </p:nvSpPr>
        <p:spPr>
          <a:xfrm rot="21420000">
            <a:off x="792708" y="253770"/>
            <a:ext cx="9755187" cy="2195560"/>
          </a:xfrm>
        </p:spPr>
        <p:txBody>
          <a:bodyPr>
            <a:normAutofit fontScale="90000"/>
          </a:bodyPr>
          <a:lstStyle/>
          <a:p>
            <a:r>
              <a:rPr lang="en-GB" b="1" i="1" dirty="0"/>
              <a:t>Saqib Anjum Siddiqui </a:t>
            </a:r>
            <a:br>
              <a:rPr lang="en-GB" b="1" i="1" dirty="0"/>
            </a:br>
            <a:r>
              <a:rPr lang="en-GB" b="1" i="1" dirty="0"/>
              <a:t>f/n: Shafi Hussain </a:t>
            </a:r>
            <a:endParaRPr lang="en-PK" b="1" i="1" dirty="0"/>
          </a:p>
        </p:txBody>
      </p:sp>
      <p:sp>
        <p:nvSpPr>
          <p:cNvPr id="3" name="Subtitle 2">
            <a:extLst>
              <a:ext uri="{FF2B5EF4-FFF2-40B4-BE49-F238E27FC236}">
                <a16:creationId xmlns:a16="http://schemas.microsoft.com/office/drawing/2014/main" id="{4E58F315-0C5A-C64E-A4D1-3D21E5929C86}"/>
              </a:ext>
            </a:extLst>
          </p:cNvPr>
          <p:cNvSpPr>
            <a:spLocks noGrp="1"/>
          </p:cNvSpPr>
          <p:nvPr>
            <p:ph type="subTitle" idx="1"/>
          </p:nvPr>
        </p:nvSpPr>
        <p:spPr>
          <a:xfrm rot="21420000">
            <a:off x="973435" y="2703328"/>
            <a:ext cx="9755187" cy="1786706"/>
          </a:xfrm>
        </p:spPr>
        <p:txBody>
          <a:bodyPr/>
          <a:lstStyle/>
          <a:p>
            <a:r>
              <a:rPr lang="en-GB" b="1" i="1" dirty="0"/>
              <a:t>I’D : 16513</a:t>
            </a:r>
          </a:p>
          <a:p>
            <a:r>
              <a:rPr lang="en-GB" b="1" i="1" dirty="0"/>
              <a:t>Department : b.s (m.l.t 2</a:t>
            </a:r>
            <a:r>
              <a:rPr lang="en-GB" b="1" i="1" baseline="30000" dirty="0"/>
              <a:t>nd</a:t>
            </a:r>
            <a:r>
              <a:rPr lang="en-GB" b="1" i="1" dirty="0"/>
              <a:t> semester) [section : “b”]</a:t>
            </a:r>
          </a:p>
          <a:p>
            <a:r>
              <a:rPr lang="en-GB" b="1" i="1" dirty="0"/>
              <a:t>Instructor : Sir Waqas </a:t>
            </a:r>
            <a:r>
              <a:rPr lang="en-GB" b="1" i="1" dirty="0" err="1"/>
              <a:t>ihsan</a:t>
            </a:r>
            <a:endParaRPr lang="en-PK" b="1" i="1" dirty="0"/>
          </a:p>
        </p:txBody>
      </p:sp>
    </p:spTree>
    <p:extLst>
      <p:ext uri="{BB962C8B-B14F-4D97-AF65-F5344CB8AC3E}">
        <p14:creationId xmlns:p14="http://schemas.microsoft.com/office/powerpoint/2010/main" val="31529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BEB3-6AD4-BC49-A9A2-71852A060B3A}"/>
              </a:ext>
            </a:extLst>
          </p:cNvPr>
          <p:cNvSpPr>
            <a:spLocks noGrp="1"/>
          </p:cNvSpPr>
          <p:nvPr>
            <p:ph type="title"/>
          </p:nvPr>
        </p:nvSpPr>
        <p:spPr>
          <a:xfrm>
            <a:off x="683625" y="63020"/>
            <a:ext cx="10396882" cy="1151965"/>
          </a:xfrm>
        </p:spPr>
        <p:txBody>
          <a:bodyPr>
            <a:normAutofit/>
          </a:bodyPr>
          <a:lstStyle/>
          <a:p>
            <a:r>
              <a:rPr lang="en-GB" sz="2800" b="1" i="1" u="sng" dirty="0"/>
              <a:t>Q5. What is </a:t>
            </a:r>
            <a:r>
              <a:rPr lang="en-GB" sz="2800" b="1" i="1" u="sng" dirty="0" err="1"/>
              <a:t>edema</a:t>
            </a:r>
            <a:r>
              <a:rPr lang="en-GB" sz="2800" b="1" i="1" u="sng" dirty="0"/>
              <a:t>? Explain its types also write about the classification of thrombosis?</a:t>
            </a:r>
            <a:endParaRPr lang="en-PK" sz="2800" b="1" i="1" u="sng" dirty="0"/>
          </a:p>
        </p:txBody>
      </p:sp>
      <p:sp>
        <p:nvSpPr>
          <p:cNvPr id="3" name="Content Placeholder 2">
            <a:extLst>
              <a:ext uri="{FF2B5EF4-FFF2-40B4-BE49-F238E27FC236}">
                <a16:creationId xmlns:a16="http://schemas.microsoft.com/office/drawing/2014/main" id="{FE9FCCD4-39D2-0647-8662-D1810AA2F9E3}"/>
              </a:ext>
            </a:extLst>
          </p:cNvPr>
          <p:cNvSpPr>
            <a:spLocks noGrp="1"/>
          </p:cNvSpPr>
          <p:nvPr>
            <p:ph sz="quarter" idx="13"/>
          </p:nvPr>
        </p:nvSpPr>
        <p:spPr>
          <a:xfrm>
            <a:off x="685800" y="1214986"/>
            <a:ext cx="10394707" cy="4159600"/>
          </a:xfrm>
        </p:spPr>
        <p:txBody>
          <a:bodyPr>
            <a:normAutofit fontScale="92500" lnSpcReduction="10000"/>
          </a:bodyPr>
          <a:lstStyle/>
          <a:p>
            <a:r>
              <a:rPr lang="en-GB" b="1" i="1" dirty="0"/>
              <a:t>Ans :-  </a:t>
            </a:r>
            <a:r>
              <a:rPr lang="en-GB" b="1" i="1" u="sng" dirty="0" err="1"/>
              <a:t>edema</a:t>
            </a:r>
            <a:r>
              <a:rPr lang="en-GB" b="1" i="1" u="sng" dirty="0"/>
              <a:t> :-</a:t>
            </a:r>
            <a:r>
              <a:rPr lang="en-GB" i="1" dirty="0"/>
              <a:t>   </a:t>
            </a:r>
            <a:r>
              <a:rPr lang="en-GB" i="1" dirty="0" err="1"/>
              <a:t>Edema</a:t>
            </a:r>
            <a:r>
              <a:rPr lang="en-GB" i="1" dirty="0"/>
              <a:t> is  the medical term for swelling. Body parts swell from injury or inflammation. It can affect a small area or the entire body. Medication, pregnancy, infection and many other medical problems can cause </a:t>
            </a:r>
            <a:r>
              <a:rPr lang="en-GB" i="1" dirty="0" err="1"/>
              <a:t>edema</a:t>
            </a:r>
            <a:r>
              <a:rPr lang="en-GB" i="1" dirty="0"/>
              <a:t>. </a:t>
            </a:r>
            <a:r>
              <a:rPr lang="en-GB" i="1" dirty="0" err="1"/>
              <a:t>Edema</a:t>
            </a:r>
            <a:r>
              <a:rPr lang="en-GB" i="1" dirty="0"/>
              <a:t> happens when your small blood vessel leak fluid into nearby tissues.</a:t>
            </a:r>
          </a:p>
          <a:p>
            <a:r>
              <a:rPr lang="en-GB" b="1" i="1" u="sng" dirty="0"/>
              <a:t>Types of </a:t>
            </a:r>
            <a:r>
              <a:rPr lang="en-GB" b="1" i="1" u="sng" dirty="0" err="1"/>
              <a:t>edema</a:t>
            </a:r>
            <a:r>
              <a:rPr lang="en-GB" i="1" dirty="0"/>
              <a:t>:-  </a:t>
            </a:r>
          </a:p>
          <a:p>
            <a:r>
              <a:rPr lang="en-GB" b="1" i="1" dirty="0"/>
              <a:t>1.  </a:t>
            </a:r>
            <a:r>
              <a:rPr lang="en-GB" b="1" i="1" u="sng" dirty="0"/>
              <a:t>Peripheral </a:t>
            </a:r>
            <a:r>
              <a:rPr lang="en-GB" b="1" i="1" u="sng" dirty="0" err="1"/>
              <a:t>edema</a:t>
            </a:r>
            <a:r>
              <a:rPr lang="en-GB" b="1" i="1" u="sng" dirty="0"/>
              <a:t>:-</a:t>
            </a:r>
            <a:r>
              <a:rPr lang="en-GB" i="1" dirty="0"/>
              <a:t>  this usually affects the legs, feet, and ankles but it can also happens in the arms. </a:t>
            </a:r>
          </a:p>
          <a:p>
            <a:r>
              <a:rPr lang="en-GB" b="1" i="1" dirty="0"/>
              <a:t>2.  </a:t>
            </a:r>
            <a:r>
              <a:rPr lang="en-GB" b="1" i="1" u="sng" dirty="0"/>
              <a:t>Pedal </a:t>
            </a:r>
            <a:r>
              <a:rPr lang="en-GB" b="1" i="1" u="sng" dirty="0" err="1"/>
              <a:t>edema</a:t>
            </a:r>
            <a:r>
              <a:rPr lang="en-GB" b="1" i="1" u="sng" dirty="0"/>
              <a:t> :-</a:t>
            </a:r>
            <a:r>
              <a:rPr lang="en-GB" i="1" dirty="0"/>
              <a:t>   This happens when fluid gathers in your feet and lower legs, it’s more common if you are older or pregnant.</a:t>
            </a:r>
          </a:p>
          <a:p>
            <a:r>
              <a:rPr lang="en-GB" b="1" i="1" dirty="0"/>
              <a:t>3.  </a:t>
            </a:r>
            <a:r>
              <a:rPr lang="en-GB" b="1" i="1" u="sng" dirty="0"/>
              <a:t>Lymphedema :-</a:t>
            </a:r>
            <a:r>
              <a:rPr lang="en-GB" i="1" dirty="0"/>
              <a:t>   This swelling in the arms and legs is most often caused by damage  to your lymph nodes, tissues that help filter germs and waste from body.</a:t>
            </a:r>
            <a:endParaRPr lang="en-PK" b="1" i="1" dirty="0"/>
          </a:p>
        </p:txBody>
      </p:sp>
    </p:spTree>
    <p:extLst>
      <p:ext uri="{BB962C8B-B14F-4D97-AF65-F5344CB8AC3E}">
        <p14:creationId xmlns:p14="http://schemas.microsoft.com/office/powerpoint/2010/main" val="137574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8C72-ABBA-C548-B2BB-A37FEAC78BB0}"/>
              </a:ext>
            </a:extLst>
          </p:cNvPr>
          <p:cNvSpPr>
            <a:spLocks noGrp="1"/>
          </p:cNvSpPr>
          <p:nvPr>
            <p:ph type="title"/>
          </p:nvPr>
        </p:nvSpPr>
        <p:spPr>
          <a:xfrm>
            <a:off x="685801" y="167106"/>
            <a:ext cx="10396882" cy="985920"/>
          </a:xfrm>
        </p:spPr>
        <p:txBody>
          <a:bodyPr>
            <a:normAutofit/>
          </a:bodyPr>
          <a:lstStyle/>
          <a:p>
            <a:r>
              <a:rPr lang="en-GB" sz="2800" b="1" i="1" u="sng" dirty="0"/>
              <a:t>Classification of thrombosis:-</a:t>
            </a:r>
            <a:endParaRPr lang="en-PK" sz="2800" b="1" i="1" u="sng" dirty="0"/>
          </a:p>
        </p:txBody>
      </p:sp>
      <p:sp>
        <p:nvSpPr>
          <p:cNvPr id="3" name="Content Placeholder 2">
            <a:extLst>
              <a:ext uri="{FF2B5EF4-FFF2-40B4-BE49-F238E27FC236}">
                <a16:creationId xmlns:a16="http://schemas.microsoft.com/office/drawing/2014/main" id="{96C40FFF-649C-4840-99C3-792DC1B050E4}"/>
              </a:ext>
            </a:extLst>
          </p:cNvPr>
          <p:cNvSpPr>
            <a:spLocks noGrp="1"/>
          </p:cNvSpPr>
          <p:nvPr>
            <p:ph sz="quarter" idx="13"/>
          </p:nvPr>
        </p:nvSpPr>
        <p:spPr>
          <a:xfrm>
            <a:off x="685800" y="1019342"/>
            <a:ext cx="10394707" cy="4355243"/>
          </a:xfrm>
        </p:spPr>
        <p:txBody>
          <a:bodyPr>
            <a:normAutofit lnSpcReduction="10000"/>
          </a:bodyPr>
          <a:lstStyle/>
          <a:p>
            <a:r>
              <a:rPr lang="en-GB" b="1" i="1" dirty="0"/>
              <a:t>1. </a:t>
            </a:r>
            <a:r>
              <a:rPr lang="en-GB" b="1" i="1" u="sng" dirty="0"/>
              <a:t>Venous thrombosis:-</a:t>
            </a:r>
            <a:r>
              <a:rPr lang="en-GB" b="1" i="1" dirty="0"/>
              <a:t> </a:t>
            </a:r>
            <a:r>
              <a:rPr lang="en-GB" i="1" dirty="0"/>
              <a:t>  Venous  thrombosis is the formation of a thrombus ( blood clot) within a vein.</a:t>
            </a:r>
          </a:p>
          <a:p>
            <a:r>
              <a:rPr lang="en-GB" b="1" i="1" dirty="0"/>
              <a:t>2.  </a:t>
            </a:r>
            <a:r>
              <a:rPr lang="en-GB" b="1" i="1" u="sng" dirty="0"/>
              <a:t>Deep vein thrombosis:-</a:t>
            </a:r>
            <a:r>
              <a:rPr lang="en-GB" i="1" dirty="0"/>
              <a:t>  deep vein thrombosis (</a:t>
            </a:r>
            <a:r>
              <a:rPr lang="en-GB" i="1" dirty="0" err="1"/>
              <a:t>dvt</a:t>
            </a:r>
            <a:r>
              <a:rPr lang="en-GB" i="1" dirty="0"/>
              <a:t>)  is the formation of a blood clot within a deep vein. It most commonly affects leg veins, such as the femoral vein.</a:t>
            </a:r>
          </a:p>
          <a:p>
            <a:r>
              <a:rPr lang="en-GB" b="1" i="1" dirty="0"/>
              <a:t>3.  </a:t>
            </a:r>
            <a:r>
              <a:rPr lang="en-GB" b="1" i="1" u="sng" dirty="0"/>
              <a:t>Portal vein thrombosis:-</a:t>
            </a:r>
            <a:r>
              <a:rPr lang="en-GB" i="1" dirty="0"/>
              <a:t>  octal vein thrombosis affects the hepatic portal vein, which can lead to portal hypertension and reduction of the blood supply to the blood supply to the liver. It usually has a pathological cause such as pancreatitis, cirrhosis, diverticulitis or </a:t>
            </a:r>
            <a:r>
              <a:rPr lang="en-GB" i="1" dirty="0" err="1"/>
              <a:t>chalangiocarcinoma</a:t>
            </a:r>
            <a:r>
              <a:rPr lang="en-GB" i="1" dirty="0"/>
              <a:t>.</a:t>
            </a:r>
          </a:p>
          <a:p>
            <a:r>
              <a:rPr lang="en-GB" b="1" i="1" dirty="0"/>
              <a:t>4.  </a:t>
            </a:r>
            <a:r>
              <a:rPr lang="en-GB" b="1" i="1" u="sng" dirty="0"/>
              <a:t>Renal vein thrombosis:-</a:t>
            </a:r>
            <a:r>
              <a:rPr lang="en-GB" i="1" dirty="0"/>
              <a:t>  renal vein thrombosis is the obstruction of the renal vein by a thrombus. This is lead to reduced drainage from the kidney.</a:t>
            </a:r>
            <a:endParaRPr lang="en-GB" b="1" i="1" dirty="0"/>
          </a:p>
        </p:txBody>
      </p:sp>
    </p:spTree>
    <p:extLst>
      <p:ext uri="{BB962C8B-B14F-4D97-AF65-F5344CB8AC3E}">
        <p14:creationId xmlns:p14="http://schemas.microsoft.com/office/powerpoint/2010/main" val="272769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D848-9E75-E34F-8982-9712CCE84A66}"/>
              </a:ext>
            </a:extLst>
          </p:cNvPr>
          <p:cNvSpPr>
            <a:spLocks noGrp="1"/>
          </p:cNvSpPr>
          <p:nvPr>
            <p:ph type="title"/>
          </p:nvPr>
        </p:nvSpPr>
        <p:spPr>
          <a:xfrm>
            <a:off x="683625" y="568827"/>
            <a:ext cx="10396882" cy="1519989"/>
          </a:xfrm>
        </p:spPr>
        <p:txBody>
          <a:bodyPr>
            <a:normAutofit/>
          </a:bodyPr>
          <a:lstStyle/>
          <a:p>
            <a:r>
              <a:rPr lang="en-GB" sz="2800" b="1" i="1" dirty="0"/>
              <a:t>Q1. What are the circulating cells in acute inflammation? Also write the characteristics of acute inflammation.</a:t>
            </a:r>
            <a:endParaRPr lang="en-PK" sz="2800" b="1" i="1" dirty="0"/>
          </a:p>
        </p:txBody>
      </p:sp>
      <p:sp>
        <p:nvSpPr>
          <p:cNvPr id="3" name="Content Placeholder 2">
            <a:extLst>
              <a:ext uri="{FF2B5EF4-FFF2-40B4-BE49-F238E27FC236}">
                <a16:creationId xmlns:a16="http://schemas.microsoft.com/office/drawing/2014/main" id="{F03C8FD5-925F-4E42-AD91-2CE25E3C9003}"/>
              </a:ext>
            </a:extLst>
          </p:cNvPr>
          <p:cNvSpPr>
            <a:spLocks noGrp="1"/>
          </p:cNvSpPr>
          <p:nvPr>
            <p:ph sz="quarter" idx="13"/>
          </p:nvPr>
        </p:nvSpPr>
        <p:spPr>
          <a:xfrm>
            <a:off x="685800" y="2255921"/>
            <a:ext cx="10394707" cy="3118664"/>
          </a:xfrm>
        </p:spPr>
        <p:txBody>
          <a:bodyPr/>
          <a:lstStyle/>
          <a:p>
            <a:r>
              <a:rPr lang="en-GB" b="1" i="1" dirty="0"/>
              <a:t>Ans:- </a:t>
            </a:r>
            <a:r>
              <a:rPr lang="en-GB" i="1" dirty="0"/>
              <a:t>the predominant cell of acute inflammation is the neutrophils. They are attracted to the site of injury by the presence of </a:t>
            </a:r>
            <a:r>
              <a:rPr lang="en-GB" i="1" dirty="0" err="1"/>
              <a:t>chemotoxins</a:t>
            </a:r>
            <a:r>
              <a:rPr lang="en-GB" i="1" dirty="0"/>
              <a:t>, the mediators released into the blood immediately after the result.</a:t>
            </a:r>
          </a:p>
          <a:p>
            <a:r>
              <a:rPr lang="en-GB" i="1" dirty="0"/>
              <a:t>The process of acute inflammation is initiated by resident immune cells already present in the involved tissues, mainly resident macrophages, dendritic cells, </a:t>
            </a:r>
            <a:r>
              <a:rPr lang="en-GB" i="1" dirty="0" err="1"/>
              <a:t>histocytes</a:t>
            </a:r>
            <a:r>
              <a:rPr lang="en-GB" i="1" dirty="0"/>
              <a:t>, </a:t>
            </a:r>
            <a:r>
              <a:rPr lang="en-GB" i="1" dirty="0" err="1"/>
              <a:t>kupffer</a:t>
            </a:r>
            <a:r>
              <a:rPr lang="en-GB" i="1" dirty="0"/>
              <a:t> cells and mast cells.</a:t>
            </a:r>
            <a:endParaRPr lang="en-PK" i="1" dirty="0"/>
          </a:p>
        </p:txBody>
      </p:sp>
    </p:spTree>
    <p:extLst>
      <p:ext uri="{BB962C8B-B14F-4D97-AF65-F5344CB8AC3E}">
        <p14:creationId xmlns:p14="http://schemas.microsoft.com/office/powerpoint/2010/main" val="10477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0104-28FD-5643-AC65-6761FB840E81}"/>
              </a:ext>
            </a:extLst>
          </p:cNvPr>
          <p:cNvSpPr>
            <a:spLocks noGrp="1"/>
          </p:cNvSpPr>
          <p:nvPr>
            <p:ph type="title"/>
          </p:nvPr>
        </p:nvSpPr>
        <p:spPr/>
        <p:txBody>
          <a:bodyPr>
            <a:normAutofit/>
          </a:bodyPr>
          <a:lstStyle/>
          <a:p>
            <a:r>
              <a:rPr lang="en-GB" sz="2800" b="1" i="1" dirty="0"/>
              <a:t>Characteristics of acute inflammation:-</a:t>
            </a:r>
            <a:endParaRPr lang="en-PK" sz="2800" b="1" i="1" dirty="0"/>
          </a:p>
        </p:txBody>
      </p:sp>
      <p:sp>
        <p:nvSpPr>
          <p:cNvPr id="3" name="Content Placeholder 2">
            <a:extLst>
              <a:ext uri="{FF2B5EF4-FFF2-40B4-BE49-F238E27FC236}">
                <a16:creationId xmlns:a16="http://schemas.microsoft.com/office/drawing/2014/main" id="{28B3DF5A-091B-7C4C-88EC-8116DB06FCF2}"/>
              </a:ext>
            </a:extLst>
          </p:cNvPr>
          <p:cNvSpPr>
            <a:spLocks noGrp="1"/>
          </p:cNvSpPr>
          <p:nvPr>
            <p:ph sz="quarter" idx="13"/>
          </p:nvPr>
        </p:nvSpPr>
        <p:spPr/>
        <p:txBody>
          <a:bodyPr/>
          <a:lstStyle/>
          <a:p>
            <a:r>
              <a:rPr lang="en-GB" b="1" i="1" dirty="0"/>
              <a:t>1.      Rubber ( redness )</a:t>
            </a:r>
          </a:p>
          <a:p>
            <a:r>
              <a:rPr lang="en-GB" b="1" i="1" dirty="0"/>
              <a:t>2.      </a:t>
            </a:r>
            <a:r>
              <a:rPr lang="en-GB" b="1" i="1" dirty="0" err="1"/>
              <a:t>Tumor</a:t>
            </a:r>
            <a:r>
              <a:rPr lang="en-GB" b="1" i="1" dirty="0"/>
              <a:t> ( swellings )</a:t>
            </a:r>
          </a:p>
          <a:p>
            <a:r>
              <a:rPr lang="en-GB" b="1" i="1" dirty="0"/>
              <a:t>3.      </a:t>
            </a:r>
            <a:r>
              <a:rPr lang="en-GB" b="1" i="1" dirty="0" err="1"/>
              <a:t>Dolor</a:t>
            </a:r>
            <a:r>
              <a:rPr lang="en-GB" b="1" i="1" dirty="0"/>
              <a:t> ( pain )</a:t>
            </a:r>
            <a:endParaRPr lang="en-PK" b="1" i="1" dirty="0"/>
          </a:p>
        </p:txBody>
      </p:sp>
    </p:spTree>
    <p:extLst>
      <p:ext uri="{BB962C8B-B14F-4D97-AF65-F5344CB8AC3E}">
        <p14:creationId xmlns:p14="http://schemas.microsoft.com/office/powerpoint/2010/main" val="335617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F149-1A8E-9B42-81E5-8994008A541E}"/>
              </a:ext>
            </a:extLst>
          </p:cNvPr>
          <p:cNvSpPr>
            <a:spLocks noGrp="1"/>
          </p:cNvSpPr>
          <p:nvPr>
            <p:ph type="title"/>
          </p:nvPr>
        </p:nvSpPr>
        <p:spPr/>
        <p:txBody>
          <a:bodyPr>
            <a:normAutofit/>
          </a:bodyPr>
          <a:lstStyle/>
          <a:p>
            <a:r>
              <a:rPr lang="en-GB" sz="2800" b="1" i="1" dirty="0"/>
              <a:t>Q2. Write note on infraction and it’s types band write a note on mast cell?</a:t>
            </a:r>
            <a:endParaRPr lang="en-PK" sz="2800" b="1" i="1" dirty="0"/>
          </a:p>
        </p:txBody>
      </p:sp>
      <p:sp>
        <p:nvSpPr>
          <p:cNvPr id="3" name="Content Placeholder 2">
            <a:extLst>
              <a:ext uri="{FF2B5EF4-FFF2-40B4-BE49-F238E27FC236}">
                <a16:creationId xmlns:a16="http://schemas.microsoft.com/office/drawing/2014/main" id="{4BBF2BB6-318F-344D-AF4E-7C5A27B7824C}"/>
              </a:ext>
            </a:extLst>
          </p:cNvPr>
          <p:cNvSpPr>
            <a:spLocks noGrp="1"/>
          </p:cNvSpPr>
          <p:nvPr>
            <p:ph sz="quarter" idx="13"/>
          </p:nvPr>
        </p:nvSpPr>
        <p:spPr/>
        <p:txBody>
          <a:bodyPr/>
          <a:lstStyle/>
          <a:p>
            <a:r>
              <a:rPr lang="en-GB" b="1" i="1" dirty="0"/>
              <a:t>Ans:-    </a:t>
            </a:r>
            <a:r>
              <a:rPr lang="en-GB" b="1" i="1" u="sng" dirty="0"/>
              <a:t>Infraction:-</a:t>
            </a:r>
            <a:r>
              <a:rPr lang="en-GB" i="1" dirty="0"/>
              <a:t>  death of tissues resulting from a failure of blood supply, commonly due to obstruction of a blood vessel by a blood clot or narrowing of the blood-vessel channel . The dead tissues is called an infraction.</a:t>
            </a:r>
          </a:p>
          <a:p>
            <a:r>
              <a:rPr lang="en-GB" b="1" i="1" u="sng" dirty="0"/>
              <a:t>Types :-</a:t>
            </a:r>
            <a:endParaRPr lang="en-GB" i="1" dirty="0"/>
          </a:p>
          <a:p>
            <a:r>
              <a:rPr lang="en-GB" i="1" dirty="0"/>
              <a:t>          </a:t>
            </a:r>
            <a:r>
              <a:rPr lang="en-GB" b="1" i="1" dirty="0"/>
              <a:t>1. White infarcts  ( </a:t>
            </a:r>
            <a:r>
              <a:rPr lang="en-GB" b="1" i="1" dirty="0" err="1"/>
              <a:t>aneamic</a:t>
            </a:r>
            <a:r>
              <a:rPr lang="en-GB" b="1" i="1" dirty="0"/>
              <a:t> infracts )</a:t>
            </a:r>
          </a:p>
          <a:p>
            <a:r>
              <a:rPr lang="en-GB" b="1" i="1" dirty="0"/>
              <a:t>          2.  Red infracts ( hemorrhagic infracts )</a:t>
            </a:r>
          </a:p>
          <a:p>
            <a:r>
              <a:rPr lang="en-GB" b="1" i="1" dirty="0"/>
              <a:t>          3.  Septic infracts.</a:t>
            </a:r>
            <a:endParaRPr lang="en-GB" i="1" dirty="0"/>
          </a:p>
        </p:txBody>
      </p:sp>
    </p:spTree>
    <p:extLst>
      <p:ext uri="{BB962C8B-B14F-4D97-AF65-F5344CB8AC3E}">
        <p14:creationId xmlns:p14="http://schemas.microsoft.com/office/powerpoint/2010/main" val="372431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8DF9-4E0D-594B-B405-80E9E1CE72E0}"/>
              </a:ext>
            </a:extLst>
          </p:cNvPr>
          <p:cNvSpPr>
            <a:spLocks noGrp="1"/>
          </p:cNvSpPr>
          <p:nvPr>
            <p:ph type="title"/>
          </p:nvPr>
        </p:nvSpPr>
        <p:spPr/>
        <p:txBody>
          <a:bodyPr>
            <a:normAutofit/>
          </a:bodyPr>
          <a:lstStyle/>
          <a:p>
            <a:r>
              <a:rPr lang="en-GB" sz="2800" b="1" i="1" dirty="0"/>
              <a:t>Q2 . Write note on mast cell?</a:t>
            </a:r>
            <a:endParaRPr lang="en-PK" sz="2800" b="1" i="1" dirty="0"/>
          </a:p>
        </p:txBody>
      </p:sp>
      <p:sp>
        <p:nvSpPr>
          <p:cNvPr id="3" name="Content Placeholder 2">
            <a:extLst>
              <a:ext uri="{FF2B5EF4-FFF2-40B4-BE49-F238E27FC236}">
                <a16:creationId xmlns:a16="http://schemas.microsoft.com/office/drawing/2014/main" id="{E5208F92-AABC-3442-8381-AC64BE3B1842}"/>
              </a:ext>
            </a:extLst>
          </p:cNvPr>
          <p:cNvSpPr>
            <a:spLocks noGrp="1"/>
          </p:cNvSpPr>
          <p:nvPr>
            <p:ph sz="quarter" idx="13"/>
          </p:nvPr>
        </p:nvSpPr>
        <p:spPr>
          <a:xfrm>
            <a:off x="568826" y="1770923"/>
            <a:ext cx="10394707" cy="2400111"/>
          </a:xfrm>
        </p:spPr>
        <p:txBody>
          <a:bodyPr>
            <a:normAutofit/>
          </a:bodyPr>
          <a:lstStyle/>
          <a:p>
            <a:r>
              <a:rPr lang="en-GB" sz="3600" b="1" i="1" u="sng" dirty="0"/>
              <a:t>Mast cell :-</a:t>
            </a:r>
            <a:r>
              <a:rPr lang="en-GB" sz="3600" i="1" dirty="0"/>
              <a:t>   </a:t>
            </a:r>
            <a:r>
              <a:rPr lang="en-GB" i="1" dirty="0"/>
              <a:t>A mast cell is also known as a </a:t>
            </a:r>
            <a:r>
              <a:rPr lang="en-GB" i="1" dirty="0" err="1"/>
              <a:t>mastocyte</a:t>
            </a:r>
            <a:r>
              <a:rPr lang="en-GB" i="1" dirty="0"/>
              <a:t> or a </a:t>
            </a:r>
            <a:r>
              <a:rPr lang="en-GB" i="1" dirty="0" err="1"/>
              <a:t>labrocyte</a:t>
            </a:r>
            <a:r>
              <a:rPr lang="en-GB" i="1" dirty="0"/>
              <a:t> is a migrant cell of connective tissues that contains many granules rich in histamine and heparin. </a:t>
            </a:r>
            <a:r>
              <a:rPr lang="en-GB" b="1" i="1" dirty="0"/>
              <a:t>Specially , </a:t>
            </a:r>
            <a:r>
              <a:rPr lang="en-GB" i="1" dirty="0"/>
              <a:t>it is  a type of granulocytes derived from the myeloid stem cells that is a part of the immune and </a:t>
            </a:r>
            <a:r>
              <a:rPr lang="en-GB" i="1" dirty="0" err="1"/>
              <a:t>neuroimmune</a:t>
            </a:r>
            <a:r>
              <a:rPr lang="en-GB" i="1" dirty="0"/>
              <a:t> systems.</a:t>
            </a:r>
            <a:endParaRPr lang="en-GB" sz="3600" b="1" i="1" u="sng" dirty="0"/>
          </a:p>
        </p:txBody>
      </p:sp>
    </p:spTree>
    <p:extLst>
      <p:ext uri="{BB962C8B-B14F-4D97-AF65-F5344CB8AC3E}">
        <p14:creationId xmlns:p14="http://schemas.microsoft.com/office/powerpoint/2010/main" val="337230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A1F8-07E1-E947-BFEA-1A35EA69D9F5}"/>
              </a:ext>
            </a:extLst>
          </p:cNvPr>
          <p:cNvSpPr>
            <a:spLocks noGrp="1"/>
          </p:cNvSpPr>
          <p:nvPr>
            <p:ph type="title"/>
          </p:nvPr>
        </p:nvSpPr>
        <p:spPr>
          <a:xfrm>
            <a:off x="683625" y="1311168"/>
            <a:ext cx="10396882" cy="1151965"/>
          </a:xfrm>
        </p:spPr>
        <p:txBody>
          <a:bodyPr>
            <a:normAutofit fontScale="90000"/>
          </a:bodyPr>
          <a:lstStyle/>
          <a:p>
            <a:r>
              <a:rPr lang="en-GB" sz="2800" b="1" i="1" dirty="0"/>
              <a:t>Q3. Which are the cells having proliferative capacity? Explain them, also write about the characteristics of benign </a:t>
            </a:r>
            <a:r>
              <a:rPr lang="en-GB" sz="2800" b="1" i="1" dirty="0" err="1"/>
              <a:t>tumor</a:t>
            </a:r>
            <a:r>
              <a:rPr lang="en-GB" sz="2800" b="1" i="1" dirty="0"/>
              <a:t> ?</a:t>
            </a:r>
            <a:endParaRPr lang="en-PK" sz="2800" b="1" i="1" dirty="0"/>
          </a:p>
        </p:txBody>
      </p:sp>
      <p:sp>
        <p:nvSpPr>
          <p:cNvPr id="3" name="Content Placeholder 2">
            <a:extLst>
              <a:ext uri="{FF2B5EF4-FFF2-40B4-BE49-F238E27FC236}">
                <a16:creationId xmlns:a16="http://schemas.microsoft.com/office/drawing/2014/main" id="{C5383921-48A8-B54D-952C-77E20BA219BC}"/>
              </a:ext>
            </a:extLst>
          </p:cNvPr>
          <p:cNvSpPr>
            <a:spLocks noGrp="1"/>
          </p:cNvSpPr>
          <p:nvPr>
            <p:ph sz="quarter" idx="13"/>
          </p:nvPr>
        </p:nvSpPr>
        <p:spPr>
          <a:xfrm>
            <a:off x="683625" y="2463133"/>
            <a:ext cx="10394707" cy="2331472"/>
          </a:xfrm>
        </p:spPr>
        <p:txBody>
          <a:bodyPr/>
          <a:lstStyle/>
          <a:p>
            <a:r>
              <a:rPr lang="en-GB" b="1" i="1" dirty="0"/>
              <a:t>Ans :-</a:t>
            </a:r>
            <a:r>
              <a:rPr lang="en-GB" i="1" dirty="0"/>
              <a:t>  cell of this type includes skin fibroblasts, smooth muscle cells, the endothelial cells that line blood vessels, and the epithelial cells of most internal organs, such as the liver, pancreas, kidneys, lungs, prostate and breast.</a:t>
            </a:r>
            <a:endParaRPr lang="en-PK" b="1" i="1" dirty="0"/>
          </a:p>
        </p:txBody>
      </p:sp>
    </p:spTree>
    <p:extLst>
      <p:ext uri="{BB962C8B-B14F-4D97-AF65-F5344CB8AC3E}">
        <p14:creationId xmlns:p14="http://schemas.microsoft.com/office/powerpoint/2010/main" val="63038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8ACF-4EA4-BB43-93BF-E252DACC316C}"/>
              </a:ext>
            </a:extLst>
          </p:cNvPr>
          <p:cNvSpPr>
            <a:spLocks noGrp="1"/>
          </p:cNvSpPr>
          <p:nvPr>
            <p:ph type="title"/>
          </p:nvPr>
        </p:nvSpPr>
        <p:spPr>
          <a:xfrm>
            <a:off x="683625" y="1084607"/>
            <a:ext cx="10396882" cy="797615"/>
          </a:xfrm>
        </p:spPr>
        <p:txBody>
          <a:bodyPr>
            <a:normAutofit/>
          </a:bodyPr>
          <a:lstStyle/>
          <a:p>
            <a:r>
              <a:rPr lang="en-GB" sz="2800" b="1" i="1" u="sng" dirty="0"/>
              <a:t>Characteristics of benign </a:t>
            </a:r>
            <a:r>
              <a:rPr lang="en-GB" sz="2800" b="1" i="1" u="sng" dirty="0" err="1"/>
              <a:t>tumor</a:t>
            </a:r>
            <a:r>
              <a:rPr lang="en-GB" sz="2800" b="1" i="1" u="sng" dirty="0"/>
              <a:t> / neoplasm:-</a:t>
            </a:r>
            <a:endParaRPr lang="en-PK" sz="2800" b="1" i="1" u="sng" dirty="0"/>
          </a:p>
        </p:txBody>
      </p:sp>
      <p:sp>
        <p:nvSpPr>
          <p:cNvPr id="3" name="Content Placeholder 2">
            <a:extLst>
              <a:ext uri="{FF2B5EF4-FFF2-40B4-BE49-F238E27FC236}">
                <a16:creationId xmlns:a16="http://schemas.microsoft.com/office/drawing/2014/main" id="{0E92C46A-136F-A340-95A4-910D905C9950}"/>
              </a:ext>
            </a:extLst>
          </p:cNvPr>
          <p:cNvSpPr>
            <a:spLocks noGrp="1"/>
          </p:cNvSpPr>
          <p:nvPr>
            <p:ph sz="quarter" idx="13"/>
          </p:nvPr>
        </p:nvSpPr>
        <p:spPr/>
        <p:txBody>
          <a:bodyPr/>
          <a:lstStyle/>
          <a:p>
            <a:r>
              <a:rPr lang="en-GB" i="1" dirty="0"/>
              <a:t>A benign neoplasm looks a lot like the tissues with normal cells from which it originated, and has a slow growth rate. Benign neoplasm do not invade surrounding tissues and the do not metastasise. Thus, characteristics includes.</a:t>
            </a:r>
          </a:p>
          <a:p>
            <a:r>
              <a:rPr lang="en-GB" i="1" dirty="0"/>
              <a:t> </a:t>
            </a:r>
            <a:r>
              <a:rPr lang="en-GB" b="1" i="1" dirty="0"/>
              <a:t>1.  Slow growth .</a:t>
            </a:r>
          </a:p>
          <a:p>
            <a:r>
              <a:rPr lang="en-GB" b="1" i="1" dirty="0"/>
              <a:t>2.  Resemblance to tissues of origin ( well differentiate ).</a:t>
            </a:r>
          </a:p>
          <a:p>
            <a:r>
              <a:rPr lang="en-GB" b="1" i="1" dirty="0"/>
              <a:t>3.  Circumscription .</a:t>
            </a:r>
          </a:p>
          <a:p>
            <a:r>
              <a:rPr lang="en-GB" b="1" i="1" dirty="0"/>
              <a:t>4.  Lack of invasion.</a:t>
            </a:r>
            <a:endParaRPr lang="en-PK" i="1" dirty="0"/>
          </a:p>
        </p:txBody>
      </p:sp>
    </p:spTree>
    <p:extLst>
      <p:ext uri="{BB962C8B-B14F-4D97-AF65-F5344CB8AC3E}">
        <p14:creationId xmlns:p14="http://schemas.microsoft.com/office/powerpoint/2010/main" val="338033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2A50-F05A-E44C-8202-C680AEB5E314}"/>
              </a:ext>
            </a:extLst>
          </p:cNvPr>
          <p:cNvSpPr>
            <a:spLocks noGrp="1"/>
          </p:cNvSpPr>
          <p:nvPr>
            <p:ph type="title"/>
          </p:nvPr>
        </p:nvSpPr>
        <p:spPr/>
        <p:txBody>
          <a:bodyPr>
            <a:normAutofit/>
          </a:bodyPr>
          <a:lstStyle/>
          <a:p>
            <a:r>
              <a:rPr lang="en-GB" sz="2800" b="1" i="1" dirty="0"/>
              <a:t>Q4. What is </a:t>
            </a:r>
            <a:r>
              <a:rPr lang="en-GB" sz="2800" b="1" i="1" dirty="0" err="1"/>
              <a:t>hypovolumic</a:t>
            </a:r>
            <a:r>
              <a:rPr lang="en-GB" sz="2800" b="1" i="1" dirty="0"/>
              <a:t> shock? Explain along with it’s condition?</a:t>
            </a:r>
            <a:endParaRPr lang="en-PK" sz="2800" b="1" i="1" dirty="0"/>
          </a:p>
        </p:txBody>
      </p:sp>
      <p:sp>
        <p:nvSpPr>
          <p:cNvPr id="3" name="Content Placeholder 2">
            <a:extLst>
              <a:ext uri="{FF2B5EF4-FFF2-40B4-BE49-F238E27FC236}">
                <a16:creationId xmlns:a16="http://schemas.microsoft.com/office/drawing/2014/main" id="{C7CCB677-0BF4-3E42-AC9E-58D0168C939B}"/>
              </a:ext>
            </a:extLst>
          </p:cNvPr>
          <p:cNvSpPr>
            <a:spLocks noGrp="1"/>
          </p:cNvSpPr>
          <p:nvPr>
            <p:ph sz="quarter" idx="13"/>
          </p:nvPr>
        </p:nvSpPr>
        <p:spPr>
          <a:xfrm>
            <a:off x="685801" y="1837765"/>
            <a:ext cx="10394707" cy="2097525"/>
          </a:xfrm>
        </p:spPr>
        <p:txBody>
          <a:bodyPr/>
          <a:lstStyle/>
          <a:p>
            <a:r>
              <a:rPr lang="en-GB" b="1" i="1" dirty="0"/>
              <a:t>Ans :-  </a:t>
            </a:r>
            <a:r>
              <a:rPr lang="en-GB" sz="2400" b="1" i="1" u="sng" dirty="0" err="1"/>
              <a:t>hypovolumic</a:t>
            </a:r>
            <a:r>
              <a:rPr lang="en-GB" sz="2400" b="1" i="1" u="sng" dirty="0"/>
              <a:t> shock :-</a:t>
            </a:r>
            <a:r>
              <a:rPr lang="en-GB" sz="2400" b="1" i="1" dirty="0"/>
              <a:t> </a:t>
            </a:r>
            <a:r>
              <a:rPr lang="en-GB" b="1" i="1" dirty="0"/>
              <a:t>   </a:t>
            </a:r>
            <a:r>
              <a:rPr lang="en-GB" i="1" dirty="0"/>
              <a:t> Is a life-threatening condition that results when you lose more than 20% percent of your body’s blood or fluid supply. This severe fluid lose makes it body </a:t>
            </a:r>
            <a:r>
              <a:rPr lang="en-GB" i="1" dirty="0" err="1"/>
              <a:t>hypovolumic</a:t>
            </a:r>
            <a:r>
              <a:rPr lang="en-GB" i="1" dirty="0"/>
              <a:t> shock can lead to organ failure.</a:t>
            </a:r>
          </a:p>
        </p:txBody>
      </p:sp>
    </p:spTree>
    <p:extLst>
      <p:ext uri="{BB962C8B-B14F-4D97-AF65-F5344CB8AC3E}">
        <p14:creationId xmlns:p14="http://schemas.microsoft.com/office/powerpoint/2010/main" val="68409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E0A0-EF6A-D344-89C6-5999F9EDF859}"/>
              </a:ext>
            </a:extLst>
          </p:cNvPr>
          <p:cNvSpPr>
            <a:spLocks noGrp="1"/>
          </p:cNvSpPr>
          <p:nvPr>
            <p:ph type="title"/>
          </p:nvPr>
        </p:nvSpPr>
        <p:spPr>
          <a:xfrm>
            <a:off x="685800" y="1020011"/>
            <a:ext cx="10396882" cy="600911"/>
          </a:xfrm>
        </p:spPr>
        <p:txBody>
          <a:bodyPr>
            <a:normAutofit/>
          </a:bodyPr>
          <a:lstStyle/>
          <a:p>
            <a:r>
              <a:rPr lang="en-GB" sz="2800" b="1" i="1" u="sng" dirty="0" err="1"/>
              <a:t>Hypovolumic</a:t>
            </a:r>
            <a:r>
              <a:rPr lang="en-GB" sz="2800" b="1" i="1" u="sng" dirty="0"/>
              <a:t> shock , conditions:-</a:t>
            </a:r>
            <a:endParaRPr lang="en-PK" sz="2800" b="1" i="1" u="sng" dirty="0"/>
          </a:p>
        </p:txBody>
      </p:sp>
      <p:sp>
        <p:nvSpPr>
          <p:cNvPr id="3" name="Content Placeholder 2">
            <a:extLst>
              <a:ext uri="{FF2B5EF4-FFF2-40B4-BE49-F238E27FC236}">
                <a16:creationId xmlns:a16="http://schemas.microsoft.com/office/drawing/2014/main" id="{D676EAF6-A97E-CE40-B04B-25F4D600B26D}"/>
              </a:ext>
            </a:extLst>
          </p:cNvPr>
          <p:cNvSpPr>
            <a:spLocks noGrp="1"/>
          </p:cNvSpPr>
          <p:nvPr>
            <p:ph sz="quarter" idx="13"/>
          </p:nvPr>
        </p:nvSpPr>
        <p:spPr/>
        <p:txBody>
          <a:bodyPr>
            <a:normAutofit/>
          </a:bodyPr>
          <a:lstStyle/>
          <a:p>
            <a:r>
              <a:rPr lang="en-GB" sz="2400" b="1" i="1" u="sng" dirty="0"/>
              <a:t>Conditions :-</a:t>
            </a:r>
            <a:r>
              <a:rPr lang="en-GB" sz="2400" i="1" dirty="0"/>
              <a:t>     </a:t>
            </a:r>
            <a:r>
              <a:rPr lang="en-GB" i="1" dirty="0" err="1"/>
              <a:t>Hypovolumic</a:t>
            </a:r>
            <a:r>
              <a:rPr lang="en-GB" i="1" dirty="0"/>
              <a:t> shock is an emergency condition in which sever blood or other fluid lose makes the heart unstable to pump enough blood to the body. This type of shock can cause many organs to stop working. This condition requires immediate emergency medical attention.</a:t>
            </a:r>
          </a:p>
          <a:p>
            <a:r>
              <a:rPr lang="en-GB" i="1" dirty="0" err="1"/>
              <a:t>Hypovolumic</a:t>
            </a:r>
            <a:r>
              <a:rPr lang="en-GB" i="1" dirty="0"/>
              <a:t> shock is especially dangerous for older and adults because often do not tolerate having a low blood volume. The risk of complications increase with age, especially if other conditions have already caused organ damage, such as kidney failure or a heart attack.</a:t>
            </a:r>
            <a:endParaRPr lang="en-PK" i="1" dirty="0"/>
          </a:p>
        </p:txBody>
      </p:sp>
    </p:spTree>
    <p:extLst>
      <p:ext uri="{BB962C8B-B14F-4D97-AF65-F5344CB8AC3E}">
        <p14:creationId xmlns:p14="http://schemas.microsoft.com/office/powerpoint/2010/main" val="10475509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Main Event</vt:lpstr>
      <vt:lpstr>Saqib Anjum Siddiqui  f/n: Shafi Hussain </vt:lpstr>
      <vt:lpstr>Q1. What are the circulating cells in acute inflammation? Also write the characteristics of acute inflammation.</vt:lpstr>
      <vt:lpstr>Characteristics of acute inflammation:-</vt:lpstr>
      <vt:lpstr>Q2. Write note on infraction and it’s types band write a note on mast cell?</vt:lpstr>
      <vt:lpstr>Q2 . Write note on mast cell?</vt:lpstr>
      <vt:lpstr>Q3. Which are the cells having proliferative capacity? Explain them, also write about the characteristics of benign tumor ?</vt:lpstr>
      <vt:lpstr>Characteristics of benign tumor / neoplasm:-</vt:lpstr>
      <vt:lpstr>Q4. What is hypovolumic shock? Explain along with it’s condition?</vt:lpstr>
      <vt:lpstr>Hypovolumic shock , conditions:-</vt:lpstr>
      <vt:lpstr>Q5. What is edema? Explain its types also write about the classification of thrombosis?</vt:lpstr>
      <vt:lpstr>Classification of thrombosis:-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Saqib Anjum Siddiqui  f/n: Shafi Hussain </dc:title>
  <dc:creator>zaroonhanan123@outlook.com</dc:creator>
  <cp:lastModifiedBy>saqibanjum12@outlook.com</cp:lastModifiedBy>
  <cp:revision>2</cp:revision>
  <dcterms:created xsi:type="dcterms:W3CDTF">2020-06-27T07:01:22Z</dcterms:created>
  <dcterms:modified xsi:type="dcterms:W3CDTF">2020-06-27T08:58:42Z</dcterms:modified>
</cp:coreProperties>
</file>