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60" r:id="rId1"/>
  </p:sldMasterIdLst>
  <p:notesMasterIdLst>
    <p:notesMasterId r:id="rId2"/>
  </p:notesMasterIdLst>
  <p:sldIdLst>
    <p:sldId id="288" r:id="rId3"/>
    <p:sldId id="289" r:id="rId4"/>
    <p:sldId id="290" r:id="rId5"/>
    <p:sldId id="291" r:id="rId6"/>
    <p:sldId id="292" r:id="rId7"/>
    <p:sldId id="293" r:id="rId8"/>
    <p:sldId id="294" r:id="rId9"/>
    <p:sldId id="295" r:id="rId10"/>
    <p:sldId id="296" r:id="rId11"/>
    <p:sldId id="297" r:id="rId12"/>
    <p:sldId id="299" r:id="rId13"/>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tableStyles" Target="tableStyles.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37" name=""/>
        <p:cNvGrpSpPr/>
        <p:nvPr/>
      </p:nvGrpSpPr>
      <p:grpSpPr>
        <a:xfrm>
          <a:off x="0" y="0"/>
          <a:ext cx="0" cy="0"/>
          <a:chOff x="0" y="0"/>
          <a:chExt cx="0" cy="0"/>
        </a:xfrm>
      </p:grpSpPr>
      <p:sp>
        <p:nvSpPr>
          <p:cNvPr id="1048651"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52"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53"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54"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5"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56"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3" name=""/>
        <p:cNvGrpSpPr/>
        <p:nvPr/>
      </p:nvGrpSpPr>
      <p:grpSpPr>
        <a:xfrm>
          <a:off x="0" y="0"/>
          <a:ext cx="0" cy="0"/>
          <a:chOff x="0" y="0"/>
          <a:chExt cx="0" cy="0"/>
        </a:xfrm>
      </p:grpSpPr>
      <p:sp>
        <p:nvSpPr>
          <p:cNvPr id="1048590"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91"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92"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3" name="Footer Placeholder 4"/>
          <p:cNvSpPr>
            <a:spLocks noGrp="1"/>
          </p:cNvSpPr>
          <p:nvPr>
            <p:ph type="ftr" sz="quarter" idx="11"/>
          </p:nvPr>
        </p:nvSpPr>
        <p:spPr/>
        <p:txBody>
          <a:bodyPr/>
          <a:p>
            <a:endParaRPr altLang="en-US" lang="zh-CN"/>
          </a:p>
        </p:txBody>
      </p:sp>
      <p:sp>
        <p:nvSpPr>
          <p:cNvPr id="1048594"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31" name=""/>
        <p:cNvGrpSpPr/>
        <p:nvPr/>
      </p:nvGrpSpPr>
      <p:grpSpPr>
        <a:xfrm>
          <a:off x="0" y="0"/>
          <a:ext cx="0" cy="0"/>
          <a:chOff x="0" y="0"/>
          <a:chExt cx="0" cy="0"/>
        </a:xfrm>
      </p:grpSpPr>
      <p:sp>
        <p:nvSpPr>
          <p:cNvPr id="1048618" name="Title 1"/>
          <p:cNvSpPr>
            <a:spLocks noGrp="1"/>
          </p:cNvSpPr>
          <p:nvPr>
            <p:ph type="title"/>
          </p:nvPr>
        </p:nvSpPr>
        <p:spPr/>
        <p:txBody>
          <a:bodyPr/>
          <a:p>
            <a:r>
              <a:rPr altLang="zh-CN" lang="en-US" smtClean="0"/>
              <a:t>Click to edit Master title style</a:t>
            </a:r>
            <a:endParaRPr dirty="0" lang="en-US"/>
          </a:p>
        </p:txBody>
      </p:sp>
      <p:sp>
        <p:nvSpPr>
          <p:cNvPr id="1048619"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0"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1" name="Footer Placeholder 4"/>
          <p:cNvSpPr>
            <a:spLocks noGrp="1"/>
          </p:cNvSpPr>
          <p:nvPr>
            <p:ph type="ftr" sz="quarter" idx="11"/>
          </p:nvPr>
        </p:nvSpPr>
        <p:spPr/>
        <p:txBody>
          <a:bodyPr/>
          <a:p>
            <a:endParaRPr altLang="en-US" lang="zh-CN"/>
          </a:p>
        </p:txBody>
      </p:sp>
      <p:sp>
        <p:nvSpPr>
          <p:cNvPr id="1048622"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29" name=""/>
        <p:cNvGrpSpPr/>
        <p:nvPr/>
      </p:nvGrpSpPr>
      <p:grpSpPr>
        <a:xfrm>
          <a:off x="0" y="0"/>
          <a:ext cx="0" cy="0"/>
          <a:chOff x="0" y="0"/>
          <a:chExt cx="0" cy="0"/>
        </a:xfrm>
      </p:grpSpPr>
      <p:sp>
        <p:nvSpPr>
          <p:cNvPr id="1048607"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608"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09"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0" name="Footer Placeholder 4"/>
          <p:cNvSpPr>
            <a:spLocks noGrp="1"/>
          </p:cNvSpPr>
          <p:nvPr>
            <p:ph type="ftr" sz="quarter" idx="11"/>
          </p:nvPr>
        </p:nvSpPr>
        <p:spPr/>
        <p:txBody>
          <a:bodyPr/>
          <a:p>
            <a:endParaRPr altLang="en-US" lang="zh-CN"/>
          </a:p>
        </p:txBody>
      </p:sp>
      <p:sp>
        <p:nvSpPr>
          <p:cNvPr id="1048611"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0" name=""/>
        <p:cNvGrpSpPr/>
        <p:nvPr/>
      </p:nvGrpSpPr>
      <p:grpSpPr>
        <a:xfrm>
          <a:off x="0" y="0"/>
          <a:ext cx="0" cy="0"/>
          <a:chOff x="0" y="0"/>
          <a:chExt cx="0" cy="0"/>
        </a:xfrm>
      </p:grpSpPr>
      <p:sp>
        <p:nvSpPr>
          <p:cNvPr id="1048581" name="Title 1"/>
          <p:cNvSpPr>
            <a:spLocks noGrp="1"/>
          </p:cNvSpPr>
          <p:nvPr>
            <p:ph type="title"/>
          </p:nvPr>
        </p:nvSpPr>
        <p:spPr/>
        <p:txBody>
          <a:bodyPr/>
          <a:p>
            <a:r>
              <a:rPr altLang="zh-CN" lang="en-US" smtClean="0"/>
              <a:t>Click to edit Master title style</a:t>
            </a:r>
            <a:endParaRPr dirty="0" lang="en-US"/>
          </a:p>
        </p:txBody>
      </p:sp>
      <p:sp>
        <p:nvSpPr>
          <p:cNvPr id="1048582"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32" name=""/>
        <p:cNvGrpSpPr/>
        <p:nvPr/>
      </p:nvGrpSpPr>
      <p:grpSpPr>
        <a:xfrm>
          <a:off x="0" y="0"/>
          <a:ext cx="0" cy="0"/>
          <a:chOff x="0" y="0"/>
          <a:chExt cx="0" cy="0"/>
        </a:xfrm>
      </p:grpSpPr>
      <p:sp>
        <p:nvSpPr>
          <p:cNvPr id="1048623"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24"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25"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6" name="Footer Placeholder 4"/>
          <p:cNvSpPr>
            <a:spLocks noGrp="1"/>
          </p:cNvSpPr>
          <p:nvPr>
            <p:ph type="ftr" sz="quarter" idx="11"/>
          </p:nvPr>
        </p:nvSpPr>
        <p:spPr/>
        <p:txBody>
          <a:bodyPr/>
          <a:p>
            <a:endParaRPr altLang="en-US" lang="zh-CN"/>
          </a:p>
        </p:txBody>
      </p:sp>
      <p:sp>
        <p:nvSpPr>
          <p:cNvPr id="1048627"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33" name=""/>
        <p:cNvGrpSpPr/>
        <p:nvPr/>
      </p:nvGrpSpPr>
      <p:grpSpPr>
        <a:xfrm>
          <a:off x="0" y="0"/>
          <a:ext cx="0" cy="0"/>
          <a:chOff x="0" y="0"/>
          <a:chExt cx="0" cy="0"/>
        </a:xfrm>
      </p:grpSpPr>
      <p:sp>
        <p:nvSpPr>
          <p:cNvPr id="1048628" name="Title 1"/>
          <p:cNvSpPr>
            <a:spLocks noGrp="1"/>
          </p:cNvSpPr>
          <p:nvPr>
            <p:ph type="title"/>
          </p:nvPr>
        </p:nvSpPr>
        <p:spPr/>
        <p:txBody>
          <a:bodyPr/>
          <a:p>
            <a:r>
              <a:rPr altLang="zh-CN" lang="en-US" smtClean="0"/>
              <a:t>Click to edit Master title style</a:t>
            </a:r>
            <a:endParaRPr dirty="0" lang="en-US"/>
          </a:p>
        </p:txBody>
      </p:sp>
      <p:sp>
        <p:nvSpPr>
          <p:cNvPr id="1048629"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0"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1"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2" name="Footer Placeholder 5"/>
          <p:cNvSpPr>
            <a:spLocks noGrp="1"/>
          </p:cNvSpPr>
          <p:nvPr>
            <p:ph type="ftr" sz="quarter" idx="11"/>
          </p:nvPr>
        </p:nvSpPr>
        <p:spPr/>
        <p:txBody>
          <a:bodyPr/>
          <a:p>
            <a:endParaRPr altLang="en-US" lang="zh-CN"/>
          </a:p>
        </p:txBody>
      </p:sp>
      <p:sp>
        <p:nvSpPr>
          <p:cNvPr id="1048633"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34" name=""/>
        <p:cNvGrpSpPr/>
        <p:nvPr/>
      </p:nvGrpSpPr>
      <p:grpSpPr>
        <a:xfrm>
          <a:off x="0" y="0"/>
          <a:ext cx="0" cy="0"/>
          <a:chOff x="0" y="0"/>
          <a:chExt cx="0" cy="0"/>
        </a:xfrm>
      </p:grpSpPr>
      <p:sp>
        <p:nvSpPr>
          <p:cNvPr id="1048634"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35"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36"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7"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38"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9" name="Date Placeholder 6"/>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0" name="Footer Placeholder 7"/>
          <p:cNvSpPr>
            <a:spLocks noGrp="1"/>
          </p:cNvSpPr>
          <p:nvPr>
            <p:ph type="ftr" sz="quarter" idx="11"/>
          </p:nvPr>
        </p:nvSpPr>
        <p:spPr/>
        <p:txBody>
          <a:bodyPr/>
          <a:p>
            <a:endParaRPr altLang="en-US" lang="zh-CN"/>
          </a:p>
        </p:txBody>
      </p:sp>
      <p:sp>
        <p:nvSpPr>
          <p:cNvPr id="1048641" name="Slide Number Placeholder 8"/>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28" name=""/>
        <p:cNvGrpSpPr/>
        <p:nvPr/>
      </p:nvGrpSpPr>
      <p:grpSpPr>
        <a:xfrm>
          <a:off x="0" y="0"/>
          <a:ext cx="0" cy="0"/>
          <a:chOff x="0" y="0"/>
          <a:chExt cx="0" cy="0"/>
        </a:xfrm>
      </p:grpSpPr>
      <p:sp>
        <p:nvSpPr>
          <p:cNvPr id="1048603" name="Title 1"/>
          <p:cNvSpPr>
            <a:spLocks noGrp="1"/>
          </p:cNvSpPr>
          <p:nvPr>
            <p:ph type="title"/>
          </p:nvPr>
        </p:nvSpPr>
        <p:spPr/>
        <p:txBody>
          <a:bodyPr/>
          <a:p>
            <a:r>
              <a:rPr altLang="zh-CN" lang="en-US" smtClean="0"/>
              <a:t>Click to edit Master title style</a:t>
            </a:r>
            <a:endParaRPr dirty="0" lang="en-US"/>
          </a:p>
        </p:txBody>
      </p:sp>
      <p:sp>
        <p:nvSpPr>
          <p:cNvPr id="1048604" name="Date Placeholder 2"/>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5" name="Footer Placeholder 3"/>
          <p:cNvSpPr>
            <a:spLocks noGrp="1"/>
          </p:cNvSpPr>
          <p:nvPr>
            <p:ph type="ftr" sz="quarter" idx="11"/>
          </p:nvPr>
        </p:nvSpPr>
        <p:spPr/>
        <p:txBody>
          <a:bodyPr/>
          <a:p>
            <a:endParaRPr altLang="en-US" lang="zh-CN"/>
          </a:p>
        </p:txBody>
      </p:sp>
      <p:sp>
        <p:nvSpPr>
          <p:cNvPr id="1048606" name="Slide Number Placeholder 4"/>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35" name=""/>
        <p:cNvGrpSpPr/>
        <p:nvPr/>
      </p:nvGrpSpPr>
      <p:grpSpPr>
        <a:xfrm>
          <a:off x="0" y="0"/>
          <a:ext cx="0" cy="0"/>
          <a:chOff x="0" y="0"/>
          <a:chExt cx="0" cy="0"/>
        </a:xfrm>
      </p:grpSpPr>
      <p:sp>
        <p:nvSpPr>
          <p:cNvPr id="1048642" name="Date Placeholder 1"/>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3" name="Footer Placeholder 2"/>
          <p:cNvSpPr>
            <a:spLocks noGrp="1"/>
          </p:cNvSpPr>
          <p:nvPr>
            <p:ph type="ftr" sz="quarter" idx="11"/>
          </p:nvPr>
        </p:nvSpPr>
        <p:spPr/>
        <p:txBody>
          <a:bodyPr/>
          <a:p>
            <a:endParaRPr altLang="en-US" lang="zh-CN"/>
          </a:p>
        </p:txBody>
      </p:sp>
      <p:sp>
        <p:nvSpPr>
          <p:cNvPr id="1048644" name="Slide Number Placeholder 3"/>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36" name=""/>
        <p:cNvGrpSpPr/>
        <p:nvPr/>
      </p:nvGrpSpPr>
      <p:grpSpPr>
        <a:xfrm>
          <a:off x="0" y="0"/>
          <a:ext cx="0" cy="0"/>
          <a:chOff x="0" y="0"/>
          <a:chExt cx="0" cy="0"/>
        </a:xfrm>
      </p:grpSpPr>
      <p:sp>
        <p:nvSpPr>
          <p:cNvPr id="1048645"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46"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7"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48"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9" name="Footer Placeholder 5"/>
          <p:cNvSpPr>
            <a:spLocks noGrp="1"/>
          </p:cNvSpPr>
          <p:nvPr>
            <p:ph type="ftr" sz="quarter" idx="11"/>
          </p:nvPr>
        </p:nvSpPr>
        <p:spPr/>
        <p:txBody>
          <a:bodyPr/>
          <a:p>
            <a:endParaRPr altLang="en-US" lang="zh-CN"/>
          </a:p>
        </p:txBody>
      </p:sp>
      <p:sp>
        <p:nvSpPr>
          <p:cNvPr id="1048650"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30" name=""/>
        <p:cNvGrpSpPr/>
        <p:nvPr/>
      </p:nvGrpSpPr>
      <p:grpSpPr>
        <a:xfrm>
          <a:off x="0" y="0"/>
          <a:ext cx="0" cy="0"/>
          <a:chOff x="0" y="0"/>
          <a:chExt cx="0" cy="0"/>
        </a:xfrm>
      </p:grpSpPr>
      <p:sp>
        <p:nvSpPr>
          <p:cNvPr id="1048612"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13"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14"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15"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6" name="Footer Placeholder 5"/>
          <p:cNvSpPr>
            <a:spLocks noGrp="1"/>
          </p:cNvSpPr>
          <p:nvPr>
            <p:ph type="ftr" sz="quarter" idx="11"/>
          </p:nvPr>
        </p:nvSpPr>
        <p:spPr/>
        <p:txBody>
          <a:bodyPr/>
          <a:p>
            <a:endParaRPr altLang="en-US" lang="zh-CN"/>
          </a:p>
        </p:txBody>
      </p:sp>
      <p:sp>
        <p:nvSpPr>
          <p:cNvPr id="1048617"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8"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t>2015/5/12</a:t>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t>‹#›</a:t>
            </a:fld>
            <a:endParaRPr altLang="en-US" lang="zh-CN"/>
          </a:p>
        </p:txBody>
      </p:sp>
    </p:spTree>
  </p:cSld>
  <p:clrMap accent1="accent1" accent2="accent2" accent3="accent3" accent4="accent4" accent5="accent5" accent6="accent6" bg1="lt1" bg2="lt2" tx1="dk1" tx2="dk2"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4" name=""/>
        <p:cNvGrpSpPr/>
        <p:nvPr/>
      </p:nvGrpSpPr>
      <p:grpSpPr>
        <a:xfrm>
          <a:off x="0" y="0"/>
          <a:ext cx="0" cy="0"/>
          <a:chOff x="0" y="0"/>
          <a:chExt cx="0" cy="0"/>
        </a:xfrm>
      </p:grpSpPr>
      <p:sp>
        <p:nvSpPr>
          <p:cNvPr id="1048595" name="Title 1"/>
          <p:cNvSpPr>
            <a:spLocks noGrp="1"/>
          </p:cNvSpPr>
          <p:nvPr>
            <p:ph type="ctrTitle"/>
          </p:nvPr>
        </p:nvSpPr>
        <p:spPr/>
        <p:txBody>
          <a:bodyPr/>
          <a:p>
            <a:r>
              <a:rPr altLang="en" lang="en-US"/>
              <a:t>Exercise</a:t>
            </a:r>
            <a:r>
              <a:rPr altLang="en" lang="en-US"/>
              <a:t> </a:t>
            </a:r>
            <a:r>
              <a:rPr altLang="en" lang="en-US"/>
              <a:t>physiology</a:t>
            </a:r>
            <a:r>
              <a:rPr altLang="en" lang="en-US"/>
              <a:t> </a:t>
            </a:r>
            <a:endParaRPr altLang="zh-CN" lang="en-US"/>
          </a:p>
        </p:txBody>
      </p:sp>
      <p:sp>
        <p:nvSpPr>
          <p:cNvPr id="1048596" name="Subtitle 2"/>
          <p:cNvSpPr>
            <a:spLocks noGrp="1"/>
          </p:cNvSpPr>
          <p:nvPr>
            <p:ph type="subTitle" idx="1"/>
          </p:nvPr>
        </p:nvSpPr>
        <p:spPr/>
        <p:txBody>
          <a:bodyPr>
            <a:normAutofit fontScale="75000" lnSpcReduction="20000"/>
          </a:bodyPr>
          <a:p>
            <a:r>
              <a:rPr altLang="en" lang="en-US"/>
              <a:t>Muhammad</a:t>
            </a:r>
            <a:r>
              <a:rPr altLang="en" lang="en-US"/>
              <a:t> </a:t>
            </a:r>
            <a:r>
              <a:rPr altLang="en" lang="en-US"/>
              <a:t>Atif</a:t>
            </a:r>
            <a:endParaRPr altLang="zh-CN" lang="en-US"/>
          </a:p>
          <a:p>
            <a:r>
              <a:rPr altLang="en" lang="en-US"/>
              <a:t>I'd 14515</a:t>
            </a:r>
            <a:endParaRPr altLang="zh-CN" lang="en-US"/>
          </a:p>
          <a:p>
            <a:r>
              <a:rPr altLang="en" lang="en-US"/>
              <a:t>DPT</a:t>
            </a:r>
            <a:r>
              <a:rPr altLang="en" lang="en-US"/>
              <a:t> </a:t>
            </a:r>
            <a:r>
              <a:rPr altLang="en" lang="en-US"/>
              <a:t>4TH SEMESTER</a:t>
            </a:r>
            <a:endParaRPr altLang="zh-CN" lang="en-US"/>
          </a:p>
          <a:p>
            <a:r>
              <a:rPr altLang="en" lang="en-US"/>
              <a:t>SUBMITTED</a:t>
            </a:r>
            <a:r>
              <a:rPr altLang="en" lang="en-US"/>
              <a:t> </a:t>
            </a:r>
            <a:r>
              <a:rPr altLang="en" lang="en-US"/>
              <a:t>TO</a:t>
            </a:r>
            <a:r>
              <a:rPr altLang="en" lang="en-US"/>
              <a:t> </a:t>
            </a:r>
            <a:r>
              <a:rPr altLang="en" lang="en-US"/>
              <a:t>DR</a:t>
            </a:r>
            <a:r>
              <a:rPr altLang="en" lang="en-US"/>
              <a:t> </a:t>
            </a:r>
            <a:r>
              <a:rPr altLang="en" lang="en-US"/>
              <a:t>AHMAD</a:t>
            </a:r>
            <a:r>
              <a:rPr altLang="en" lang="en-US"/>
              <a:t> </a:t>
            </a:r>
            <a:r>
              <a:rPr altLang="en" lang="en-US"/>
              <a:t>H</a:t>
            </a:r>
            <a:r>
              <a:rPr altLang="en" lang="en-US"/>
              <a:t>A</a:t>
            </a:r>
            <a:r>
              <a:rPr altLang="en" lang="en-US"/>
              <a:t>Y</a:t>
            </a:r>
            <a:r>
              <a:rPr altLang="en" lang="en-US"/>
              <a:t>A</a:t>
            </a:r>
            <a:r>
              <a:rPr altLang="en" lang="en-US"/>
              <a:t>T</a:t>
            </a:r>
            <a:endParaRPr altLang="zh-CN" lang="en-US"/>
          </a:p>
          <a:p>
            <a:r>
              <a:rPr altLang="en" lang="en-US"/>
              <a:t>INU</a:t>
            </a:r>
            <a:r>
              <a:rPr altLang="en" lang="en-US"/>
              <a:t> </a:t>
            </a:r>
            <a:r>
              <a:rPr altLang="en" lang="en-US"/>
              <a:t>PESHAWAR</a:t>
            </a:r>
            <a:r>
              <a:rPr altLang="en" lang="en-US"/>
              <a:t> </a:t>
            </a:r>
            <a:endParaRPr altLang="zh-CN"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41" name=""/>
        <p:cNvGrpSpPr/>
        <p:nvPr/>
      </p:nvGrpSpPr>
      <p:grpSpPr>
        <a:xfrm>
          <a:off x="0" y="0"/>
          <a:ext cx="0" cy="0"/>
          <a:chOff x="0" y="0"/>
          <a:chExt cx="0" cy="0"/>
        </a:xfrm>
      </p:grpSpPr>
      <p:sp>
        <p:nvSpPr>
          <p:cNvPr id="1048663" name=""/>
          <p:cNvSpPr>
            <a:spLocks noGrp="1"/>
          </p:cNvSpPr>
          <p:nvPr>
            <p:ph type="title"/>
          </p:nvPr>
        </p:nvSpPr>
        <p:spPr/>
        <p:txBody>
          <a:bodyPr/>
          <a:p>
            <a:endParaRPr lang="en-US"/>
          </a:p>
        </p:txBody>
      </p:sp>
      <p:sp>
        <p:nvSpPr>
          <p:cNvPr id="1048664" name=""/>
          <p:cNvSpPr>
            <a:spLocks noGrp="1"/>
          </p:cNvSpPr>
          <p:nvPr>
            <p:ph idx="1"/>
          </p:nvPr>
        </p:nvSpPr>
        <p:spPr>
          <a:xfrm>
            <a:off x="628650" y="332989"/>
            <a:ext cx="7895359" cy="5843974"/>
          </a:xfrm>
        </p:spPr>
        <p:txBody>
          <a:bodyPr>
            <a:noAutofit/>
          </a:bodyPr>
          <a:p>
            <a:r>
              <a:rPr sz="2700" lang="en"/>
              <a:t>• Epinephrine and norepinephrine regulates the body function during Cardio- respiratory system exercises. </a:t>
            </a:r>
            <a:endParaRPr sz="2700" lang="en-US"/>
          </a:p>
          <a:p>
            <a:r>
              <a:rPr sz="2700" lang="en"/>
              <a:t>• Testosterone helps in muscle protein synthesis and repairs muscle which are damage due to heavy exercise.</a:t>
            </a:r>
            <a:endParaRPr sz="2700" lang="en-US"/>
          </a:p>
          <a:p>
            <a:r>
              <a:rPr sz="2700" lang="en"/>
              <a:t>Growth hormones directly stimulate fat metabolism (release of free fatty acids from adipose) and indirectly suppresses glucose use; stimulates amino acid storage.</a:t>
            </a:r>
            <a:endParaRPr sz="2700" lang="en-US"/>
          </a:p>
          <a:p>
            <a:r>
              <a:rPr sz="2700" lang="en"/>
              <a:t>Norepinephrine hormone stimulate liver to produce new glucose from available precursors; acts as “feed forward” controlled of glucose during intense exercise along with epinephrine</a:t>
            </a:r>
            <a:endParaRPr sz="2700"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43" name=""/>
        <p:cNvGrpSpPr/>
        <p:nvPr/>
      </p:nvGrpSpPr>
      <p:grpSpPr>
        <a:xfrm>
          <a:off x="0" y="0"/>
          <a:ext cx="0" cy="0"/>
          <a:chOff x="0" y="0"/>
          <a:chExt cx="0" cy="0"/>
        </a:xfrm>
      </p:grpSpPr>
      <p:sp>
        <p:nvSpPr>
          <p:cNvPr id="1048667" name=""/>
          <p:cNvSpPr>
            <a:spLocks noGrp="1"/>
          </p:cNvSpPr>
          <p:nvPr>
            <p:ph type="title"/>
          </p:nvPr>
        </p:nvSpPr>
        <p:spPr>
          <a:xfrm>
            <a:off x="2038308" y="607468"/>
            <a:ext cx="7886700" cy="5028506"/>
          </a:xfrm>
        </p:spPr>
        <p:txBody>
          <a:bodyPr/>
          <a:p>
            <a:r>
              <a:rPr altLang="en" sz="7900" lang="en-US"/>
              <a:t>Thank you</a:t>
            </a:r>
            <a:r>
              <a:rPr altLang="en" sz="7900" lang="en-US"/>
              <a:t> </a:t>
            </a:r>
            <a:r>
              <a:rPr altLang="en" sz="7900" lang="en-US"/>
              <a:t>sir</a:t>
            </a:r>
            <a:r>
              <a:rPr altLang="en" sz="4500" lang="en-US"/>
              <a:t> </a:t>
            </a:r>
            <a:endParaRPr lang="en-US"/>
          </a:p>
        </p:txBody>
      </p:sp>
      <p:sp>
        <p:nvSpPr>
          <p:cNvPr id="1048668" name=""/>
          <p:cNvSpPr>
            <a:spLocks noGrp="1"/>
          </p:cNvSpPr>
          <p:nvPr>
            <p:ph idx="1"/>
          </p:nvPr>
        </p:nvSpPr>
        <p:spPr>
          <a:xfrm>
            <a:off x="1404503" y="634421"/>
            <a:ext cx="7739496" cy="2928128"/>
          </a:xfrm>
        </p:spPr>
        <p:txBody>
          <a:bodyPr/>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1" name=""/>
        <p:cNvGrpSpPr/>
        <p:nvPr/>
      </p:nvGrpSpPr>
      <p:grpSpPr>
        <a:xfrm>
          <a:off x="0" y="0"/>
          <a:ext cx="0" cy="0"/>
          <a:chOff x="0" y="0"/>
          <a:chExt cx="0" cy="0"/>
        </a:xfrm>
      </p:grpSpPr>
      <p:sp>
        <p:nvSpPr>
          <p:cNvPr id="1048586" name=""/>
          <p:cNvSpPr>
            <a:spLocks noGrp="1"/>
          </p:cNvSpPr>
          <p:nvPr>
            <p:ph type="title"/>
          </p:nvPr>
        </p:nvSpPr>
        <p:spPr/>
        <p:txBody>
          <a:bodyPr>
            <a:normAutofit fontScale="90000"/>
          </a:bodyPr>
          <a:p>
            <a:r>
              <a:rPr altLang="en" lang="en-US"/>
              <a:t>Q</a:t>
            </a:r>
            <a:r>
              <a:rPr altLang="en" lang="en-US"/>
              <a:t>,</a:t>
            </a:r>
            <a:r>
              <a:rPr altLang="en" lang="en-US"/>
              <a:t> </a:t>
            </a:r>
            <a:r>
              <a:rPr altLang="en" lang="en-US"/>
              <a:t>1</a:t>
            </a:r>
            <a:r>
              <a:rPr altLang="en" lang="en-US"/>
              <a:t> </a:t>
            </a:r>
            <a:r>
              <a:rPr lang="en-US"/>
              <a:t>Short and Long Term Effects of Exercise on the Cardiovascular System</a:t>
            </a:r>
            <a:endParaRPr lang="en-US"/>
          </a:p>
        </p:txBody>
      </p:sp>
      <p:sp>
        <p:nvSpPr>
          <p:cNvPr id="1048587" name=""/>
          <p:cNvSpPr>
            <a:spLocks noGrp="1"/>
          </p:cNvSpPr>
          <p:nvPr>
            <p:ph idx="1"/>
          </p:nvPr>
        </p:nvSpPr>
        <p:spPr/>
        <p:txBody>
          <a:bodyPr>
            <a:normAutofit fontScale="91706" lnSpcReduction="20000"/>
          </a:bodyPr>
          <a:p>
            <a:r>
              <a:rPr sz="3617" lang="en-US"/>
              <a:t>Many people know that regular exercise can aid in weight loss, improve your mood, and boost energy. But did you know that exercise has both short and long term effects on the cardiovascular system? The cardiovascular system delivers nutrients and oxygen to all cells in the body, and consists of the heart and the blood vessels</a:t>
            </a:r>
            <a:endParaRPr sz="3617"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2" name=""/>
        <p:cNvGrpSpPr/>
        <p:nvPr/>
      </p:nvGrpSpPr>
      <p:grpSpPr>
        <a:xfrm>
          <a:off x="0" y="0"/>
          <a:ext cx="0" cy="0"/>
          <a:chOff x="0" y="0"/>
          <a:chExt cx="0" cy="0"/>
        </a:xfrm>
      </p:grpSpPr>
      <p:sp>
        <p:nvSpPr>
          <p:cNvPr id="1048588" name=""/>
          <p:cNvSpPr>
            <a:spLocks noGrp="1"/>
          </p:cNvSpPr>
          <p:nvPr>
            <p:ph type="title"/>
          </p:nvPr>
        </p:nvSpPr>
        <p:spPr/>
        <p:txBody>
          <a:bodyPr/>
          <a:p>
            <a:endParaRPr lang="en-US"/>
          </a:p>
        </p:txBody>
      </p:sp>
      <p:sp>
        <p:nvSpPr>
          <p:cNvPr id="1048589" name=""/>
          <p:cNvSpPr>
            <a:spLocks noGrp="1"/>
          </p:cNvSpPr>
          <p:nvPr>
            <p:ph idx="1"/>
          </p:nvPr>
        </p:nvSpPr>
        <p:spPr>
          <a:xfrm>
            <a:off x="628650" y="506552"/>
            <a:ext cx="7748155" cy="6347304"/>
          </a:xfrm>
        </p:spPr>
        <p:txBody>
          <a:bodyPr/>
          <a:p>
            <a:r>
              <a:rPr sz="3900" lang="en-US"/>
              <a:t>In order to gain short and long term benefits on your cardiovascular system, you will need to exercise regularly. It is advised that you perform light exercise such as walking for at least 30 minutes 5 days a week. Alternatively, you can perform moderate exercise such as running or bicycling for at least 30 minutes 3 days a week.</a:t>
            </a:r>
            <a:endParaRPr sz="3900"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97" name=""/>
          <p:cNvSpPr>
            <a:spLocks noGrp="1"/>
          </p:cNvSpPr>
          <p:nvPr>
            <p:ph type="title"/>
          </p:nvPr>
        </p:nvSpPr>
        <p:spPr/>
        <p:txBody>
          <a:bodyPr/>
          <a:p>
            <a:r>
              <a:rPr lang="en-US"/>
              <a:t>Short Term Effects of Exercise on the Cardiovascular System</a:t>
            </a:r>
            <a:endParaRPr lang="en-US"/>
          </a:p>
        </p:txBody>
      </p:sp>
      <p:sp>
        <p:nvSpPr>
          <p:cNvPr id="1048598" name=""/>
          <p:cNvSpPr>
            <a:spLocks noGrp="1"/>
          </p:cNvSpPr>
          <p:nvPr>
            <p:ph idx="1"/>
          </p:nvPr>
        </p:nvSpPr>
        <p:spPr/>
        <p:txBody>
          <a:bodyPr>
            <a:noAutofit/>
          </a:bodyPr>
          <a:p>
            <a:r>
              <a:rPr sz="3100" lang="en-US"/>
              <a:t>Many short-term effects take place during physical activity, including:</a:t>
            </a:r>
            <a:endParaRPr sz="3100" lang="en-US"/>
          </a:p>
          <a:p>
            <a:r>
              <a:rPr sz="3100" lang="en-US"/>
              <a:t>Faster heart contractions. This leads to an increased heart rate and increased circulation, which gets oxygenated blood to your muscles quicker.</a:t>
            </a:r>
            <a:endParaRPr sz="3100" lang="en-US"/>
          </a:p>
          <a:p>
            <a:r>
              <a:rPr sz="3100" lang="en-US"/>
              <a:t>More forceful heart contractions with each heartbeat, which leads to a greater amount of blood being pumped throughout the body</a:t>
            </a:r>
            <a:endParaRPr sz="3100"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26" name=""/>
        <p:cNvGrpSpPr/>
        <p:nvPr/>
      </p:nvGrpSpPr>
      <p:grpSpPr>
        <a:xfrm>
          <a:off x="0" y="0"/>
          <a:ext cx="0" cy="0"/>
          <a:chOff x="0" y="0"/>
          <a:chExt cx="0" cy="0"/>
        </a:xfrm>
      </p:grpSpPr>
      <p:sp>
        <p:nvSpPr>
          <p:cNvPr id="1048599" name=""/>
          <p:cNvSpPr>
            <a:spLocks noGrp="1"/>
          </p:cNvSpPr>
          <p:nvPr>
            <p:ph type="title"/>
          </p:nvPr>
        </p:nvSpPr>
        <p:spPr/>
        <p:txBody>
          <a:bodyPr/>
          <a:p>
            <a:r>
              <a:rPr lang="en-US"/>
              <a:t>Long Term Effects of Exercise on the Cardiovascular System</a:t>
            </a:r>
            <a:endParaRPr lang="en-US"/>
          </a:p>
        </p:txBody>
      </p:sp>
      <p:sp>
        <p:nvSpPr>
          <p:cNvPr id="1048600" name=""/>
          <p:cNvSpPr>
            <a:spLocks noGrp="1"/>
          </p:cNvSpPr>
          <p:nvPr>
            <p:ph idx="1"/>
          </p:nvPr>
        </p:nvSpPr>
        <p:spPr/>
        <p:txBody>
          <a:bodyPr/>
          <a:p>
            <a:r>
              <a:rPr sz="3300" lang="en-US"/>
              <a:t>A fairly well conditioned athlete can see long term cardiovascular effects from exercising in as little as two weeks. People who are just beginning to exercise will see effects in up to four weeks. These effects include:</a:t>
            </a:r>
            <a:endParaRPr sz="3300" lang="en-US"/>
          </a:p>
          <a:p>
            <a:r>
              <a:rPr sz="3300" lang="en-US"/>
              <a:t>The heart and lungs become more efficient as your cardiovascular training increases</a:t>
            </a:r>
            <a:endParaRPr sz="3300"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27" name=""/>
        <p:cNvGrpSpPr/>
        <p:nvPr/>
      </p:nvGrpSpPr>
      <p:grpSpPr>
        <a:xfrm>
          <a:off x="0" y="0"/>
          <a:ext cx="0" cy="0"/>
          <a:chOff x="0" y="0"/>
          <a:chExt cx="0" cy="0"/>
        </a:xfrm>
      </p:grpSpPr>
      <p:sp>
        <p:nvSpPr>
          <p:cNvPr id="1048601" name=""/>
          <p:cNvSpPr>
            <a:spLocks noGrp="1"/>
          </p:cNvSpPr>
          <p:nvPr>
            <p:ph type="title"/>
          </p:nvPr>
        </p:nvSpPr>
        <p:spPr/>
        <p:txBody>
          <a:bodyPr/>
          <a:p>
            <a:endParaRPr lang="en-US"/>
          </a:p>
        </p:txBody>
      </p:sp>
      <p:sp>
        <p:nvSpPr>
          <p:cNvPr id="1048602" name=""/>
          <p:cNvSpPr>
            <a:spLocks noGrp="1"/>
          </p:cNvSpPr>
          <p:nvPr>
            <p:ph idx="1"/>
          </p:nvPr>
        </p:nvSpPr>
        <p:spPr>
          <a:xfrm>
            <a:off x="628650" y="359024"/>
            <a:ext cx="7826086" cy="5817939"/>
          </a:xfrm>
        </p:spPr>
        <p:txBody>
          <a:bodyPr/>
          <a:p>
            <a:r>
              <a:rPr b="0" sz="3600" lang="en-US"/>
              <a:t>Decreased resting heart rate, which means your heart doesn’t have to beat as often to circulate blood. </a:t>
            </a:r>
            <a:endParaRPr b="0" sz="3600" lang="en-US"/>
          </a:p>
          <a:p>
            <a:r>
              <a:rPr b="0" sz="3600" lang="en-US"/>
              <a:t>Improved ability to draw in deeper and longer breaths, and take fewer breaths.</a:t>
            </a:r>
            <a:endParaRPr b="0" sz="3600" lang="en-US"/>
          </a:p>
          <a:p>
            <a:r>
              <a:rPr b="0" sz="3600" lang="en-US"/>
              <a:t>Reduced risk of heart disease.</a:t>
            </a:r>
            <a:endParaRPr b="0" sz="3600"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657" name=""/>
          <p:cNvSpPr>
            <a:spLocks noGrp="1"/>
          </p:cNvSpPr>
          <p:nvPr>
            <p:ph type="title"/>
          </p:nvPr>
        </p:nvSpPr>
        <p:spPr/>
        <p:txBody>
          <a:bodyPr>
            <a:normAutofit fontScale="90000"/>
          </a:bodyPr>
          <a:p>
            <a:r>
              <a:rPr altLang="en" lang="en-US"/>
              <a:t>Q2:  DURING EXERCISE WHICH HORMONES ARE INVOLVED AND HOW THEY RESPONSE TO EXERCISE.</a:t>
            </a:r>
            <a:endParaRPr lang="en-US"/>
          </a:p>
        </p:txBody>
      </p:sp>
      <p:sp>
        <p:nvSpPr>
          <p:cNvPr id="1048658" name=""/>
          <p:cNvSpPr>
            <a:spLocks noGrp="1"/>
          </p:cNvSpPr>
          <p:nvPr>
            <p:ph idx="1"/>
          </p:nvPr>
        </p:nvSpPr>
        <p:spPr/>
        <p:txBody>
          <a:bodyPr>
            <a:normAutofit fontScale="85714" lnSpcReduction="20000"/>
          </a:bodyPr>
          <a:p>
            <a:pPr indent="0" marL="0">
              <a:buNone/>
            </a:pPr>
            <a:endParaRPr lang="en-US"/>
          </a:p>
          <a:p>
            <a:pPr indent="0" marL="0">
              <a:buNone/>
            </a:pPr>
            <a:r>
              <a:rPr altLang="en" lang="en-US"/>
              <a:t> hormones which are involve in exercises </a:t>
            </a:r>
            <a:endParaRPr lang="en-US"/>
          </a:p>
          <a:p>
            <a:r>
              <a:rPr altLang="en" lang="en-US"/>
              <a:t>1. Insulin </a:t>
            </a:r>
            <a:endParaRPr lang="en-US"/>
          </a:p>
          <a:p>
            <a:r>
              <a:rPr altLang="en" lang="en-US"/>
              <a:t>2. Glucagon </a:t>
            </a:r>
            <a:endParaRPr lang="en-US"/>
          </a:p>
          <a:p>
            <a:r>
              <a:rPr altLang="en" lang="en-US"/>
              <a:t>3. Cortisol </a:t>
            </a:r>
            <a:endParaRPr lang="en-US"/>
          </a:p>
          <a:p>
            <a:r>
              <a:rPr altLang="en" lang="en-US"/>
              <a:t>4. Epinephrine and norepinephrine </a:t>
            </a:r>
            <a:endParaRPr lang="en-US"/>
          </a:p>
          <a:p>
            <a:r>
              <a:rPr altLang="en" lang="en-US"/>
              <a:t>5. Testosterone </a:t>
            </a:r>
            <a:endParaRPr lang="en-US"/>
          </a:p>
          <a:p>
            <a:r>
              <a:rPr altLang="en" lang="en-US"/>
              <a:t>6. Insulin like growth factor </a:t>
            </a:r>
            <a:endParaRPr lang="en-US"/>
          </a:p>
          <a:p>
            <a:r>
              <a:rPr altLang="en" lang="en-US"/>
              <a:t>7. Brain derived neurotraphic factors. </a:t>
            </a:r>
            <a:endParaRPr lang="en-US"/>
          </a:p>
          <a:p>
            <a:r>
              <a:rPr altLang="en" lang="en-US"/>
              <a:t>8. Human growth hormone</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sp>
        <p:nvSpPr>
          <p:cNvPr id="1048659" name=""/>
          <p:cNvSpPr>
            <a:spLocks noGrp="1"/>
          </p:cNvSpPr>
          <p:nvPr>
            <p:ph type="title"/>
          </p:nvPr>
        </p:nvSpPr>
        <p:spPr/>
        <p:txBody>
          <a:bodyPr>
            <a:normAutofit fontScale="90000"/>
          </a:bodyPr>
          <a:p>
            <a:r>
              <a:rPr altLang="en" lang="en-US"/>
              <a:t>HOW THEY RESPONSE TO EXERCISE?</a:t>
            </a:r>
            <a:br>
              <a:rPr altLang="en" lang="en-US"/>
            </a:br>
            <a:endParaRPr lang="en-US"/>
          </a:p>
        </p:txBody>
      </p:sp>
      <p:sp>
        <p:nvSpPr>
          <p:cNvPr id="1048660" name=""/>
          <p:cNvSpPr>
            <a:spLocks noGrp="1"/>
          </p:cNvSpPr>
          <p:nvPr>
            <p:ph idx="1"/>
          </p:nvPr>
        </p:nvSpPr>
        <p:spPr/>
        <p:txBody>
          <a:bodyPr/>
          <a:p>
            <a:r>
              <a:rPr sz="3700" lang="en-US"/>
              <a:t>When we do exercise then our body release chemicals called endorphins .these endorphins interacts with the receptor in our brain that reduce perception of pain. Endorphins also triggers positive feelings in the body similar to that of morphine</a:t>
            </a:r>
            <a:endParaRPr sz="3700"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40" name=""/>
        <p:cNvGrpSpPr/>
        <p:nvPr/>
      </p:nvGrpSpPr>
      <p:grpSpPr>
        <a:xfrm>
          <a:off x="0" y="0"/>
          <a:ext cx="0" cy="0"/>
          <a:chOff x="0" y="0"/>
          <a:chExt cx="0" cy="0"/>
        </a:xfrm>
      </p:grpSpPr>
      <p:sp>
        <p:nvSpPr>
          <p:cNvPr id="1048661" name=""/>
          <p:cNvSpPr>
            <a:spLocks noGrp="1"/>
          </p:cNvSpPr>
          <p:nvPr>
            <p:ph type="title"/>
          </p:nvPr>
        </p:nvSpPr>
        <p:spPr>
          <a:xfrm>
            <a:off x="628649" y="365126"/>
            <a:ext cx="7393131" cy="24149"/>
          </a:xfrm>
        </p:spPr>
        <p:txBody>
          <a:bodyPr>
            <a:normAutofit fontScale="90000"/>
          </a:bodyPr>
          <a:p>
            <a:endParaRPr lang="en-US"/>
          </a:p>
        </p:txBody>
      </p:sp>
      <p:sp>
        <p:nvSpPr>
          <p:cNvPr id="1048662" name=""/>
          <p:cNvSpPr>
            <a:spLocks noGrp="1"/>
          </p:cNvSpPr>
          <p:nvPr>
            <p:ph idx="1"/>
          </p:nvPr>
        </p:nvSpPr>
        <p:spPr>
          <a:xfrm>
            <a:off x="628650" y="632384"/>
            <a:ext cx="7886700" cy="5544579"/>
          </a:xfrm>
        </p:spPr>
        <p:txBody>
          <a:bodyPr>
            <a:normAutofit fontScale="78571" lnSpcReduction="20000"/>
          </a:bodyPr>
          <a:p>
            <a:r>
              <a:rPr sz="3943" lang="en-US"/>
              <a:t>• Insulin regulate carbohydrates and fats metabolism .and helps to reduce level of glucose in the body. </a:t>
            </a:r>
            <a:endParaRPr sz="3943" lang="en-US"/>
          </a:p>
          <a:p>
            <a:r>
              <a:rPr sz="3943" lang="en-US"/>
              <a:t>• Glucagon helps to low the sugar level of the blood during exercise it also release adipose tissue which are important for the fueling exercises activity.</a:t>
            </a:r>
            <a:endParaRPr sz="3943" lang="en-US"/>
          </a:p>
          <a:p>
            <a:r>
              <a:rPr sz="3943" lang="en-US"/>
              <a:t> </a:t>
            </a:r>
            <a:endParaRPr sz="3943" lang="en-US"/>
          </a:p>
          <a:p>
            <a:r>
              <a:rPr sz="3943" lang="en-US"/>
              <a:t>• Cortisol support energy metabolism during long term exercise. Cortisol release when the body experience with too much activity. It’s also helps to makes the tissue safe from potential damage.</a:t>
            </a:r>
            <a:r>
              <a:rPr lang="en-US"/>
              <a:t> </a:t>
            </a:r>
            <a:endParaRPr lang="en-US"/>
          </a:p>
        </p:txBody>
      </p:sp>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creator>STK-L21</dc:creator>
  <dcterms:created xsi:type="dcterms:W3CDTF">2015-05-11T03:30:45Z</dcterms:created>
  <dcterms:modified xsi:type="dcterms:W3CDTF">2020-04-23T13:04:21Z</dcterms:modified>
</cp:coreProperties>
</file>