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60" r:id="rId1"/>
  </p:sldMasterIdLst>
  <p:notesMasterIdLst>
    <p:notesMasterId r:id="rId2"/>
  </p:notesMasterIdLst>
  <p:sldIdLst>
    <p:sldId id="282"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tableStyles" Target="tableStyle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63" name=""/>
        <p:cNvGrpSpPr/>
        <p:nvPr/>
      </p:nvGrpSpPr>
      <p:grpSpPr>
        <a:xfrm>
          <a:off x="0" y="0"/>
          <a:ext cx="0" cy="0"/>
          <a:chOff x="0" y="0"/>
          <a:chExt cx="0" cy="0"/>
        </a:xfrm>
      </p:grpSpPr>
      <p:sp>
        <p:nvSpPr>
          <p:cNvPr id="1048659"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60"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61"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62"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3"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4"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61" name=""/>
        <p:cNvGrpSpPr/>
        <p:nvPr/>
      </p:nvGrpSpPr>
      <p:grpSpPr>
        <a:xfrm>
          <a:off x="0" y="0"/>
          <a:ext cx="0" cy="0"/>
          <a:chOff x="0" y="0"/>
          <a:chExt cx="0" cy="0"/>
        </a:xfrm>
      </p:grpSpPr>
      <p:sp>
        <p:nvSpPr>
          <p:cNvPr id="1048648" name="Title 1"/>
          <p:cNvSpPr>
            <a:spLocks noGrp="1"/>
          </p:cNvSpPr>
          <p:nvPr>
            <p:ph type="title"/>
          </p:nvPr>
        </p:nvSpPr>
        <p:spPr/>
        <p:txBody>
          <a:bodyPr/>
          <a:p>
            <a:r>
              <a:rPr altLang="zh-CN" lang="en-US" smtClean="0"/>
              <a:t>Click to edit Master title style</a:t>
            </a:r>
            <a:endParaRPr dirty="0" lang="en-US"/>
          </a:p>
        </p:txBody>
      </p:sp>
      <p:sp>
        <p:nvSpPr>
          <p:cNvPr id="1048649"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1" name="Footer Placeholder 4"/>
          <p:cNvSpPr>
            <a:spLocks noGrp="1"/>
          </p:cNvSpPr>
          <p:nvPr>
            <p:ph type="ftr" sz="quarter" idx="11"/>
          </p:nvPr>
        </p:nvSpPr>
        <p:spPr/>
        <p:txBody>
          <a:bodyPr/>
          <a:p>
            <a:endParaRPr altLang="en-US" lang="zh-CN"/>
          </a:p>
        </p:txBody>
      </p:sp>
      <p:sp>
        <p:nvSpPr>
          <p:cNvPr id="104865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57" name=""/>
        <p:cNvGrpSpPr/>
        <p:nvPr/>
      </p:nvGrpSpPr>
      <p:grpSpPr>
        <a:xfrm>
          <a:off x="0" y="0"/>
          <a:ext cx="0" cy="0"/>
          <a:chOff x="0" y="0"/>
          <a:chExt cx="0" cy="0"/>
        </a:xfrm>
      </p:grpSpPr>
      <p:sp>
        <p:nvSpPr>
          <p:cNvPr id="1048629"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30"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1"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2" name="Footer Placeholder 4"/>
          <p:cNvSpPr>
            <a:spLocks noGrp="1"/>
          </p:cNvSpPr>
          <p:nvPr>
            <p:ph type="ftr" sz="quarter" idx="11"/>
          </p:nvPr>
        </p:nvSpPr>
        <p:spPr/>
        <p:txBody>
          <a:bodyPr/>
          <a:p>
            <a:endParaRPr altLang="en-US" lang="zh-CN"/>
          </a:p>
        </p:txBody>
      </p:sp>
      <p:sp>
        <p:nvSpPr>
          <p:cNvPr id="1048633"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55" name=""/>
        <p:cNvGrpSpPr/>
        <p:nvPr/>
      </p:nvGrpSpPr>
      <p:grpSpPr>
        <a:xfrm>
          <a:off x="0" y="0"/>
          <a:ext cx="0" cy="0"/>
          <a:chOff x="0" y="0"/>
          <a:chExt cx="0" cy="0"/>
        </a:xfrm>
      </p:grpSpPr>
      <p:sp>
        <p:nvSpPr>
          <p:cNvPr id="1048616" name="Title 1"/>
          <p:cNvSpPr>
            <a:spLocks noGrp="1"/>
          </p:cNvSpPr>
          <p:nvPr>
            <p:ph type="title"/>
          </p:nvPr>
        </p:nvSpPr>
        <p:spPr/>
        <p:txBody>
          <a:bodyPr/>
          <a:p>
            <a:r>
              <a:rPr altLang="zh-CN" lang="en-US" smtClean="0"/>
              <a:t>Click to edit Master title style</a:t>
            </a:r>
            <a:endParaRPr dirty="0" lang="en-US"/>
          </a:p>
        </p:txBody>
      </p:sp>
      <p:sp>
        <p:nvSpPr>
          <p:cNvPr id="1048617"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8"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9" name="Footer Placeholder 4"/>
          <p:cNvSpPr>
            <a:spLocks noGrp="1"/>
          </p:cNvSpPr>
          <p:nvPr>
            <p:ph type="ftr" sz="quarter" idx="11"/>
          </p:nvPr>
        </p:nvSpPr>
        <p:spPr/>
        <p:txBody>
          <a:bodyPr/>
          <a:p>
            <a:endParaRPr altLang="en-US" lang="zh-CN"/>
          </a:p>
        </p:txBody>
      </p:sp>
      <p:sp>
        <p:nvSpPr>
          <p:cNvPr id="1048620"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60" name=""/>
        <p:cNvGrpSpPr/>
        <p:nvPr/>
      </p:nvGrpSpPr>
      <p:grpSpPr>
        <a:xfrm>
          <a:off x="0" y="0"/>
          <a:ext cx="0" cy="0"/>
          <a:chOff x="0" y="0"/>
          <a:chExt cx="0" cy="0"/>
        </a:xfrm>
      </p:grpSpPr>
      <p:sp>
        <p:nvSpPr>
          <p:cNvPr id="1048643"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44"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45"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6" name="Footer Placeholder 4"/>
          <p:cNvSpPr>
            <a:spLocks noGrp="1"/>
          </p:cNvSpPr>
          <p:nvPr>
            <p:ph type="ftr" sz="quarter" idx="11"/>
          </p:nvPr>
        </p:nvSpPr>
        <p:spPr/>
        <p:txBody>
          <a:bodyPr/>
          <a:p>
            <a:endParaRPr altLang="en-US" lang="zh-CN"/>
          </a:p>
        </p:txBody>
      </p:sp>
      <p:sp>
        <p:nvSpPr>
          <p:cNvPr id="1048647"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54" name=""/>
        <p:cNvGrpSpPr/>
        <p:nvPr/>
      </p:nvGrpSpPr>
      <p:grpSpPr>
        <a:xfrm>
          <a:off x="0" y="0"/>
          <a:ext cx="0" cy="0"/>
          <a:chOff x="0" y="0"/>
          <a:chExt cx="0" cy="0"/>
        </a:xfrm>
      </p:grpSpPr>
      <p:sp>
        <p:nvSpPr>
          <p:cNvPr id="1048610" name="Title 1"/>
          <p:cNvSpPr>
            <a:spLocks noGrp="1"/>
          </p:cNvSpPr>
          <p:nvPr>
            <p:ph type="title"/>
          </p:nvPr>
        </p:nvSpPr>
        <p:spPr/>
        <p:txBody>
          <a:bodyPr/>
          <a:p>
            <a:r>
              <a:rPr altLang="zh-CN" lang="en-US" smtClean="0"/>
              <a:t>Click to edit Master title style</a:t>
            </a:r>
            <a:endParaRPr dirty="0" lang="en-US"/>
          </a:p>
        </p:txBody>
      </p:sp>
      <p:sp>
        <p:nvSpPr>
          <p:cNvPr id="1048611"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2"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3"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4" name="Footer Placeholder 5"/>
          <p:cNvSpPr>
            <a:spLocks noGrp="1"/>
          </p:cNvSpPr>
          <p:nvPr>
            <p:ph type="ftr" sz="quarter" idx="11"/>
          </p:nvPr>
        </p:nvSpPr>
        <p:spPr/>
        <p:txBody>
          <a:bodyPr/>
          <a:p>
            <a:endParaRPr altLang="en-US" lang="zh-CN"/>
          </a:p>
        </p:txBody>
      </p:sp>
      <p:sp>
        <p:nvSpPr>
          <p:cNvPr id="1048615"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56" name=""/>
        <p:cNvGrpSpPr/>
        <p:nvPr/>
      </p:nvGrpSpPr>
      <p:grpSpPr>
        <a:xfrm>
          <a:off x="0" y="0"/>
          <a:ext cx="0" cy="0"/>
          <a:chOff x="0" y="0"/>
          <a:chExt cx="0" cy="0"/>
        </a:xfrm>
      </p:grpSpPr>
      <p:sp>
        <p:nvSpPr>
          <p:cNvPr id="1048621"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22"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3"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4"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5"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6"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7" name="Footer Placeholder 7"/>
          <p:cNvSpPr>
            <a:spLocks noGrp="1"/>
          </p:cNvSpPr>
          <p:nvPr>
            <p:ph type="ftr" sz="quarter" idx="11"/>
          </p:nvPr>
        </p:nvSpPr>
        <p:spPr/>
        <p:txBody>
          <a:bodyPr/>
          <a:p>
            <a:endParaRPr altLang="en-US" lang="zh-CN"/>
          </a:p>
        </p:txBody>
      </p:sp>
      <p:sp>
        <p:nvSpPr>
          <p:cNvPr id="1048628"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5"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0" name="Footer Placeholder 3"/>
          <p:cNvSpPr>
            <a:spLocks noGrp="1"/>
          </p:cNvSpPr>
          <p:nvPr>
            <p:ph type="ftr" sz="quarter" idx="11"/>
          </p:nvPr>
        </p:nvSpPr>
        <p:spPr/>
        <p:txBody>
          <a:bodyPr/>
          <a:p>
            <a:endParaRPr altLang="en-US" lang="zh-CN"/>
          </a:p>
        </p:txBody>
      </p:sp>
      <p:sp>
        <p:nvSpPr>
          <p:cNvPr id="1048591"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58" name=""/>
        <p:cNvGrpSpPr/>
        <p:nvPr/>
      </p:nvGrpSpPr>
      <p:grpSpPr>
        <a:xfrm>
          <a:off x="0" y="0"/>
          <a:ext cx="0" cy="0"/>
          <a:chOff x="0" y="0"/>
          <a:chExt cx="0" cy="0"/>
        </a:xfrm>
      </p:grpSpPr>
      <p:sp>
        <p:nvSpPr>
          <p:cNvPr id="1048634"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5" name="Footer Placeholder 2"/>
          <p:cNvSpPr>
            <a:spLocks noGrp="1"/>
          </p:cNvSpPr>
          <p:nvPr>
            <p:ph type="ftr" sz="quarter" idx="11"/>
          </p:nvPr>
        </p:nvSpPr>
        <p:spPr/>
        <p:txBody>
          <a:bodyPr/>
          <a:p>
            <a:endParaRPr altLang="en-US" lang="zh-CN"/>
          </a:p>
        </p:txBody>
      </p:sp>
      <p:sp>
        <p:nvSpPr>
          <p:cNvPr id="1048636"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62" name=""/>
        <p:cNvGrpSpPr/>
        <p:nvPr/>
      </p:nvGrpSpPr>
      <p:grpSpPr>
        <a:xfrm>
          <a:off x="0" y="0"/>
          <a:ext cx="0" cy="0"/>
          <a:chOff x="0" y="0"/>
          <a:chExt cx="0" cy="0"/>
        </a:xfrm>
      </p:grpSpPr>
      <p:sp>
        <p:nvSpPr>
          <p:cNvPr id="1048653"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54"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5"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56"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7" name="Footer Placeholder 5"/>
          <p:cNvSpPr>
            <a:spLocks noGrp="1"/>
          </p:cNvSpPr>
          <p:nvPr>
            <p:ph type="ftr" sz="quarter" idx="11"/>
          </p:nvPr>
        </p:nvSpPr>
        <p:spPr/>
        <p:txBody>
          <a:bodyPr/>
          <a:p>
            <a:endParaRPr altLang="en-US" lang="zh-CN"/>
          </a:p>
        </p:txBody>
      </p:sp>
      <p:sp>
        <p:nvSpPr>
          <p:cNvPr id="1048658"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59" name=""/>
        <p:cNvGrpSpPr/>
        <p:nvPr/>
      </p:nvGrpSpPr>
      <p:grpSpPr>
        <a:xfrm>
          <a:off x="0" y="0"/>
          <a:ext cx="0" cy="0"/>
          <a:chOff x="0" y="0"/>
          <a:chExt cx="0" cy="0"/>
        </a:xfrm>
      </p:grpSpPr>
      <p:sp>
        <p:nvSpPr>
          <p:cNvPr id="1048637"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38"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39"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40"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1" name="Footer Placeholder 5"/>
          <p:cNvSpPr>
            <a:spLocks noGrp="1"/>
          </p:cNvSpPr>
          <p:nvPr>
            <p:ph type="ftr" sz="quarter" idx="11"/>
          </p:nvPr>
        </p:nvSpPr>
        <p:spPr/>
        <p:txBody>
          <a:bodyPr/>
          <a:p>
            <a:endParaRPr altLang="en-US" lang="zh-CN"/>
          </a:p>
        </p:txBody>
      </p:sp>
      <p:sp>
        <p:nvSpPr>
          <p:cNvPr id="1048642"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Title 1"/>
          <p:cNvSpPr>
            <a:spLocks noGrp="1"/>
          </p:cNvSpPr>
          <p:nvPr>
            <p:ph type="ctrTitle"/>
          </p:nvPr>
        </p:nvSpPr>
        <p:spPr/>
        <p:txBody>
          <a:bodyPr>
            <a:normAutofit fontScale="90000"/>
          </a:bodyPr>
          <a:p>
            <a:r>
              <a:rPr altLang="en" lang="en-US"/>
              <a:t>N</a:t>
            </a:r>
            <a:r>
              <a:rPr altLang="en" lang="en-US"/>
              <a:t>a</a:t>
            </a:r>
            <a:r>
              <a:rPr altLang="en" lang="en-US"/>
              <a:t>m</a:t>
            </a:r>
            <a:r>
              <a:rPr altLang="en" lang="en-US"/>
              <a:t>e</a:t>
            </a:r>
            <a:r>
              <a:rPr altLang="en" lang="en-US"/>
              <a:t> </a:t>
            </a:r>
            <a:r>
              <a:rPr altLang="en" lang="en-US"/>
              <a:t>M</a:t>
            </a:r>
            <a:r>
              <a:rPr altLang="en" lang="en-US"/>
              <a:t>e</a:t>
            </a:r>
            <a:r>
              <a:rPr altLang="en" lang="en-US"/>
              <a:t>h</a:t>
            </a:r>
            <a:r>
              <a:rPr altLang="en" lang="en-US"/>
              <a:t>r</a:t>
            </a:r>
            <a:r>
              <a:rPr altLang="en" lang="en-US"/>
              <a:t>a</a:t>
            </a:r>
            <a:r>
              <a:rPr altLang="en" lang="en-US"/>
              <a:t>n</a:t>
            </a:r>
            <a:r>
              <a:rPr altLang="en" lang="en-US"/>
              <a:t> </a:t>
            </a:r>
            <a:r>
              <a:rPr altLang="en" lang="en-US"/>
              <a:t>U</a:t>
            </a:r>
            <a:r>
              <a:rPr altLang="en" lang="en-US"/>
              <a:t>l</a:t>
            </a:r>
            <a:r>
              <a:rPr altLang="en" lang="en-US"/>
              <a:t>l</a:t>
            </a:r>
            <a:r>
              <a:rPr altLang="en" lang="en-US"/>
              <a:t>a</a:t>
            </a:r>
            <a:r>
              <a:rPr altLang="en" lang="en-US"/>
              <a:t>h</a:t>
            </a:r>
            <a:r>
              <a:rPr altLang="en" lang="en-US"/>
              <a:t> </a:t>
            </a:r>
            <a:br>
              <a:rPr altLang="en" lang="en-US"/>
            </a:br>
            <a:r>
              <a:rPr altLang="en" lang="en-US"/>
              <a:t>I</a:t>
            </a:r>
            <a:r>
              <a:rPr altLang="en" lang="en-US"/>
              <a:t>D</a:t>
            </a:r>
            <a:r>
              <a:rPr altLang="en" lang="en-US"/>
              <a:t> </a:t>
            </a:r>
            <a:r>
              <a:rPr altLang="en" lang="en-US"/>
              <a:t>N</a:t>
            </a:r>
            <a:r>
              <a:rPr altLang="en" lang="en-US"/>
              <a:t>o</a:t>
            </a:r>
            <a:r>
              <a:rPr altLang="en" lang="en-US"/>
              <a:t> </a:t>
            </a:r>
            <a:r>
              <a:rPr altLang="en" lang="en-US"/>
              <a:t>1</a:t>
            </a:r>
            <a:r>
              <a:rPr altLang="en" lang="en-US"/>
              <a:t>3</a:t>
            </a:r>
            <a:r>
              <a:rPr altLang="en" lang="en-US"/>
              <a:t>3</a:t>
            </a:r>
            <a:r>
              <a:rPr altLang="en" lang="en-US"/>
              <a:t>6</a:t>
            </a:r>
            <a:r>
              <a:rPr altLang="en" lang="en-US"/>
              <a:t>2</a:t>
            </a:r>
            <a:br>
              <a:rPr altLang="en" lang="en-US"/>
            </a:br>
            <a:r>
              <a:rPr altLang="en" lang="en-US"/>
              <a:t>D</a:t>
            </a:r>
            <a:r>
              <a:rPr altLang="en" lang="en-US"/>
              <a:t>T</a:t>
            </a:r>
            <a:r>
              <a:rPr altLang="en" lang="en-US"/>
              <a:t> </a:t>
            </a:r>
            <a:r>
              <a:rPr altLang="en" lang="en-US"/>
              <a:t>8</a:t>
            </a:r>
            <a:r>
              <a:rPr altLang="en" lang="en-US"/>
              <a:t>t</a:t>
            </a:r>
            <a:r>
              <a:rPr altLang="en" lang="en-US"/>
              <a:t>h</a:t>
            </a:r>
            <a:r>
              <a:rPr altLang="en" lang="en-US"/>
              <a:t> </a:t>
            </a:r>
            <a:endParaRPr altLang="zh-CN" lang="en-US"/>
          </a:p>
        </p:txBody>
      </p:sp>
      <p:sp>
        <p:nvSpPr>
          <p:cNvPr id="1048587" name="Subtitle 2"/>
          <p:cNvSpPr>
            <a:spLocks noGrp="1"/>
          </p:cNvSpPr>
          <p:nvPr>
            <p:ph type="subTitle" idx="1"/>
          </p:nvPr>
        </p:nvSpPr>
        <p:spPr/>
        <p:txBody>
          <a:bodyPr/>
          <a:p>
            <a:endParaRPr altLang="zh-CN"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00" name=""/>
          <p:cNvSpPr>
            <a:spLocks noGrp="1"/>
          </p:cNvSpPr>
          <p:nvPr>
            <p:ph type="title"/>
          </p:nvPr>
        </p:nvSpPr>
        <p:spPr>
          <a:xfrm>
            <a:off x="628650" y="365126"/>
            <a:ext cx="7999164" cy="6432062"/>
          </a:xfrm>
        </p:spPr>
        <p:txBody>
          <a:bodyPr>
            <a:noAutofit/>
          </a:bodyPr>
          <a:p>
            <a:pPr indent="0" marL="4763">
              <a:buNone/>
            </a:pPr>
            <a:r>
              <a:rPr altLang="en" b="1" sz="4300" lang="en-US"/>
              <a:t>Q</a:t>
            </a:r>
            <a:r>
              <a:rPr altLang="en" b="1" sz="4300" lang="en-US"/>
              <a:t>n</a:t>
            </a:r>
            <a:r>
              <a:rPr altLang="en" b="1" sz="4300" lang="en-US"/>
              <a:t>o</a:t>
            </a:r>
            <a:r>
              <a:rPr altLang="en" b="1" sz="4300" lang="en-US"/>
              <a:t> </a:t>
            </a:r>
            <a:r>
              <a:rPr altLang="en" b="1" sz="4300" lang="en-US"/>
              <a:t>3</a:t>
            </a:r>
            <a:br>
              <a:rPr altLang="en" b="1" sz="4300" lang="en-US"/>
            </a:br>
            <a:r>
              <a:rPr altLang="en" b="1" sz="4300" lang="en-US"/>
              <a:t>A</a:t>
            </a:r>
            <a:r>
              <a:rPr altLang="en" b="1" sz="4300" lang="en-US"/>
              <a:t>n</a:t>
            </a:r>
            <a:r>
              <a:rPr altLang="en" b="1" sz="4300" lang="en-US"/>
              <a:t>s</a:t>
            </a:r>
            <a:r>
              <a:rPr altLang="en" b="1" sz="4300" lang="en-US"/>
              <a:t>:</a:t>
            </a:r>
            <a:r>
              <a:rPr altLang="en" sz="3000" lang="en-US">
                <a:solidFill>
                  <a:srgbClr val="00B0F0"/>
                </a:solidFill>
              </a:rPr>
              <a:t>T</a:t>
            </a:r>
            <a:r>
              <a:rPr altLang="en" sz="3000" lang="en-US">
                <a:solidFill>
                  <a:srgbClr val="00B0F0"/>
                </a:solidFill>
              </a:rPr>
              <a:t>y</a:t>
            </a:r>
            <a:r>
              <a:rPr altLang="en" sz="3000" lang="en-US">
                <a:solidFill>
                  <a:srgbClr val="00B0F0"/>
                </a:solidFill>
              </a:rPr>
              <a:t>p</a:t>
            </a:r>
            <a:r>
              <a:rPr altLang="en" sz="3000" lang="en-US">
                <a:solidFill>
                  <a:srgbClr val="00B0F0"/>
                </a:solidFill>
              </a:rPr>
              <a:t>e</a:t>
            </a:r>
            <a:r>
              <a:rPr altLang="en" sz="3000" lang="en-US">
                <a:solidFill>
                  <a:srgbClr val="00B0F0"/>
                </a:solidFill>
              </a:rPr>
              <a:t>s</a:t>
            </a:r>
            <a:r>
              <a:rPr altLang="en" sz="3000" lang="en-US">
                <a:solidFill>
                  <a:srgbClr val="00B0F0"/>
                </a:solidFill>
              </a:rPr>
              <a:t> </a:t>
            </a:r>
            <a:r>
              <a:rPr altLang="en" sz="3000" lang="en-US">
                <a:solidFill>
                  <a:srgbClr val="00B0F0"/>
                </a:solidFill>
              </a:rPr>
              <a:t>o</a:t>
            </a:r>
            <a:r>
              <a:rPr altLang="en" sz="3000" lang="en-US">
                <a:solidFill>
                  <a:srgbClr val="00B0F0"/>
                </a:solidFill>
              </a:rPr>
              <a:t>f</a:t>
            </a:r>
            <a:r>
              <a:rPr altLang="en" sz="3000" lang="en-US">
                <a:solidFill>
                  <a:srgbClr val="00B0F0"/>
                </a:solidFill>
              </a:rPr>
              <a:t> </a:t>
            </a:r>
            <a:r>
              <a:rPr altLang="en" sz="3000" lang="en-US">
                <a:solidFill>
                  <a:srgbClr val="00B0F0"/>
                </a:solidFill>
              </a:rPr>
              <a:t>I</a:t>
            </a:r>
            <a:r>
              <a:rPr altLang="en" sz="3000" lang="en-US">
                <a:solidFill>
                  <a:srgbClr val="00B0F0"/>
                </a:solidFill>
              </a:rPr>
              <a:t>n</a:t>
            </a:r>
            <a:r>
              <a:rPr altLang="en" sz="3000" lang="en-US">
                <a:solidFill>
                  <a:srgbClr val="00B0F0"/>
                </a:solidFill>
              </a:rPr>
              <a:t>t</a:t>
            </a:r>
            <a:r>
              <a:rPr altLang="en" sz="3000" lang="en-US">
                <a:solidFill>
                  <a:srgbClr val="00B0F0"/>
                </a:solidFill>
              </a:rPr>
              <a:t>e</a:t>
            </a:r>
            <a:r>
              <a:rPr altLang="en" sz="3000" lang="en-US">
                <a:solidFill>
                  <a:srgbClr val="00B0F0"/>
                </a:solidFill>
              </a:rPr>
              <a:t>r</a:t>
            </a:r>
            <a:r>
              <a:rPr altLang="en" sz="3000" lang="en-US">
                <a:solidFill>
                  <a:srgbClr val="00B0F0"/>
                </a:solidFill>
              </a:rPr>
              <a:t>v</a:t>
            </a:r>
            <a:r>
              <a:rPr altLang="en" sz="3000" lang="en-US">
                <a:solidFill>
                  <a:srgbClr val="00B0F0"/>
                </a:solidFill>
              </a:rPr>
              <a:t>i</a:t>
            </a:r>
            <a:r>
              <a:rPr altLang="en" sz="3000" lang="en-US">
                <a:solidFill>
                  <a:srgbClr val="00B0F0"/>
                </a:solidFill>
              </a:rPr>
              <a:t>e</a:t>
            </a:r>
            <a:r>
              <a:rPr altLang="en" sz="3000" lang="en-US">
                <a:solidFill>
                  <a:srgbClr val="00B0F0"/>
                </a:solidFill>
              </a:rPr>
              <a:t>w</a:t>
            </a:r>
            <a:r>
              <a:rPr altLang="en" sz="3000" lang="en-US">
                <a:solidFill>
                  <a:srgbClr val="00B0F0"/>
                </a:solidFill>
              </a:rPr>
              <a:t>s</a:t>
            </a:r>
            <a:br>
              <a:rPr altLang="en" sz="3000" lang="en-US">
                <a:solidFill>
                  <a:srgbClr val="00B0F0"/>
                </a:solidFill>
              </a:rPr>
            </a:br>
            <a:r>
              <a:rPr altLang="en" sz="3000" lang="en-US">
                <a:solidFill>
                  <a:srgbClr val="00B0F0"/>
                </a:solidFill>
              </a:rPr>
              <a:t>1</a:t>
            </a:r>
            <a:r>
              <a:rPr altLang="en" sz="3000" lang="en-US">
                <a:solidFill>
                  <a:srgbClr val="00B0F0"/>
                </a:solidFill>
              </a:rPr>
              <a:t> </a:t>
            </a:r>
            <a:r>
              <a:rPr altLang="en" sz="3000" lang="en-US"/>
              <a:t>In general, managers prefer to rely on oral communication because communication tends to be more complete and thorough when talking in person. In face‐to‐face interactions, a person can judge how the other party is reacting, get immediate feedback, and answer questions. In general, people tend to assume that talking to someone directly is more credible than receiving a written message. Face‐to‐face communication permits not only the exchange of words, but also the opportunity to see the nonverbal communication.</a:t>
            </a:r>
            <a:endParaRPr sz="300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01" name=""/>
          <p:cNvSpPr>
            <a:spLocks noGrp="1"/>
          </p:cNvSpPr>
          <p:nvPr>
            <p:ph type="title"/>
          </p:nvPr>
        </p:nvSpPr>
        <p:spPr>
          <a:xfrm>
            <a:off x="628650" y="365126"/>
            <a:ext cx="7916323" cy="6652111"/>
          </a:xfrm>
        </p:spPr>
        <p:txBody>
          <a:bodyPr>
            <a:noAutofit/>
          </a:bodyPr>
          <a:p>
            <a:r>
              <a:rPr sz="2800" lang="en-US"/>
              <a:t>2. The Video Interview.</a:t>
            </a:r>
            <a:br>
              <a:rPr sz="2800" lang="en-US"/>
            </a:br>
            <a:r>
              <a:rPr sz="2800" lang="en-US"/>
              <a:t>Video interviews (Skype, Google Hangouts, FaceTime) are a great alternative to telephone interviews.</a:t>
            </a:r>
            <a:br>
              <a:rPr sz="2800" lang="en-US"/>
            </a:br>
            <a:r>
              <a:rPr sz="2800" lang="en-US"/>
              <a:t>The fact that you can actually see each other adds a certain level of importance and professionalism to the ‘call’ and removes the temptation for either party to multi-task or lose focus.</a:t>
            </a:r>
            <a:br>
              <a:rPr sz="2800" lang="en-US"/>
            </a:br>
            <a:r>
              <a:rPr sz="2800" lang="en-US"/>
              <a:t>Of course, you could still face similar issues to those that plague the telephone interview.</a:t>
            </a:r>
            <a:br>
              <a:rPr sz="2800" lang="en-US"/>
            </a:br>
            <a:r>
              <a:rPr sz="2800" lang="en-US"/>
              <a:t>Background distractions could still occur, other calls could come through, bad signal could distort the conversation and, as you can both see each other, there’s no hiding from them!</a:t>
            </a:r>
            <a:endParaRPr sz="280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02" name=""/>
          <p:cNvSpPr>
            <a:spLocks noGrp="1"/>
          </p:cNvSpPr>
          <p:nvPr>
            <p:ph type="title"/>
          </p:nvPr>
        </p:nvSpPr>
        <p:spPr>
          <a:xfrm>
            <a:off x="628650" y="365126"/>
            <a:ext cx="7713679" cy="6057488"/>
          </a:xfrm>
        </p:spPr>
        <p:txBody>
          <a:bodyPr>
            <a:noAutofit/>
          </a:bodyPr>
          <a:p>
            <a:r>
              <a:rPr sz="3200" lang="en-US"/>
              <a:t>3. The Panel Interview.</a:t>
            </a:r>
            <a:br>
              <a:rPr sz="3200" lang="en-US"/>
            </a:br>
            <a:r>
              <a:rPr sz="3200" lang="en-US"/>
              <a:t>Panel interviews are the same as individual, face-to-face interviews, but with two or more interviewers in the room.</a:t>
            </a:r>
            <a:br>
              <a:rPr sz="3200" lang="en-US"/>
            </a:br>
            <a:r>
              <a:rPr sz="3200" lang="en-US"/>
              <a:t>The main advantage of panel interviewing is that it precludes any personal biases that might creep into the assessment process.</a:t>
            </a:r>
            <a:br>
              <a:rPr sz="3200" lang="en-US"/>
            </a:br>
            <a:r>
              <a:rPr sz="3200" lang="en-US"/>
              <a:t>Each interviewer will pick up on different characteristics, strengths and weaknesses and together (hopefully) make a much fairer judgement.</a:t>
            </a:r>
            <a:endParaRPr sz="320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03" name=""/>
          <p:cNvSpPr>
            <a:spLocks noGrp="1"/>
          </p:cNvSpPr>
          <p:nvPr>
            <p:ph type="title"/>
          </p:nvPr>
        </p:nvSpPr>
        <p:spPr>
          <a:xfrm>
            <a:off x="628650" y="365126"/>
            <a:ext cx="8137581" cy="5871488"/>
          </a:xfrm>
        </p:spPr>
        <p:txBody>
          <a:bodyPr>
            <a:noAutofit/>
          </a:bodyPr>
          <a:p>
            <a:r>
              <a:rPr sz="3300" lang="en-US"/>
              <a:t>4. The Assessment Day.</a:t>
            </a:r>
            <a:br>
              <a:rPr sz="3300" lang="en-US"/>
            </a:br>
            <a:r>
              <a:rPr sz="3300" lang="en-US"/>
              <a:t>Assessment “days” can be used to assess larger groups of interviewees at the same time, for a range of different skills.</a:t>
            </a:r>
            <a:br>
              <a:rPr sz="3300" lang="en-US"/>
            </a:br>
            <a:r>
              <a:rPr sz="3300" lang="en-US"/>
              <a:t>Common amongst graduate employers, they are a great way to evaluate candidates in more detail, for a longer period of time.</a:t>
            </a:r>
            <a:br>
              <a:rPr sz="3300" lang="en-US"/>
            </a:br>
            <a:r>
              <a:rPr sz="3300" lang="en-US"/>
              <a:t>If you’re interviewing a large group and your offices are only small, it’s a good idea to seek out a local assessment centre to host the day for you.</a:t>
            </a:r>
            <a:endParaRPr sz="330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04" name=""/>
          <p:cNvSpPr>
            <a:spLocks noGrp="1"/>
          </p:cNvSpPr>
          <p:nvPr>
            <p:ph type="title"/>
          </p:nvPr>
        </p:nvSpPr>
        <p:spPr>
          <a:xfrm>
            <a:off x="628650" y="365126"/>
            <a:ext cx="8016467" cy="6319546"/>
          </a:xfrm>
        </p:spPr>
        <p:txBody>
          <a:bodyPr>
            <a:noAutofit/>
          </a:bodyPr>
          <a:p>
            <a:r>
              <a:rPr sz="3200" lang="en-US"/>
              <a:t>5. Group Interviews.</a:t>
            </a:r>
            <a:br>
              <a:rPr sz="3200" lang="en-US"/>
            </a:br>
            <a:r>
              <a:rPr sz="3200" lang="en-US"/>
              <a:t>Group interviews are used a lot less regularly than the other interview techniques we’ve mentioned, but they still have their place in modern recruitment.</a:t>
            </a:r>
            <a:br>
              <a:rPr sz="3200" lang="en-US"/>
            </a:br>
            <a:r>
              <a:rPr sz="3200" lang="en-US"/>
              <a:t>You could conduct your group interview in two key ways… like an individual interview; asking exactly the same questions that you would ask in an individual interview, openly, to the whole group, allowing candidates the chance to compete to impress.</a:t>
            </a:r>
            <a:br>
              <a:rPr sz="3200" lang="en-US"/>
            </a:br>
            <a:r>
              <a:rPr sz="3200" lang="en-US"/>
              <a:t>Or like the assessment day, with brief introductions, leading into group tasks and activities.</a:t>
            </a:r>
            <a:endParaRPr sz="3200"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05" name=""/>
          <p:cNvSpPr>
            <a:spLocks noGrp="1"/>
          </p:cNvSpPr>
          <p:nvPr>
            <p:ph type="title"/>
          </p:nvPr>
        </p:nvSpPr>
        <p:spPr>
          <a:xfrm>
            <a:off x="628650" y="365126"/>
            <a:ext cx="8077023" cy="6357883"/>
          </a:xfrm>
        </p:spPr>
        <p:txBody>
          <a:bodyPr>
            <a:noAutofit/>
          </a:bodyPr>
          <a:p>
            <a:r>
              <a:rPr sz="3300" lang="en-US"/>
              <a:t>6. Individual (face-to-face) Interviews.</a:t>
            </a:r>
            <a:br>
              <a:rPr sz="3300" lang="en-US"/>
            </a:br>
            <a:r>
              <a:rPr sz="3300" lang="en-US"/>
              <a:t>Individual, face-to-face interviews are by far the most popular and efficient form of assessment.</a:t>
            </a:r>
            <a:br>
              <a:rPr sz="3300" lang="en-US"/>
            </a:br>
            <a:r>
              <a:rPr sz="3300" lang="en-US"/>
              <a:t>Allowing you to get up close and personal with each candidate while keeping an eye on their body language is far more effective than any other interviewing format.</a:t>
            </a:r>
            <a:br>
              <a:rPr sz="3300" lang="en-US"/>
            </a:br>
            <a:r>
              <a:rPr sz="3300" lang="en-US"/>
              <a:t>Think about it: do you find it easier to build a relationship with someone over the phone or face-to-face?</a:t>
            </a:r>
            <a:endParaRPr sz="330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06" name=""/>
          <p:cNvSpPr>
            <a:spLocks noGrp="1"/>
          </p:cNvSpPr>
          <p:nvPr>
            <p:ph type="title"/>
          </p:nvPr>
        </p:nvSpPr>
        <p:spPr>
          <a:xfrm>
            <a:off x="628650" y="365126"/>
            <a:ext cx="7964560" cy="6388786"/>
          </a:xfrm>
        </p:spPr>
        <p:txBody>
          <a:bodyPr>
            <a:noAutofit/>
          </a:bodyPr>
          <a:p>
            <a:r>
              <a:rPr altLang="en" sz="5800" lang="en-US"/>
              <a:t>Q</a:t>
            </a:r>
            <a:r>
              <a:rPr altLang="en" sz="5800" lang="en-US"/>
              <a:t>n</a:t>
            </a:r>
            <a:r>
              <a:rPr altLang="en" sz="5800" lang="en-US"/>
              <a:t>o</a:t>
            </a:r>
            <a:r>
              <a:rPr altLang="en" sz="5800" lang="en-US"/>
              <a:t> </a:t>
            </a:r>
            <a:r>
              <a:rPr altLang="en" sz="5800" lang="en-US"/>
              <a:t>4</a:t>
            </a:r>
            <a:br>
              <a:rPr altLang="en" sz="5800" lang="en-US"/>
            </a:br>
            <a:r>
              <a:rPr altLang="en" sz="5800" lang="en-US"/>
              <a:t>A</a:t>
            </a:r>
            <a:r>
              <a:rPr altLang="en" sz="5800" lang="en-US"/>
              <a:t>n</a:t>
            </a:r>
            <a:r>
              <a:rPr altLang="en" sz="5800" lang="en-US"/>
              <a:t>s</a:t>
            </a:r>
            <a:r>
              <a:rPr altLang="en" sz="5800" lang="en-US"/>
              <a:t>:</a:t>
            </a:r>
            <a:r>
              <a:rPr altLang="en" sz="2800" lang="en-US"/>
              <a:t>The dentist must have a calm, uninterrupted conversation with the patient and try to identify which of the dental situations gives rise to fear and anxiety. Asking a few open-ended questions can help to guide the conversation in the right direction. The dentist needs to identify the reason for the current visit, the kind of experience the patient has had during previous dental treatment, the main fears and worries, and the expectations. Sometimes, the interview may reveal that the dental anxiety is part of a wider psychological disorder.</a:t>
            </a:r>
            <a:r>
              <a:rPr altLang="en" sz="2800" lang="en-US"/>
              <a:t> </a:t>
            </a:r>
            <a:endParaRPr sz="280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07" name=""/>
          <p:cNvSpPr>
            <a:spLocks noGrp="1"/>
          </p:cNvSpPr>
          <p:nvPr>
            <p:ph type="title"/>
          </p:nvPr>
        </p:nvSpPr>
        <p:spPr>
          <a:xfrm>
            <a:off x="424579" y="205313"/>
            <a:ext cx="8275998" cy="6531290"/>
          </a:xfrm>
        </p:spPr>
        <p:txBody>
          <a:bodyPr>
            <a:normAutofit/>
          </a:bodyPr>
          <a:p>
            <a:r>
              <a:rPr sz="3700" lang="en-US"/>
              <a:t>In those cases, it is important that the patient be referred to experts in the field of psychology, such as a psychologist or psychiatrist. They can make the correct psychological diagnosis, and decide what kind of further treatment the patient needs. In some cases, the psychologist and the dentist need to work together, with the former deciding the treatment plan concerning anxiety.</a:t>
            </a:r>
            <a:endParaRPr sz="3700"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08" name=""/>
          <p:cNvSpPr>
            <a:spLocks noGrp="1"/>
          </p:cNvSpPr>
          <p:nvPr>
            <p:ph type="title"/>
          </p:nvPr>
        </p:nvSpPr>
        <p:spPr>
          <a:xfrm>
            <a:off x="628650" y="365126"/>
            <a:ext cx="7860747" cy="6293580"/>
          </a:xfrm>
        </p:spPr>
        <p:txBody>
          <a:bodyPr>
            <a:noAutofit/>
          </a:bodyPr>
          <a:p>
            <a:r>
              <a:rPr sz="3300" lang="en-US"/>
              <a:t>The DFS consists of 20 items concerning avoidance behavior, physiological fear reactions, and different fear objects concerning dental appointments and treatment. This questionnaire also has five response options, giving summed scores from a minimum of 20 to a maximum of 100. A cutoff point for high dental fear has been suggested at ≥60. The scale has three dimensions: avoidance of dental treatment, somatic symptoms of anxiety, and anxiety caused by dental stimuli.</a:t>
            </a:r>
            <a:endParaRPr sz="330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09" name=""/>
          <p:cNvSpPr>
            <a:spLocks noGrp="1"/>
          </p:cNvSpPr>
          <p:nvPr>
            <p:ph type="title"/>
          </p:nvPr>
        </p:nvSpPr>
        <p:spPr>
          <a:xfrm>
            <a:off x="628650" y="365126"/>
            <a:ext cx="8051070" cy="6406096"/>
          </a:xfrm>
        </p:spPr>
        <p:txBody>
          <a:bodyPr>
            <a:noAutofit/>
          </a:bodyPr>
          <a:p>
            <a:r>
              <a:rPr sz="3000" lang="en-US"/>
              <a:t>Objective measures involve assessment of blood pressure, pulse rate, pulse oximetry, finger temperature, and galvanic skin response. An extremely accurate objective method used in various studies to measure dental anxiety is galvanic skin response. It takes advantage of the electrical changes induced by minute amounts of fluid from epidermal sweat glands released secondary to anxiety. Sweat on the skin provides a low-resistance pathway for electric current, which is then recorded. The use of galvanic skin response has been validated as an accurate method in measuring dental anxiety.</a:t>
            </a:r>
            <a:endParaRPr sz="300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592" name=""/>
          <p:cNvSpPr>
            <a:spLocks noGrp="1"/>
          </p:cNvSpPr>
          <p:nvPr>
            <p:ph type="title"/>
          </p:nvPr>
        </p:nvSpPr>
        <p:spPr>
          <a:xfrm>
            <a:off x="628650" y="365126"/>
            <a:ext cx="8115599" cy="5683044"/>
          </a:xfrm>
        </p:spPr>
        <p:txBody>
          <a:bodyPr>
            <a:normAutofit fontScale="90000"/>
          </a:bodyPr>
          <a:p>
            <a:r>
              <a:rPr altLang="en" sz="7000" lang="en-US"/>
              <a:t>Q</a:t>
            </a:r>
            <a:r>
              <a:rPr altLang="en" sz="7000" lang="en-US"/>
              <a:t>n</a:t>
            </a:r>
            <a:r>
              <a:rPr altLang="en" sz="7000" lang="en-US"/>
              <a:t>o</a:t>
            </a:r>
            <a:r>
              <a:rPr altLang="en" sz="7000" lang="en-US"/>
              <a:t> </a:t>
            </a:r>
            <a:r>
              <a:rPr altLang="en" sz="7000" lang="en-US"/>
              <a:t>1</a:t>
            </a:r>
            <a:br>
              <a:rPr altLang="en" sz="7000" lang="en-US"/>
            </a:br>
            <a:r>
              <a:rPr altLang="en" sz="7000" lang="en-US"/>
              <a:t>A</a:t>
            </a:r>
            <a:r>
              <a:rPr altLang="en" sz="7000" lang="en-US"/>
              <a:t>n</a:t>
            </a:r>
            <a:r>
              <a:rPr altLang="en" sz="7000" lang="en-US"/>
              <a:t>s</a:t>
            </a:r>
            <a:r>
              <a:rPr altLang="en" sz="7000" lang="en-US"/>
              <a:t> </a:t>
            </a:r>
            <a:r>
              <a:rPr altLang="en" sz="7000" lang="en-US"/>
              <a:t>:</a:t>
            </a:r>
            <a:r>
              <a:rPr altLang="en" lang="en-US"/>
              <a:t>Paternalism implies the existence of trust; consumerism replaces trust with accountability. Paternalism as- sumes that principles of good medical care override individual treatment prefer- ences; consumerism presumes that the patient's health care values dominate.</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593" name=""/>
          <p:cNvSpPr>
            <a:spLocks noGrp="1"/>
          </p:cNvSpPr>
          <p:nvPr>
            <p:ph type="title"/>
          </p:nvPr>
        </p:nvSpPr>
        <p:spPr>
          <a:xfrm>
            <a:off x="628650" y="365126"/>
            <a:ext cx="7999164" cy="6081118"/>
          </a:xfrm>
        </p:spPr>
        <p:txBody>
          <a:bodyPr>
            <a:noAutofit/>
          </a:bodyPr>
          <a:p>
            <a:pPr indent="-457200" marL="461963">
              <a:buFont typeface="Arial"/>
              <a:buChar char="•"/>
            </a:pPr>
            <a:r>
              <a:rPr sz="3100" lang="en-US"/>
              <a:t>Two metaphors describing doctor-patient relationships, paternalism and consumerism, are compared. We discuss the implications of each metaphor with reference to features implied in the relationship, motivational expectations for doctor and patient, and acceptable relationship outcomes. Paternalism focuses on obligations; consumerism focuses on rights. Paternalism assumes the doctor is beneficent; consumerism assumes the doctor is self-centered</a:t>
            </a:r>
            <a:endParaRPr sz="310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594" name=""/>
          <p:cNvSpPr>
            <a:spLocks noGrp="1"/>
          </p:cNvSpPr>
          <p:nvPr>
            <p:ph type="title"/>
          </p:nvPr>
        </p:nvSpPr>
        <p:spPr>
          <a:xfrm>
            <a:off x="628650" y="365126"/>
            <a:ext cx="7938606" cy="6236314"/>
          </a:xfrm>
        </p:spPr>
        <p:txBody>
          <a:bodyPr>
            <a:noAutofit/>
          </a:bodyPr>
          <a:p>
            <a:r>
              <a:rPr sz="3700" lang="en-US"/>
              <a:t>Paternalism implies the existence of trust; consumerism replaces trust with accountability. Paternalism assumes that principles of good medical care override individual treatment preferences; consumerism presumes that the patient's health care values dominate. Paternalism assumes that third-party intervention is inappropriate whereas consumerism may require third-party supervision.</a:t>
            </a:r>
            <a:endParaRPr sz="370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595" name=""/>
          <p:cNvSpPr>
            <a:spLocks noGrp="1"/>
          </p:cNvSpPr>
          <p:nvPr>
            <p:ph type="title"/>
          </p:nvPr>
        </p:nvSpPr>
        <p:spPr>
          <a:xfrm>
            <a:off x="628649" y="365126"/>
            <a:ext cx="7708647" cy="5973343"/>
          </a:xfrm>
        </p:spPr>
        <p:txBody>
          <a:bodyPr>
            <a:noAutofit/>
          </a:bodyPr>
          <a:p>
            <a:r>
              <a:rPr sz="3500" lang="en-US"/>
              <a:t>Conflict may develop when doctor and patient approach the relationship using differing metaphors. Even if doctor and patient agree on a paternalistic relationship, society may demand consumeristic accountability. The institutionalization of medical consumerism may create paternalism anew where patients' rights advocates and third-party payers assume the paternalistic role once held by the physician</a:t>
            </a:r>
            <a:r>
              <a:rPr altLang="en" sz="3500" lang="en-US"/>
              <a:t>.</a:t>
            </a:r>
            <a:endParaRPr sz="350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596" name=""/>
          <p:cNvSpPr>
            <a:spLocks noGrp="1"/>
          </p:cNvSpPr>
          <p:nvPr>
            <p:ph type="title"/>
          </p:nvPr>
        </p:nvSpPr>
        <p:spPr>
          <a:xfrm>
            <a:off x="628650" y="365126"/>
            <a:ext cx="8046471" cy="6418806"/>
          </a:xfrm>
        </p:spPr>
        <p:txBody>
          <a:bodyPr>
            <a:normAutofit fontScale="90000"/>
          </a:bodyPr>
          <a:p>
            <a:pPr indent="-857250" marL="862013">
              <a:buFont typeface="Arial"/>
              <a:buChar char="•"/>
            </a:pPr>
            <a:r>
              <a:rPr altLang="en" sz="7111" lang="en-US"/>
              <a:t>Q</a:t>
            </a:r>
            <a:r>
              <a:rPr altLang="en" sz="7111" lang="en-US"/>
              <a:t>n</a:t>
            </a:r>
            <a:r>
              <a:rPr altLang="en" sz="7111" lang="en-US"/>
              <a:t>o</a:t>
            </a:r>
            <a:r>
              <a:rPr altLang="en" sz="7111" lang="en-US"/>
              <a:t> </a:t>
            </a:r>
            <a:r>
              <a:rPr altLang="en" sz="7111" lang="en-US"/>
              <a:t>2</a:t>
            </a:r>
            <a:br>
              <a:rPr altLang="en" sz="7111" lang="en-US"/>
            </a:br>
            <a:r>
              <a:rPr altLang="en" sz="7111" lang="en-US"/>
              <a:t>A</a:t>
            </a:r>
            <a:r>
              <a:rPr altLang="en" sz="7111" lang="en-US"/>
              <a:t>n</a:t>
            </a:r>
            <a:r>
              <a:rPr altLang="en" sz="7111" lang="en-US"/>
              <a:t>s</a:t>
            </a:r>
            <a:r>
              <a:rPr altLang="en" sz="7111" lang="en-US"/>
              <a:t>:</a:t>
            </a:r>
            <a:r>
              <a:rPr altLang="en" lang="en-US"/>
              <a:t>Patient listening, empathy, and paying attention to the paraverbal and non verbal components of the communication are the important ones that are frequently neglected. Proper information about the nature, course and prognosis of the disease is important</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597" name=""/>
          <p:cNvSpPr>
            <a:spLocks noGrp="1"/>
          </p:cNvSpPr>
          <p:nvPr>
            <p:ph type="title"/>
          </p:nvPr>
        </p:nvSpPr>
        <p:spPr>
          <a:xfrm>
            <a:off x="628650" y="365126"/>
            <a:ext cx="7921305" cy="6193513"/>
          </a:xfrm>
        </p:spPr>
        <p:txBody>
          <a:bodyPr>
            <a:noAutofit/>
          </a:bodyPr>
          <a:p>
            <a:pPr indent="-571500" marL="576263">
              <a:buFont typeface="Arial"/>
              <a:buChar char="•"/>
            </a:pPr>
            <a:r>
              <a:rPr sz="3600" lang="en-US"/>
              <a:t>Oral communication skills</a:t>
            </a:r>
            <a:br>
              <a:rPr sz="3600" lang="en-US"/>
            </a:br>
            <a:r>
              <a:rPr sz="3600" lang="en-US"/>
              <a:t>Because a large part of a manager's day is spent conversing with other managers and employees, the abilities to speak and listen are critical to success. For example, oral communication skills are used when a manager must make sales presentations, conduct interviews, perform employee evaluations, and hold press conferences.</a:t>
            </a:r>
            <a:endParaRPr sz="360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598" name=""/>
          <p:cNvSpPr>
            <a:spLocks noGrp="1"/>
          </p:cNvSpPr>
          <p:nvPr>
            <p:ph type="title"/>
          </p:nvPr>
        </p:nvSpPr>
        <p:spPr>
          <a:xfrm>
            <a:off x="628650" y="-184823"/>
            <a:ext cx="7791538" cy="6704341"/>
          </a:xfrm>
        </p:spPr>
        <p:txBody>
          <a:bodyPr>
            <a:normAutofit fontScale="90000"/>
          </a:bodyPr>
          <a:p>
            <a:r>
              <a:rPr lang="en-US"/>
              <a:t>Oral communication skills</a:t>
            </a:r>
            <a:br>
              <a:rPr lang="en-US"/>
            </a:br>
            <a:r>
              <a:rPr lang="en-US"/>
              <a:t>Because a large part of a manager's day is spent conversing with other managers and employees, the abilities to speak and listen are critical to success. For example, oral communication skills are used when a manager must make sales presentations, conduct interviews, perform employee evaluations, and hold press conferences.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599" name=""/>
          <p:cNvSpPr>
            <a:spLocks noGrp="1"/>
          </p:cNvSpPr>
          <p:nvPr>
            <p:ph type="title"/>
          </p:nvPr>
        </p:nvSpPr>
        <p:spPr>
          <a:xfrm>
            <a:off x="370139" y="259631"/>
            <a:ext cx="7947258" cy="6338739"/>
          </a:xfrm>
        </p:spPr>
        <p:txBody>
          <a:bodyPr>
            <a:noAutofit/>
          </a:bodyPr>
          <a:p>
            <a:r>
              <a:rPr sz="3100" lang="en-US"/>
              <a:t>In general, managers prefer to rely on oral communication because communication tends to be more complete and thorough when talking in person. In face‐to‐face interactions, a person can judge how the other party is reacting, get immediate feedback, and answer questions. In general, people tend to assume that talking to someone directly is more credible than receiving a written message. Face‐to‐face communication permits not only the exchange of words, but also the opportunity to see the nonverbal communication.</a:t>
            </a:r>
            <a:endParaRPr sz="3100"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CPH1723</dc:creator>
  <dcterms:created xsi:type="dcterms:W3CDTF">2015-05-11T13:30:45Z</dcterms:created>
  <dcterms:modified xsi:type="dcterms:W3CDTF">2020-06-25T07:48:09Z</dcterms:modified>
</cp:coreProperties>
</file>