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59" r:id="rId5"/>
    <p:sldId id="263" r:id="rId6"/>
    <p:sldId id="264" r:id="rId7"/>
    <p:sldId id="265" r:id="rId8"/>
    <p:sldId id="266" r:id="rId9"/>
    <p:sldId id="260" r:id="rId10"/>
    <p:sldId id="267" r:id="rId11"/>
    <p:sldId id="268" r:id="rId12"/>
    <p:sldId id="261" r:id="rId13"/>
    <p:sldId id="269" r:id="rId14"/>
    <p:sldId id="262"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47BB-BFFE-914D-A44D-2A9DBDE9A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6832A-198F-744E-AB52-A346FF3BD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140CF-023F-524D-80B5-BC6FF57BD500}"/>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E1873976-97D9-3547-9322-77D727C45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437A5-D09C-DD47-8762-ADB5055180DF}"/>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428777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7904-8EB8-5A4D-906B-C8A8D1CB8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829391-B6E4-F54E-9B9A-5A19986FC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2C2A2-8237-1043-9B65-E870CF3A7579}"/>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3E7A1DEB-3014-6E40-908B-C343C04A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A64E4-17A8-EA4D-AF5B-CF1109E3AA7A}"/>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139576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C6FC0-2607-1D47-9B0E-093BFCC35E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E1BA4B-71AA-1749-BEFF-8DB2DC1C7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BA71-8F5E-0742-8784-3081D51E9FDC}"/>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B0DFEF81-89E2-6C48-946D-750F64D54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0E9FF-5439-8E4A-8E58-E914D7B14BB5}"/>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35362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9A82-A4BD-964E-B472-D097CE46E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A1A17-98C1-5045-9EEF-09EB9E8EC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E291F-E1A8-3445-8836-FD42160F10E8}"/>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A09314D3-217F-394A-9DEB-4AE5B706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BDA4F-FB2E-204C-B2C2-36DAD039D66D}"/>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16701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CA9A-332F-4643-8F9F-71123546B8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1AB37-C95F-9647-BFC3-8E87EC10E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4767E-9B68-544F-81C9-42716651206B}"/>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E06A433B-0676-5A4F-8589-70D8BDFE9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39639-4ADA-9644-AB2D-CC3EC68BD610}"/>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88238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B3F1-B0CF-0B4A-8977-579EBA32C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194DC-C089-414D-AB86-9FC5208C7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3D197-417C-2F42-9BED-27C58A345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AF80A-2EF3-E849-93DE-93C89D3B97E2}"/>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6" name="Footer Placeholder 5">
            <a:extLst>
              <a:ext uri="{FF2B5EF4-FFF2-40B4-BE49-F238E27FC236}">
                <a16:creationId xmlns:a16="http://schemas.microsoft.com/office/drawing/2014/main" id="{7F7178B5-A848-8541-9977-0D8CD3204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59614-B8B9-2A4C-A81B-52E85C5AF3B5}"/>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46133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0AF9-6651-1C4F-8B70-50194B2A2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6F48C2-6CDB-1843-A0B0-0A05D1B500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A537D-7461-5548-9E34-0C531D135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03226-4AE7-874C-A97D-8292C88DD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58B0D-8264-1648-9963-54E0215A6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89AF40-EAAC-8143-A1AE-41301E8C9E2B}"/>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8" name="Footer Placeholder 7">
            <a:extLst>
              <a:ext uri="{FF2B5EF4-FFF2-40B4-BE49-F238E27FC236}">
                <a16:creationId xmlns:a16="http://schemas.microsoft.com/office/drawing/2014/main" id="{4C2D12F1-579F-A74A-A503-219F5B2AB8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4753B7-0FDE-C747-8580-6FA3B86398DC}"/>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66259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9AEB-9AE4-464B-A64D-6E20E0300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77AC-FF97-8D4E-AD1E-B8F75B16EA26}"/>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4" name="Footer Placeholder 3">
            <a:extLst>
              <a:ext uri="{FF2B5EF4-FFF2-40B4-BE49-F238E27FC236}">
                <a16:creationId xmlns:a16="http://schemas.microsoft.com/office/drawing/2014/main" id="{11C75CF9-C636-614C-9579-9B977D0FE1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9388FC-7F97-8247-983B-DCBC9CD5AB50}"/>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114232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D3E80-1875-C146-95E4-E805939D3862}"/>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3" name="Footer Placeholder 2">
            <a:extLst>
              <a:ext uri="{FF2B5EF4-FFF2-40B4-BE49-F238E27FC236}">
                <a16:creationId xmlns:a16="http://schemas.microsoft.com/office/drawing/2014/main" id="{B0B1ECD2-4E1A-784B-8B40-638E5F2D5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901C2-F0B8-B74B-8139-520524FCBFD3}"/>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167839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2F2F-4573-9B4F-A35C-B785FCF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69FD9-C1C8-8F45-BDBD-625E86596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A70600-7B1D-124B-A1C1-269876C45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471A7-D719-1746-9259-74B283F9558A}"/>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6" name="Footer Placeholder 5">
            <a:extLst>
              <a:ext uri="{FF2B5EF4-FFF2-40B4-BE49-F238E27FC236}">
                <a16:creationId xmlns:a16="http://schemas.microsoft.com/office/drawing/2014/main" id="{971A7296-777D-264B-B6DB-F3773D4C5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88089-2C33-3341-A574-D4AF4227CEB5}"/>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222832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578C-9E1B-7C4A-80A0-2E29EE08F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36E30-2B4A-B947-8FB5-77B72F199C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6871B-7C09-7D47-9E4E-7A57DD546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ADF08-FE74-FD42-BC01-D4C195F3D461}"/>
              </a:ext>
            </a:extLst>
          </p:cNvPr>
          <p:cNvSpPr>
            <a:spLocks noGrp="1"/>
          </p:cNvSpPr>
          <p:nvPr>
            <p:ph type="dt" sz="half" idx="10"/>
          </p:nvPr>
        </p:nvSpPr>
        <p:spPr/>
        <p:txBody>
          <a:bodyPr/>
          <a:lstStyle/>
          <a:p>
            <a:fld id="{D07134BA-DEFC-0C40-8CB4-4F1D3DEEDA3D}" type="datetimeFigureOut">
              <a:rPr lang="en-US"/>
              <a:t>6/23/2020</a:t>
            </a:fld>
            <a:endParaRPr lang="en-US"/>
          </a:p>
        </p:txBody>
      </p:sp>
      <p:sp>
        <p:nvSpPr>
          <p:cNvPr id="6" name="Footer Placeholder 5">
            <a:extLst>
              <a:ext uri="{FF2B5EF4-FFF2-40B4-BE49-F238E27FC236}">
                <a16:creationId xmlns:a16="http://schemas.microsoft.com/office/drawing/2014/main" id="{9D7FAB83-4A25-6641-8C01-9D33B937E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A445D-4ED4-B142-9350-9D06A4A62C08}"/>
              </a:ext>
            </a:extLst>
          </p:cNvPr>
          <p:cNvSpPr>
            <a:spLocks noGrp="1"/>
          </p:cNvSpPr>
          <p:nvPr>
            <p:ph type="sldNum" sz="quarter" idx="12"/>
          </p:nvPr>
        </p:nvSpPr>
        <p:spPr/>
        <p:txBody>
          <a:bodyPr/>
          <a:lstStyle/>
          <a:p>
            <a:fld id="{E0232B4A-3003-604F-93AF-728B9967F215}" type="slidenum">
              <a:rPr lang="en-US"/>
              <a:t>‹#›</a:t>
            </a:fld>
            <a:endParaRPr lang="en-US"/>
          </a:p>
        </p:txBody>
      </p:sp>
    </p:spTree>
    <p:extLst>
      <p:ext uri="{BB962C8B-B14F-4D97-AF65-F5344CB8AC3E}">
        <p14:creationId xmlns:p14="http://schemas.microsoft.com/office/powerpoint/2010/main" val="2005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AFFCF-0066-C344-BE76-16621A1C5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3157B-4488-9C4D-A723-575EB0178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7D574-7210-C144-B42D-FA5164061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134BA-DEFC-0C40-8CB4-4F1D3DEEDA3D}" type="datetimeFigureOut">
              <a:rPr lang="en-US"/>
              <a:t>6/23/2020</a:t>
            </a:fld>
            <a:endParaRPr lang="en-US"/>
          </a:p>
        </p:txBody>
      </p:sp>
      <p:sp>
        <p:nvSpPr>
          <p:cNvPr id="5" name="Footer Placeholder 4">
            <a:extLst>
              <a:ext uri="{FF2B5EF4-FFF2-40B4-BE49-F238E27FC236}">
                <a16:creationId xmlns:a16="http://schemas.microsoft.com/office/drawing/2014/main" id="{E95FDF1A-D73C-3543-B070-B24C8CD17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A35075-356D-BB48-9E6D-F1ECC4E85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32B4A-3003-604F-93AF-728B9967F215}" type="slidenum">
              <a:rPr lang="en-US"/>
              <a:t>‹#›</a:t>
            </a:fld>
            <a:endParaRPr lang="en-US"/>
          </a:p>
        </p:txBody>
      </p:sp>
    </p:spTree>
    <p:extLst>
      <p:ext uri="{BB962C8B-B14F-4D97-AF65-F5344CB8AC3E}">
        <p14:creationId xmlns:p14="http://schemas.microsoft.com/office/powerpoint/2010/main" val="380929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29A0-26DB-BE49-BB59-E897761B745F}"/>
              </a:ext>
            </a:extLst>
          </p:cNvPr>
          <p:cNvSpPr>
            <a:spLocks noGrp="1"/>
          </p:cNvSpPr>
          <p:nvPr>
            <p:ph idx="1"/>
          </p:nvPr>
        </p:nvSpPr>
        <p:spPr>
          <a:xfrm>
            <a:off x="980188" y="476742"/>
            <a:ext cx="10515600" cy="8645959"/>
          </a:xfrm>
        </p:spPr>
        <p:txBody>
          <a:bodyPr>
            <a:normAutofit/>
          </a:bodyPr>
          <a:lstStyle/>
          <a:p>
            <a:r>
              <a:rPr lang="en-US" b="1" u="sng">
                <a:solidFill>
                  <a:schemeClr val="bg1">
                    <a:lumMod val="10000"/>
                  </a:schemeClr>
                </a:solidFill>
              </a:rPr>
              <a:t>Name. </a:t>
            </a:r>
          </a:p>
          <a:p>
            <a:r>
              <a:rPr lang="en-US" b="1" u="sng">
                <a:solidFill>
                  <a:schemeClr val="bg1">
                    <a:lumMod val="10000"/>
                  </a:schemeClr>
                </a:solidFill>
              </a:rPr>
              <a:t>Ahmad Sher </a:t>
            </a:r>
          </a:p>
          <a:p>
            <a:endParaRPr lang="en-US" b="1" u="sng">
              <a:solidFill>
                <a:schemeClr val="bg1">
                  <a:lumMod val="10000"/>
                </a:schemeClr>
              </a:solidFill>
            </a:endParaRPr>
          </a:p>
          <a:p>
            <a:r>
              <a:rPr lang="en-US" b="1" u="sng">
                <a:solidFill>
                  <a:schemeClr val="bg1">
                    <a:lumMod val="10000"/>
                  </a:schemeClr>
                </a:solidFill>
              </a:rPr>
              <a:t>Id card no.</a:t>
            </a:r>
          </a:p>
          <a:p>
            <a:r>
              <a:rPr lang="en-US" b="1" u="sng">
                <a:solidFill>
                  <a:schemeClr val="bg1">
                    <a:lumMod val="10000"/>
                  </a:schemeClr>
                </a:solidFill>
              </a:rPr>
              <a:t>16824</a:t>
            </a:r>
          </a:p>
          <a:p>
            <a:endParaRPr lang="en-US" b="1" u="sng">
              <a:solidFill>
                <a:schemeClr val="bg1">
                  <a:lumMod val="10000"/>
                </a:schemeClr>
              </a:solidFill>
            </a:endParaRPr>
          </a:p>
          <a:p>
            <a:r>
              <a:rPr lang="en-US" b="1" u="sng">
                <a:solidFill>
                  <a:schemeClr val="bg1">
                    <a:lumMod val="10000"/>
                  </a:schemeClr>
                </a:solidFill>
              </a:rPr>
              <a:t>Defortment. Bs Rad Section B </a:t>
            </a:r>
          </a:p>
          <a:p>
            <a:endParaRPr lang="en-US" b="1" u="sng">
              <a:solidFill>
                <a:schemeClr val="bg1">
                  <a:lumMod val="10000"/>
                </a:schemeClr>
              </a:solidFill>
            </a:endParaRPr>
          </a:p>
          <a:p>
            <a:r>
              <a:rPr lang="en-US" b="1" u="sng">
                <a:solidFill>
                  <a:schemeClr val="bg1">
                    <a:lumMod val="10000"/>
                  </a:schemeClr>
                </a:solidFill>
              </a:rPr>
              <a:t>Paper. Anatomy. </a:t>
            </a:r>
          </a:p>
          <a:p>
            <a:endParaRPr lang="en-US" b="1" u="sng">
              <a:solidFill>
                <a:schemeClr val="bg1">
                  <a:lumMod val="10000"/>
                </a:schemeClr>
              </a:solidFill>
            </a:endParaRPr>
          </a:p>
          <a:p>
            <a:r>
              <a:rPr lang="en-US" b="1" u="sng">
                <a:solidFill>
                  <a:schemeClr val="bg1">
                    <a:lumMod val="10000"/>
                  </a:schemeClr>
                </a:solidFill>
              </a:rPr>
              <a:t>Instructor Dr. Arooba. </a:t>
            </a:r>
          </a:p>
          <a:p>
            <a:endParaRPr lang="en-US" b="1" u="sng">
              <a:solidFill>
                <a:schemeClr val="bg1">
                  <a:lumMod val="10000"/>
                </a:schemeClr>
              </a:solidFill>
            </a:endParaRPr>
          </a:p>
        </p:txBody>
      </p:sp>
    </p:spTree>
    <p:extLst>
      <p:ext uri="{BB962C8B-B14F-4D97-AF65-F5344CB8AC3E}">
        <p14:creationId xmlns:p14="http://schemas.microsoft.com/office/powerpoint/2010/main" val="283916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89672-CA83-F544-9E62-FD01B3B4EEB9}"/>
              </a:ext>
            </a:extLst>
          </p:cNvPr>
          <p:cNvSpPr>
            <a:spLocks noGrp="1"/>
          </p:cNvSpPr>
          <p:nvPr>
            <p:ph idx="1"/>
          </p:nvPr>
        </p:nvSpPr>
        <p:spPr>
          <a:xfrm>
            <a:off x="163759" y="603447"/>
            <a:ext cx="10515600" cy="10755559"/>
          </a:xfrm>
        </p:spPr>
        <p:txBody>
          <a:bodyPr>
            <a:normAutofit/>
          </a:bodyPr>
          <a:lstStyle/>
          <a:p>
            <a:r>
              <a:rPr lang="en-US" b="1" u="sng">
                <a:solidFill>
                  <a:schemeClr val="accent1"/>
                </a:solidFill>
              </a:rPr>
              <a:t>Norma frontals.</a:t>
            </a:r>
          </a:p>
          <a:p>
            <a:r>
              <a:rPr lang="en-US" b="1" u="sng">
                <a:solidFill>
                  <a:schemeClr val="accent1"/>
                </a:solidFill>
              </a:rPr>
              <a:t>From the forehead orbit nasa</a:t>
            </a:r>
          </a:p>
          <a:p>
            <a:r>
              <a:rPr lang="en-US" b="1" u="sng">
                <a:solidFill>
                  <a:schemeClr val="accent1"/>
                </a:solidFill>
              </a:rPr>
              <a:t>l region maxila &amp; mandible are the prominent features of the skull. </a:t>
            </a:r>
          </a:p>
          <a:p>
            <a:r>
              <a:rPr lang="en-US" b="1" u="sng">
                <a:solidFill>
                  <a:schemeClr val="accent1"/>
                </a:solidFill>
              </a:rPr>
              <a:t>Visible</a:t>
            </a:r>
          </a:p>
          <a:p>
            <a:r>
              <a:rPr lang="en-US" b="1" u="sng">
                <a:solidFill>
                  <a:schemeClr val="accent1"/>
                </a:solidFill>
              </a:rPr>
              <a:t>The frontals bone. </a:t>
            </a:r>
          </a:p>
          <a:p>
            <a:r>
              <a:rPr lang="en-US" b="1" u="sng">
                <a:solidFill>
                  <a:schemeClr val="accent1"/>
                </a:solidFill>
              </a:rPr>
              <a:t>Nasal bone</a:t>
            </a:r>
          </a:p>
          <a:p>
            <a:r>
              <a:rPr lang="en-US" b="1" u="sng">
                <a:solidFill>
                  <a:schemeClr val="accent1"/>
                </a:solidFill>
              </a:rPr>
              <a:t>Vomer Spenoid bone</a:t>
            </a:r>
          </a:p>
          <a:p>
            <a:r>
              <a:rPr lang="en-US" b="1" u="sng">
                <a:solidFill>
                  <a:schemeClr val="accent1"/>
                </a:solidFill>
              </a:rPr>
              <a:t>The maxila the zygomatic bone </a:t>
            </a:r>
          </a:p>
          <a:p>
            <a:r>
              <a:rPr lang="en-US" b="1" u="sng">
                <a:solidFill>
                  <a:schemeClr val="accent1"/>
                </a:solidFill>
              </a:rPr>
              <a:t>The mandible. </a:t>
            </a:r>
          </a:p>
          <a:p>
            <a:endParaRPr lang="en-US" b="1" u="sng">
              <a:solidFill>
                <a:schemeClr val="accent1"/>
              </a:solidFill>
            </a:endParaRPr>
          </a:p>
          <a:p>
            <a:r>
              <a:rPr lang="en-US" b="1" u="sng">
                <a:solidFill>
                  <a:schemeClr val="accent1"/>
                </a:solidFill>
              </a:rPr>
              <a:t>Pto… </a:t>
            </a:r>
          </a:p>
          <a:p>
            <a:endParaRPr lang="en-US" b="1" u="sng">
              <a:solidFill>
                <a:schemeClr val="accent1"/>
              </a:solidFill>
            </a:endParaRPr>
          </a:p>
          <a:p>
            <a:endParaRPr lang="en-US" b="1" u="sng">
              <a:solidFill>
                <a:schemeClr val="accent1"/>
              </a:solidFill>
            </a:endParaRPr>
          </a:p>
          <a:p>
            <a:endParaRPr lang="en-US" b="1" u="sng">
              <a:solidFill>
                <a:schemeClr val="accent1"/>
              </a:solidFill>
            </a:endParaRPr>
          </a:p>
          <a:p>
            <a:endParaRPr lang="en-US" b="1" u="sng">
              <a:solidFill>
                <a:schemeClr val="accent1"/>
              </a:solidFill>
            </a:endParaRPr>
          </a:p>
        </p:txBody>
      </p:sp>
      <p:pic>
        <p:nvPicPr>
          <p:cNvPr id="2" name="Picture 3">
            <a:extLst>
              <a:ext uri="{FF2B5EF4-FFF2-40B4-BE49-F238E27FC236}">
                <a16:creationId xmlns:a16="http://schemas.microsoft.com/office/drawing/2014/main" id="{A1F1AA42-104E-6240-9C54-A58059BD5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011" y="0"/>
            <a:ext cx="5397895" cy="6858000"/>
          </a:xfrm>
          <a:prstGeom prst="rect">
            <a:avLst/>
          </a:prstGeom>
        </p:spPr>
      </p:pic>
    </p:spTree>
    <p:extLst>
      <p:ext uri="{BB962C8B-B14F-4D97-AF65-F5344CB8AC3E}">
        <p14:creationId xmlns:p14="http://schemas.microsoft.com/office/powerpoint/2010/main" val="35994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73148-F34D-7B4A-8A9B-0BFD56FB1B23}"/>
              </a:ext>
            </a:extLst>
          </p:cNvPr>
          <p:cNvSpPr>
            <a:spLocks noGrp="1"/>
          </p:cNvSpPr>
          <p:nvPr>
            <p:ph idx="1"/>
          </p:nvPr>
        </p:nvSpPr>
        <p:spPr>
          <a:xfrm>
            <a:off x="394489" y="157271"/>
            <a:ext cx="10515600" cy="4351338"/>
          </a:xfrm>
        </p:spPr>
        <p:txBody>
          <a:bodyPr/>
          <a:lstStyle/>
          <a:p>
            <a:r>
              <a:rPr lang="en-US" b="1" u="sng">
                <a:solidFill>
                  <a:schemeClr val="accent1"/>
                </a:solidFill>
              </a:rPr>
              <a:t>Occipital bone.</a:t>
            </a:r>
          </a:p>
          <a:p>
            <a:r>
              <a:rPr lang="en-US" b="1" u="sng">
                <a:solidFill>
                  <a:schemeClr val="accent1"/>
                </a:solidFill>
              </a:rPr>
              <a:t>The occipital bone is the trapezoid shaped bone it the lower back area of the cranium. The occipital is cupped like saucer in order to house the back part of the brain. It’s one of seven bones that fuse together to from the skull and is directly next to five of the cranium bones. Of the skull and occipital grow fuse together later between the ages of 26 and 40.</a:t>
            </a:r>
          </a:p>
        </p:txBody>
      </p:sp>
      <p:pic>
        <p:nvPicPr>
          <p:cNvPr id="2" name="Picture 3">
            <a:extLst>
              <a:ext uri="{FF2B5EF4-FFF2-40B4-BE49-F238E27FC236}">
                <a16:creationId xmlns:a16="http://schemas.microsoft.com/office/drawing/2014/main" id="{E40BA7E2-B30A-8E4B-9B07-DC23F2AFA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638" y="2778486"/>
            <a:ext cx="8074362" cy="4079513"/>
          </a:xfrm>
          <a:prstGeom prst="rect">
            <a:avLst/>
          </a:prstGeom>
        </p:spPr>
      </p:pic>
    </p:spTree>
    <p:extLst>
      <p:ext uri="{BB962C8B-B14F-4D97-AF65-F5344CB8AC3E}">
        <p14:creationId xmlns:p14="http://schemas.microsoft.com/office/powerpoint/2010/main" val="253451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74ACF-3266-AD4C-B908-9D484AB4AA64}"/>
              </a:ext>
            </a:extLst>
          </p:cNvPr>
          <p:cNvSpPr>
            <a:spLocks noGrp="1"/>
          </p:cNvSpPr>
          <p:nvPr>
            <p:ph idx="1"/>
          </p:nvPr>
        </p:nvSpPr>
        <p:spPr>
          <a:xfrm>
            <a:off x="163759" y="395100"/>
            <a:ext cx="4930045" cy="6338661"/>
          </a:xfrm>
        </p:spPr>
        <p:txBody>
          <a:bodyPr>
            <a:normAutofit lnSpcReduction="10000"/>
          </a:bodyPr>
          <a:lstStyle/>
          <a:p>
            <a:r>
              <a:rPr lang="en-US" b="1" u="sng">
                <a:solidFill>
                  <a:schemeClr val="accent1"/>
                </a:solidFill>
              </a:rPr>
              <a:t>Questions no. 4. What do you know about the muscles of hip and knee?</a:t>
            </a:r>
          </a:p>
          <a:p>
            <a:r>
              <a:rPr lang="en-US" b="1" u="sng">
                <a:solidFill>
                  <a:schemeClr val="accent1"/>
                </a:solidFill>
              </a:rPr>
              <a:t>Ans. The hip acetabulam is a cup like depression located on the inferolotatral aspect of the pelvis it is cavity is depened by the precens of a collier. The acetabular labrum the head of femur is and fits completely into the concaity of the acetabulam. Both acetabulam and head of femur are covered in articular cartilage which is thinker at the place of weatght bearing. </a:t>
            </a:r>
          </a:p>
          <a:p>
            <a:r>
              <a:rPr lang="en-US" b="1" u="sng">
                <a:solidFill>
                  <a:schemeClr val="accent1"/>
                </a:solidFill>
              </a:rPr>
              <a:t>Pto.. </a:t>
            </a:r>
          </a:p>
          <a:p>
            <a:endParaRPr lang="en-US" b="1" u="sng">
              <a:solidFill>
                <a:schemeClr val="accent1"/>
              </a:solidFill>
            </a:endParaRPr>
          </a:p>
        </p:txBody>
      </p:sp>
      <p:pic>
        <p:nvPicPr>
          <p:cNvPr id="2" name="Picture 3">
            <a:extLst>
              <a:ext uri="{FF2B5EF4-FFF2-40B4-BE49-F238E27FC236}">
                <a16:creationId xmlns:a16="http://schemas.microsoft.com/office/drawing/2014/main" id="{77A69B80-14CE-584E-BEF4-B1A067513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369" y="0"/>
            <a:ext cx="6530631" cy="6858000"/>
          </a:xfrm>
          <a:prstGeom prst="rect">
            <a:avLst/>
          </a:prstGeom>
        </p:spPr>
      </p:pic>
    </p:spTree>
    <p:extLst>
      <p:ext uri="{BB962C8B-B14F-4D97-AF65-F5344CB8AC3E}">
        <p14:creationId xmlns:p14="http://schemas.microsoft.com/office/powerpoint/2010/main" val="26492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000FDC-5B9F-1D43-946F-2DCECDFD1710}"/>
              </a:ext>
            </a:extLst>
          </p:cNvPr>
          <p:cNvSpPr>
            <a:spLocks noGrp="1"/>
          </p:cNvSpPr>
          <p:nvPr>
            <p:ph idx="1"/>
          </p:nvPr>
        </p:nvSpPr>
        <p:spPr>
          <a:xfrm>
            <a:off x="257147" y="890971"/>
            <a:ext cx="5905030" cy="6726661"/>
          </a:xfrm>
        </p:spPr>
        <p:txBody>
          <a:bodyPr/>
          <a:lstStyle/>
          <a:p>
            <a:pPr marL="0" indent="0">
              <a:buNone/>
            </a:pPr>
            <a:r>
              <a:rPr lang="en-US" u="sng">
                <a:solidFill>
                  <a:schemeClr val="accent1"/>
                </a:solidFill>
              </a:rPr>
              <a:t>The muscle of knees </a:t>
            </a:r>
            <a:r>
              <a:rPr lang="en-US" b="1" u="sng">
                <a:solidFill>
                  <a:schemeClr val="accent1"/>
                </a:solidFill>
              </a:rPr>
              <a:t>including the quadri. Hamstring and the muscles of the calf. This muscle work in Groups to flex extand and stabilz the knee joint. This motion of the of the knee allow the body to for form such important moments as walking running kicking and jump ping</a:t>
            </a:r>
          </a:p>
          <a:p>
            <a:pPr marL="0" indent="0">
              <a:buNone/>
            </a:pPr>
            <a:r>
              <a:rPr lang="en-US" b="1" u="sng">
                <a:solidFill>
                  <a:schemeClr val="accent1"/>
                </a:solidFill>
              </a:rPr>
              <a:t>Extend along the inperior scarface of the thigh are the four musical of the quadriceps. Large muscle origanate in the ilium and femur and insert on the Tibia. </a:t>
            </a:r>
            <a:endParaRPr lang="en-US" u="sng">
              <a:solidFill>
                <a:schemeClr val="accent1"/>
              </a:solidFill>
            </a:endParaRPr>
          </a:p>
        </p:txBody>
      </p:sp>
      <p:pic>
        <p:nvPicPr>
          <p:cNvPr id="2" name="Picture 3">
            <a:extLst>
              <a:ext uri="{FF2B5EF4-FFF2-40B4-BE49-F238E27FC236}">
                <a16:creationId xmlns:a16="http://schemas.microsoft.com/office/drawing/2014/main" id="{25BA3600-CEE5-034B-83B1-DABFF474A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015" y="74543"/>
            <a:ext cx="5599838" cy="6545628"/>
          </a:xfrm>
          <a:prstGeom prst="rect">
            <a:avLst/>
          </a:prstGeom>
        </p:spPr>
      </p:pic>
    </p:spTree>
    <p:extLst>
      <p:ext uri="{BB962C8B-B14F-4D97-AF65-F5344CB8AC3E}">
        <p14:creationId xmlns:p14="http://schemas.microsoft.com/office/powerpoint/2010/main" val="214296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E1C2B-84EF-6945-A014-28F154598D54}"/>
              </a:ext>
            </a:extLst>
          </p:cNvPr>
          <p:cNvSpPr>
            <a:spLocks noGrp="1"/>
          </p:cNvSpPr>
          <p:nvPr>
            <p:ph idx="1"/>
          </p:nvPr>
        </p:nvSpPr>
        <p:spPr>
          <a:xfrm>
            <a:off x="372716" y="461459"/>
            <a:ext cx="11039535" cy="7013102"/>
          </a:xfrm>
        </p:spPr>
        <p:txBody>
          <a:bodyPr>
            <a:normAutofit/>
          </a:bodyPr>
          <a:lstStyle/>
          <a:p>
            <a:r>
              <a:rPr lang="en-US" b="1" u="sng">
                <a:solidFill>
                  <a:schemeClr val="accent1"/>
                </a:solidFill>
              </a:rPr>
              <a:t>Write a comprehensive note on the femoral triangle?</a:t>
            </a:r>
          </a:p>
          <a:p>
            <a:endParaRPr lang="en-US" b="1" u="sng">
              <a:solidFill>
                <a:schemeClr val="accent1"/>
              </a:solidFill>
            </a:endParaRPr>
          </a:p>
          <a:p>
            <a:r>
              <a:rPr lang="en-US" b="1" u="sng">
                <a:solidFill>
                  <a:schemeClr val="accent1"/>
                </a:solidFill>
              </a:rPr>
              <a:t>Ans. The femoral triangle in the interiors superior third of the thigh asub facial space that appears as a tranulaglar depression inferior to the inguunal ligament the depression is visible when the thigh is abducted flexed and Latrally rotated.</a:t>
            </a:r>
          </a:p>
          <a:p>
            <a:r>
              <a:rPr lang="en-US" b="1" u="sng">
                <a:solidFill>
                  <a:schemeClr val="accent1"/>
                </a:solidFill>
              </a:rPr>
              <a:t> The border of the femoral triangle ligament superiorly the aductor longus muscle medially and the sartorius the apex of the trigular is located distally and is formed by the inter section o-f the Latral border of the femoral triangle is composed sevra masale.</a:t>
            </a:r>
          </a:p>
          <a:p>
            <a:r>
              <a:rPr lang="en-US" b="1" u="sng">
                <a:solidFill>
                  <a:schemeClr val="accent1"/>
                </a:solidFill>
              </a:rPr>
              <a:t> </a:t>
            </a:r>
          </a:p>
          <a:p>
            <a:r>
              <a:rPr lang="en-US" b="1" u="sng">
                <a:solidFill>
                  <a:schemeClr val="accent1"/>
                </a:solidFill>
              </a:rPr>
              <a:t>The floor of the femoral triangle is comprised of the adductor lungs pectin us psoas major and illacus muscles Tha shape of the floor is gutter shaped since all the muscle forming the floor pass to the posterior aspect of the femur. </a:t>
            </a:r>
          </a:p>
          <a:p>
            <a:endParaRPr lang="en-US" b="1" u="sng">
              <a:solidFill>
                <a:schemeClr val="accent1"/>
              </a:solidFill>
            </a:endParaRPr>
          </a:p>
        </p:txBody>
      </p:sp>
    </p:spTree>
    <p:extLst>
      <p:ext uri="{BB962C8B-B14F-4D97-AF65-F5344CB8AC3E}">
        <p14:creationId xmlns:p14="http://schemas.microsoft.com/office/powerpoint/2010/main" val="246062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A15E-3EDB-474A-BA42-09566436188A}"/>
              </a:ext>
            </a:extLst>
          </p:cNvPr>
          <p:cNvSpPr>
            <a:spLocks noGrp="1"/>
          </p:cNvSpPr>
          <p:nvPr>
            <p:ph type="title"/>
          </p:nvPr>
        </p:nvSpPr>
        <p:spPr>
          <a:xfrm>
            <a:off x="4224130" y="-1224643"/>
            <a:ext cx="10910089" cy="8881324"/>
          </a:xfrm>
        </p:spPr>
        <p:txBody>
          <a:bodyPr>
            <a:normAutofit/>
          </a:bodyPr>
          <a:lstStyle/>
          <a:p>
            <a:r>
              <a:rPr lang="en-US" b="1">
                <a:solidFill>
                  <a:srgbClr val="0070C0"/>
                </a:solidFill>
              </a:rPr>
              <a:t>The end. </a:t>
            </a:r>
            <a:br>
              <a:rPr lang="en-US" b="1">
                <a:solidFill>
                  <a:srgbClr val="0070C0"/>
                </a:solidFill>
              </a:rPr>
            </a:br>
            <a:br>
              <a:rPr lang="en-US" b="1">
                <a:solidFill>
                  <a:srgbClr val="0070C0"/>
                </a:solidFill>
              </a:rPr>
            </a:br>
            <a:br>
              <a:rPr lang="en-US" b="1">
                <a:solidFill>
                  <a:srgbClr val="0070C0"/>
                </a:solidFill>
              </a:rPr>
            </a:br>
            <a:r>
              <a:rPr lang="en-US" b="1">
                <a:solidFill>
                  <a:srgbClr val="0070C0"/>
                </a:solidFill>
              </a:rPr>
              <a:t>Thank you </a:t>
            </a:r>
            <a:br>
              <a:rPr lang="en-US" b="1">
                <a:solidFill>
                  <a:srgbClr val="0070C0"/>
                </a:solidFill>
              </a:rPr>
            </a:br>
            <a:r>
              <a:rPr lang="en-US" b="1">
                <a:solidFill>
                  <a:srgbClr val="0070C0"/>
                </a:solidFill>
              </a:rPr>
              <a:t>❤️❤️❤️</a:t>
            </a:r>
          </a:p>
        </p:txBody>
      </p:sp>
    </p:spTree>
    <p:extLst>
      <p:ext uri="{BB962C8B-B14F-4D97-AF65-F5344CB8AC3E}">
        <p14:creationId xmlns:p14="http://schemas.microsoft.com/office/powerpoint/2010/main" val="321905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627A1-3829-064C-BFBC-8DF58B3A4D01}"/>
              </a:ext>
            </a:extLst>
          </p:cNvPr>
          <p:cNvSpPr>
            <a:spLocks noGrp="1"/>
          </p:cNvSpPr>
          <p:nvPr>
            <p:ph idx="1"/>
          </p:nvPr>
        </p:nvSpPr>
        <p:spPr>
          <a:xfrm>
            <a:off x="175004" y="139502"/>
            <a:ext cx="10505897" cy="6571895"/>
          </a:xfrm>
        </p:spPr>
        <p:txBody>
          <a:bodyPr>
            <a:normAutofit fontScale="85000" lnSpcReduction="20000"/>
          </a:bodyPr>
          <a:lstStyle/>
          <a:p>
            <a:pPr marL="0" indent="0">
              <a:buNone/>
            </a:pPr>
            <a:r>
              <a:rPr lang="en-US" b="1">
                <a:solidFill>
                  <a:schemeClr val="accent1"/>
                </a:solidFill>
              </a:rPr>
              <a:t>Questions no.. 1. What Are the major features of intracranial Possae of the skull? </a:t>
            </a:r>
          </a:p>
          <a:p>
            <a:pPr marL="0" indent="0">
              <a:buNone/>
            </a:pPr>
            <a:r>
              <a:rPr lang="en-US" b="1">
                <a:solidFill>
                  <a:schemeClr val="accent1"/>
                </a:solidFill>
              </a:rPr>
              <a:t>Ans. Interior cranial fossae. </a:t>
            </a:r>
          </a:p>
          <a:p>
            <a:pPr marL="0" indent="0">
              <a:buNone/>
            </a:pPr>
            <a:r>
              <a:rPr lang="en-US" b="1">
                <a:solidFill>
                  <a:schemeClr val="accent1"/>
                </a:solidFill>
              </a:rPr>
              <a:t>Prontal </a:t>
            </a:r>
          </a:p>
          <a:p>
            <a:pPr marL="0" indent="0">
              <a:buNone/>
            </a:pPr>
            <a:r>
              <a:rPr lang="en-US" b="1">
                <a:solidFill>
                  <a:schemeClr val="accent1"/>
                </a:solidFill>
              </a:rPr>
              <a:t>Ethmoid </a:t>
            </a:r>
          </a:p>
          <a:p>
            <a:pPr marL="0" indent="0">
              <a:buNone/>
            </a:pPr>
            <a:r>
              <a:rPr lang="en-US" b="1">
                <a:solidFill>
                  <a:schemeClr val="accent1"/>
                </a:solidFill>
              </a:rPr>
              <a:t>Spenoid.</a:t>
            </a:r>
          </a:p>
          <a:p>
            <a:pPr marL="0" indent="0">
              <a:buNone/>
            </a:pPr>
            <a:endParaRPr lang="en-US" b="1">
              <a:solidFill>
                <a:schemeClr val="accent1"/>
              </a:solidFill>
            </a:endParaRPr>
          </a:p>
          <a:p>
            <a:pPr marL="0" indent="0">
              <a:buNone/>
            </a:pPr>
            <a:r>
              <a:rPr lang="en-US" b="1">
                <a:solidFill>
                  <a:schemeClr val="accent1"/>
                </a:solidFill>
              </a:rPr>
              <a:t>Middle cranial Fossae. </a:t>
            </a:r>
          </a:p>
          <a:p>
            <a:pPr marL="0" indent="0">
              <a:buNone/>
            </a:pPr>
            <a:r>
              <a:rPr lang="en-US" b="1">
                <a:solidFill>
                  <a:schemeClr val="accent1"/>
                </a:solidFill>
              </a:rPr>
              <a:t>Spenoid </a:t>
            </a:r>
          </a:p>
          <a:p>
            <a:pPr marL="0" indent="0">
              <a:buNone/>
            </a:pPr>
            <a:r>
              <a:rPr lang="en-US" b="1">
                <a:solidFill>
                  <a:schemeClr val="accent1"/>
                </a:solidFill>
              </a:rPr>
              <a:t>Tempral </a:t>
            </a:r>
          </a:p>
          <a:p>
            <a:pPr marL="0" indent="0">
              <a:buNone/>
            </a:pPr>
            <a:r>
              <a:rPr lang="en-US" b="1">
                <a:solidFill>
                  <a:schemeClr val="accent1"/>
                </a:solidFill>
              </a:rPr>
              <a:t>Parintal </a:t>
            </a:r>
          </a:p>
          <a:p>
            <a:pPr marL="0" indent="0">
              <a:buNone/>
            </a:pPr>
            <a:endParaRPr lang="en-US" b="1">
              <a:solidFill>
                <a:schemeClr val="accent1"/>
              </a:solidFill>
            </a:endParaRPr>
          </a:p>
          <a:p>
            <a:pPr marL="0" indent="0">
              <a:buNone/>
            </a:pPr>
            <a:r>
              <a:rPr lang="en-US" b="1">
                <a:solidFill>
                  <a:schemeClr val="accent1"/>
                </a:solidFill>
              </a:rPr>
              <a:t>Posterior cranial Fossae. </a:t>
            </a:r>
          </a:p>
          <a:p>
            <a:pPr marL="0" indent="0">
              <a:buNone/>
            </a:pPr>
            <a:r>
              <a:rPr lang="en-US" b="1">
                <a:solidFill>
                  <a:schemeClr val="accent1"/>
                </a:solidFill>
              </a:rPr>
              <a:t>Spenoid </a:t>
            </a:r>
          </a:p>
          <a:p>
            <a:pPr marL="0" indent="0">
              <a:buNone/>
            </a:pPr>
            <a:r>
              <a:rPr lang="en-US" b="1">
                <a:solidFill>
                  <a:schemeClr val="accent1"/>
                </a:solidFill>
              </a:rPr>
              <a:t>Pariteal </a:t>
            </a:r>
          </a:p>
          <a:p>
            <a:pPr marL="0" indent="0">
              <a:buNone/>
            </a:pPr>
            <a:r>
              <a:rPr lang="en-US" b="1">
                <a:solidFill>
                  <a:schemeClr val="accent1"/>
                </a:solidFill>
              </a:rPr>
              <a:t>Temporal</a:t>
            </a:r>
          </a:p>
          <a:p>
            <a:pPr marL="0" indent="0">
              <a:buNone/>
            </a:pPr>
            <a:r>
              <a:rPr lang="en-US" b="1">
                <a:solidFill>
                  <a:schemeClr val="accent1"/>
                </a:solidFill>
              </a:rPr>
              <a:t>Occipital. </a:t>
            </a:r>
          </a:p>
          <a:p>
            <a:pPr marL="0" indent="0">
              <a:buNone/>
            </a:pPr>
            <a:r>
              <a:rPr lang="en-US" b="1">
                <a:solidFill>
                  <a:schemeClr val="accent1"/>
                </a:solidFill>
              </a:rPr>
              <a:t>Pto.. </a:t>
            </a:r>
          </a:p>
          <a:p>
            <a:pPr marL="0" indent="0">
              <a:buNone/>
            </a:pPr>
            <a:endParaRPr lang="en-US" b="1">
              <a:solidFill>
                <a:schemeClr val="accent1"/>
              </a:solidFill>
            </a:endParaRPr>
          </a:p>
        </p:txBody>
      </p:sp>
      <p:sp>
        <p:nvSpPr>
          <p:cNvPr id="4" name="TextBox 3">
            <a:extLst>
              <a:ext uri="{FF2B5EF4-FFF2-40B4-BE49-F238E27FC236}">
                <a16:creationId xmlns:a16="http://schemas.microsoft.com/office/drawing/2014/main" id="{3AA74414-45A1-9C48-BD91-DFCAB412AD63}"/>
              </a:ext>
            </a:extLst>
          </p:cNvPr>
          <p:cNvSpPr txBox="1"/>
          <p:nvPr/>
        </p:nvSpPr>
        <p:spPr>
          <a:xfrm>
            <a:off x="5182191" y="2511050"/>
            <a:ext cx="1828800" cy="1828800"/>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E6BACA7F-EFAB-ED43-ACE2-C7128B7B87C2}"/>
              </a:ext>
            </a:extLst>
          </p:cNvPr>
          <p:cNvSpPr txBox="1"/>
          <p:nvPr/>
        </p:nvSpPr>
        <p:spPr>
          <a:xfrm>
            <a:off x="5427953" y="4490357"/>
            <a:ext cx="1828800" cy="1828800"/>
          </a:xfrm>
          <a:prstGeom prst="rect">
            <a:avLst/>
          </a:prstGeom>
          <a:noFill/>
        </p:spPr>
        <p:txBody>
          <a:bodyPr wrap="square" rtlCol="0">
            <a:spAutoFit/>
          </a:bodyPr>
          <a:lstStyle/>
          <a:p>
            <a:pPr algn="l"/>
            <a:endParaRPr lang="en-US"/>
          </a:p>
        </p:txBody>
      </p:sp>
      <p:pic>
        <p:nvPicPr>
          <p:cNvPr id="5" name="Picture 5">
            <a:extLst>
              <a:ext uri="{FF2B5EF4-FFF2-40B4-BE49-F238E27FC236}">
                <a16:creationId xmlns:a16="http://schemas.microsoft.com/office/drawing/2014/main" id="{652CE780-E6D8-5749-9FF4-9143CF1AF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789" y="538843"/>
            <a:ext cx="8257211" cy="6172554"/>
          </a:xfrm>
          <a:prstGeom prst="rect">
            <a:avLst/>
          </a:prstGeom>
        </p:spPr>
      </p:pic>
    </p:spTree>
    <p:extLst>
      <p:ext uri="{BB962C8B-B14F-4D97-AF65-F5344CB8AC3E}">
        <p14:creationId xmlns:p14="http://schemas.microsoft.com/office/powerpoint/2010/main" val="10256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7425E-E776-4B42-8920-10AE1A07C083}"/>
              </a:ext>
            </a:extLst>
          </p:cNvPr>
          <p:cNvSpPr>
            <a:spLocks noGrp="1"/>
          </p:cNvSpPr>
          <p:nvPr>
            <p:ph idx="1"/>
          </p:nvPr>
        </p:nvSpPr>
        <p:spPr>
          <a:xfrm>
            <a:off x="1867610" y="1435158"/>
            <a:ext cx="7716551" cy="8663707"/>
          </a:xfrm>
        </p:spPr>
        <p:txBody>
          <a:bodyPr/>
          <a:lstStyle/>
          <a:p>
            <a:r>
              <a:rPr lang="en-US" b="1" u="sng">
                <a:solidFill>
                  <a:schemeClr val="accent1"/>
                </a:solidFill>
              </a:rPr>
              <a:t>The feature is a part of the face a quality a special attraction article or major film showing is the theatere</a:t>
            </a:r>
          </a:p>
          <a:p>
            <a:r>
              <a:rPr lang="en-US" b="1" u="sng">
                <a:solidFill>
                  <a:schemeClr val="accent1"/>
                </a:solidFill>
              </a:rPr>
              <a:t>The make shape form or appearance of a person or thing’s. </a:t>
            </a:r>
          </a:p>
          <a:p>
            <a:r>
              <a:rPr lang="en-US" b="1" u="sng">
                <a:solidFill>
                  <a:schemeClr val="accent1"/>
                </a:solidFill>
              </a:rPr>
              <a:t>Attractive appearance of a person or physical beauty. The form or look of the face facial appearance. </a:t>
            </a:r>
          </a:p>
          <a:p>
            <a:endParaRPr lang="en-US" b="1" u="sng">
              <a:solidFill>
                <a:schemeClr val="accent1"/>
              </a:solidFill>
            </a:endParaRPr>
          </a:p>
        </p:txBody>
      </p:sp>
    </p:spTree>
    <p:extLst>
      <p:ext uri="{BB962C8B-B14F-4D97-AF65-F5344CB8AC3E}">
        <p14:creationId xmlns:p14="http://schemas.microsoft.com/office/powerpoint/2010/main" val="260852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9C64A-FAED-0C4D-A504-FDB7548989F8}"/>
              </a:ext>
            </a:extLst>
          </p:cNvPr>
          <p:cNvSpPr>
            <a:spLocks noGrp="1"/>
          </p:cNvSpPr>
          <p:nvPr>
            <p:ph idx="1"/>
          </p:nvPr>
        </p:nvSpPr>
        <p:spPr>
          <a:xfrm>
            <a:off x="0" y="246013"/>
            <a:ext cx="10515600" cy="7510058"/>
          </a:xfrm>
        </p:spPr>
        <p:txBody>
          <a:bodyPr>
            <a:normAutofit/>
          </a:bodyPr>
          <a:lstStyle/>
          <a:p>
            <a:r>
              <a:rPr lang="en-US" b="1" u="sng">
                <a:solidFill>
                  <a:schemeClr val="accent1"/>
                </a:solidFill>
              </a:rPr>
              <a:t>Questions no. 2. Write not on the cranial nurves?</a:t>
            </a:r>
          </a:p>
          <a:p>
            <a:r>
              <a:rPr lang="en-US" b="1" u="sng">
                <a:solidFill>
                  <a:schemeClr val="accent1"/>
                </a:solidFill>
              </a:rPr>
              <a:t>Ans. Cranial nurves. I through 12.</a:t>
            </a:r>
          </a:p>
          <a:p>
            <a:r>
              <a:rPr lang="en-US" b="1" u="sng">
                <a:solidFill>
                  <a:schemeClr val="accent1"/>
                </a:solidFill>
              </a:rPr>
              <a:t>1. Olfactory nerve.</a:t>
            </a:r>
          </a:p>
          <a:p>
            <a:r>
              <a:rPr lang="en-US" b="1" u="sng">
                <a:solidFill>
                  <a:schemeClr val="accent1"/>
                </a:solidFill>
              </a:rPr>
              <a:t>Sense Of smell  Damage Couses Impaired Sense of smell. </a:t>
            </a:r>
          </a:p>
          <a:p>
            <a:endParaRPr lang="en-US" b="1" u="sng">
              <a:solidFill>
                <a:schemeClr val="accent1"/>
              </a:solidFill>
            </a:endParaRPr>
          </a:p>
          <a:p>
            <a:r>
              <a:rPr lang="en-US" b="1" u="sng">
                <a:solidFill>
                  <a:schemeClr val="accent1"/>
                </a:solidFill>
              </a:rPr>
              <a:t>2 optic nerve. </a:t>
            </a:r>
          </a:p>
          <a:p>
            <a:r>
              <a:rPr lang="en-US" b="1" u="sng">
                <a:solidFill>
                  <a:schemeClr val="accent1"/>
                </a:solidFill>
              </a:rPr>
              <a:t>Provides vision damage Couses blindness in visual field. </a:t>
            </a:r>
          </a:p>
          <a:p>
            <a:endParaRPr lang="en-US" b="1" u="sng">
              <a:solidFill>
                <a:schemeClr val="accent1"/>
              </a:solidFill>
            </a:endParaRPr>
          </a:p>
          <a:p>
            <a:r>
              <a:rPr lang="en-US" b="1" u="sng">
                <a:solidFill>
                  <a:schemeClr val="accent1"/>
                </a:solidFill>
              </a:rPr>
              <a:t>3 Ocolomotor nerve. </a:t>
            </a:r>
          </a:p>
          <a:p>
            <a:r>
              <a:rPr lang="en-US" b="1" u="sng">
                <a:solidFill>
                  <a:schemeClr val="accent1"/>
                </a:solidFill>
              </a:rPr>
              <a:t>Somatic and autonomic motor function eye moments superior inperior Medial rectus muscle and inperior oblique muscles open eye lids. Cillary muscles and a commendation. Damage Couses dropin eyelids dilated Pupils double vision to move in certain directions. </a:t>
            </a:r>
          </a:p>
          <a:p>
            <a:endParaRPr lang="en-US" b="1" u="sng">
              <a:solidFill>
                <a:schemeClr val="accent1"/>
              </a:solidFill>
            </a:endParaRPr>
          </a:p>
          <a:p>
            <a:endParaRPr lang="en-US" b="1" u="sng">
              <a:solidFill>
                <a:schemeClr val="accent1"/>
              </a:solidFill>
            </a:endParaRPr>
          </a:p>
          <a:p>
            <a:endParaRPr lang="en-US" b="1" u="sng">
              <a:solidFill>
                <a:schemeClr val="accent1"/>
              </a:solidFill>
            </a:endParaRPr>
          </a:p>
          <a:p>
            <a:endParaRPr lang="en-US" b="1" u="sng">
              <a:solidFill>
                <a:schemeClr val="accent1"/>
              </a:solidFill>
            </a:endParaRPr>
          </a:p>
          <a:p>
            <a:endParaRPr lang="en-US" b="1" u="sng">
              <a:solidFill>
                <a:schemeClr val="accent1"/>
              </a:solidFill>
            </a:endParaRPr>
          </a:p>
        </p:txBody>
      </p:sp>
    </p:spTree>
    <p:extLst>
      <p:ext uri="{BB962C8B-B14F-4D97-AF65-F5344CB8AC3E}">
        <p14:creationId xmlns:p14="http://schemas.microsoft.com/office/powerpoint/2010/main" val="223786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D5C7-73C3-DA47-8B63-0399FDF902EE}"/>
              </a:ext>
            </a:extLst>
          </p:cNvPr>
          <p:cNvSpPr>
            <a:spLocks noGrp="1"/>
          </p:cNvSpPr>
          <p:nvPr>
            <p:ph idx="1"/>
          </p:nvPr>
        </p:nvSpPr>
        <p:spPr>
          <a:xfrm>
            <a:off x="230729" y="840773"/>
            <a:ext cx="11158567" cy="6017227"/>
          </a:xfrm>
        </p:spPr>
        <p:txBody>
          <a:bodyPr/>
          <a:lstStyle/>
          <a:p>
            <a:pPr marL="0" indent="0">
              <a:buNone/>
            </a:pPr>
            <a:r>
              <a:rPr lang="en-US" b="1" u="sng">
                <a:solidFill>
                  <a:schemeClr val="accent1"/>
                </a:solidFill>
              </a:rPr>
              <a:t>4.nerve.ssensation ymoment superior oblique muscles </a:t>
            </a:r>
          </a:p>
          <a:p>
            <a:pPr marL="0" indent="0">
              <a:buNone/>
            </a:pPr>
            <a:r>
              <a:rPr lang="en-US" b="1" u="sng">
                <a:solidFill>
                  <a:schemeClr val="accent1"/>
                </a:solidFill>
              </a:rPr>
              <a:t>Damage Couses double vision and inability to rotate eye infernolatrally  </a:t>
            </a:r>
          </a:p>
          <a:p>
            <a:pPr marL="0" indent="0">
              <a:buNone/>
            </a:pPr>
            <a:endParaRPr lang="en-US" b="1" u="sng">
              <a:solidFill>
                <a:schemeClr val="accent1"/>
              </a:solidFill>
            </a:endParaRPr>
          </a:p>
          <a:p>
            <a:pPr marL="0" indent="0">
              <a:buNone/>
            </a:pPr>
            <a:r>
              <a:rPr lang="en-US" b="1" u="sng">
                <a:solidFill>
                  <a:schemeClr val="accent1"/>
                </a:solidFill>
              </a:rPr>
              <a:t>5.Trigeminal nerve.</a:t>
            </a:r>
          </a:p>
          <a:p>
            <a:pPr marL="0" indent="0">
              <a:buNone/>
            </a:pPr>
            <a:r>
              <a:rPr lang="en-US" b="1" u="sng">
                <a:solidFill>
                  <a:schemeClr val="accent1"/>
                </a:solidFill>
              </a:rPr>
              <a:t>Ophthalmic branch sencaton from nasal cavity skins of forehead.Damage produces Loss of sensation impaird chewing. </a:t>
            </a:r>
          </a:p>
          <a:p>
            <a:pPr marL="0" indent="0">
              <a:buNone/>
            </a:pPr>
            <a:r>
              <a:rPr lang="en-US" b="1" u="sng">
                <a:solidFill>
                  <a:schemeClr val="accent1"/>
                </a:solidFill>
              </a:rPr>
              <a:t>6. Abduces nerve. </a:t>
            </a:r>
          </a:p>
          <a:p>
            <a:pPr marL="0" indent="0">
              <a:buNone/>
            </a:pPr>
            <a:r>
              <a:rPr lang="en-US" b="1" u="sng">
                <a:solidFill>
                  <a:schemeClr val="accent1"/>
                </a:solidFill>
              </a:rPr>
              <a:t>Provides eye moments Latral rectus. Damage results in inability to rotate eye latrally and rest eye rotate medially. </a:t>
            </a:r>
          </a:p>
          <a:p>
            <a:pPr marL="0" indent="0">
              <a:buNone/>
            </a:pPr>
            <a:endParaRPr lang="en-US" b="1" u="sng">
              <a:solidFill>
                <a:schemeClr val="accent1"/>
              </a:solidFill>
            </a:endParaRPr>
          </a:p>
          <a:p>
            <a:pPr marL="0" indent="0">
              <a:buNone/>
            </a:pPr>
            <a:endParaRPr lang="en-US" b="1" u="sng">
              <a:solidFill>
                <a:schemeClr val="accent1"/>
              </a:solidFill>
            </a:endParaRPr>
          </a:p>
        </p:txBody>
      </p:sp>
    </p:spTree>
    <p:extLst>
      <p:ext uri="{BB962C8B-B14F-4D97-AF65-F5344CB8AC3E}">
        <p14:creationId xmlns:p14="http://schemas.microsoft.com/office/powerpoint/2010/main" val="235011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7700C-C1F0-2C42-8CA9-5ADD8D0241EF}"/>
              </a:ext>
            </a:extLst>
          </p:cNvPr>
          <p:cNvSpPr>
            <a:spLocks noGrp="1"/>
          </p:cNvSpPr>
          <p:nvPr>
            <p:ph idx="1"/>
          </p:nvPr>
        </p:nvSpPr>
        <p:spPr>
          <a:xfrm>
            <a:off x="571973" y="340518"/>
            <a:ext cx="4450837" cy="6176963"/>
          </a:xfrm>
        </p:spPr>
        <p:txBody>
          <a:bodyPr>
            <a:normAutofit lnSpcReduction="10000"/>
          </a:bodyPr>
          <a:lstStyle/>
          <a:p>
            <a:r>
              <a:rPr lang="en-US" b="1" u="sng">
                <a:solidFill>
                  <a:schemeClr val="accent1"/>
                </a:solidFill>
              </a:rPr>
              <a:t>7 Facial Nurve  </a:t>
            </a:r>
          </a:p>
          <a:p>
            <a:r>
              <a:rPr lang="en-US" b="1" u="sng">
                <a:solidFill>
                  <a:schemeClr val="accent1"/>
                </a:solidFill>
              </a:rPr>
              <a:t>Somatic motor facial expressions. Special sensory tast on anterior 2/3 of tongue. Damage produces sagging facial muscles and disturbed sense test (no sweet and salty) </a:t>
            </a:r>
          </a:p>
          <a:p>
            <a:r>
              <a:rPr lang="en-US" b="1" u="sng">
                <a:solidFill>
                  <a:schemeClr val="accent1"/>
                </a:solidFill>
              </a:rPr>
              <a:t>8 Vestibulocochlear nerve. </a:t>
            </a:r>
          </a:p>
          <a:p>
            <a:r>
              <a:rPr lang="en-US" b="1" u="sng">
                <a:solidFill>
                  <a:schemeClr val="accent1"/>
                </a:solidFill>
              </a:rPr>
              <a:t>Special sensory. Provides hearing balance Vestibular damage produces deapence dizziness nausa loss of balance and ny stagumas. </a:t>
            </a:r>
          </a:p>
          <a:p>
            <a:endParaRPr lang="en-US" b="1" u="sng">
              <a:solidFill>
                <a:schemeClr val="accent1"/>
              </a:solidFill>
            </a:endParaRPr>
          </a:p>
          <a:p>
            <a:endParaRPr lang="en-US" b="1" u="sng">
              <a:solidFill>
                <a:schemeClr val="accent1"/>
              </a:solidFill>
            </a:endParaRPr>
          </a:p>
          <a:p>
            <a:endParaRPr lang="en-US" b="1" u="sng">
              <a:solidFill>
                <a:schemeClr val="accent1"/>
              </a:solidFill>
            </a:endParaRPr>
          </a:p>
        </p:txBody>
      </p:sp>
      <p:pic>
        <p:nvPicPr>
          <p:cNvPr id="2" name="Picture 3">
            <a:extLst>
              <a:ext uri="{FF2B5EF4-FFF2-40B4-BE49-F238E27FC236}">
                <a16:creationId xmlns:a16="http://schemas.microsoft.com/office/drawing/2014/main" id="{B17A02F6-4607-EE44-8C2B-C0043F92A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338" y="0"/>
            <a:ext cx="6726662" cy="6858000"/>
          </a:xfrm>
          <a:prstGeom prst="rect">
            <a:avLst/>
          </a:prstGeom>
        </p:spPr>
      </p:pic>
    </p:spTree>
    <p:extLst>
      <p:ext uri="{BB962C8B-B14F-4D97-AF65-F5344CB8AC3E}">
        <p14:creationId xmlns:p14="http://schemas.microsoft.com/office/powerpoint/2010/main" val="180105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86880-2BDD-FA42-BAEE-55C62753CBCE}"/>
              </a:ext>
            </a:extLst>
          </p:cNvPr>
          <p:cNvSpPr>
            <a:spLocks noGrp="1"/>
          </p:cNvSpPr>
          <p:nvPr>
            <p:ph idx="1"/>
          </p:nvPr>
        </p:nvSpPr>
        <p:spPr>
          <a:xfrm>
            <a:off x="838200" y="1253331"/>
            <a:ext cx="9154176" cy="5473330"/>
          </a:xfrm>
        </p:spPr>
        <p:txBody>
          <a:bodyPr/>
          <a:lstStyle/>
          <a:p>
            <a:r>
              <a:rPr lang="en-US" b="1" u="sng">
                <a:solidFill>
                  <a:schemeClr val="accent1"/>
                </a:solidFill>
              </a:rPr>
              <a:t>9 Glossopharygeal nerve.</a:t>
            </a:r>
          </a:p>
          <a:p>
            <a:r>
              <a:rPr lang="en-US" b="1" u="sng">
                <a:solidFill>
                  <a:schemeClr val="accent1"/>
                </a:solidFill>
              </a:rPr>
              <a:t>Somatic motor swelling and vice production. </a:t>
            </a:r>
          </a:p>
          <a:p>
            <a:r>
              <a:rPr lang="en-US" b="1" u="sng">
                <a:solidFill>
                  <a:schemeClr val="accent1"/>
                </a:solidFill>
              </a:rPr>
              <a:t>Damage results in less of bitter and sour sour tast andimpartiaL. Blood pressure anomalies.</a:t>
            </a:r>
          </a:p>
          <a:p>
            <a:endParaRPr lang="en-US" b="1" u="sng">
              <a:solidFill>
                <a:schemeClr val="accent1"/>
              </a:solidFill>
            </a:endParaRPr>
          </a:p>
          <a:p>
            <a:r>
              <a:rPr lang="en-US" b="1" u="sng">
                <a:solidFill>
                  <a:schemeClr val="accent1"/>
                </a:solidFill>
              </a:rPr>
              <a:t>10 Vegus nerve. </a:t>
            </a:r>
          </a:p>
          <a:p>
            <a:r>
              <a:rPr lang="en-US" b="1" u="sng">
                <a:solidFill>
                  <a:schemeClr val="accent1"/>
                </a:solidFill>
              </a:rPr>
              <a:t>Sensation from skin at back of ear extalnal acos tic and special sensory taste from natural normal or decreased heart rate. Damage Couses hor or loss ofvice.bLood pressure. </a:t>
            </a:r>
          </a:p>
        </p:txBody>
      </p:sp>
    </p:spTree>
    <p:extLst>
      <p:ext uri="{BB962C8B-B14F-4D97-AF65-F5344CB8AC3E}">
        <p14:creationId xmlns:p14="http://schemas.microsoft.com/office/powerpoint/2010/main" val="170784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43A86-228C-104B-AC66-B7E17C94A5E4}"/>
              </a:ext>
            </a:extLst>
          </p:cNvPr>
          <p:cNvSpPr>
            <a:spLocks noGrp="1"/>
          </p:cNvSpPr>
          <p:nvPr>
            <p:ph idx="1"/>
          </p:nvPr>
        </p:nvSpPr>
        <p:spPr>
          <a:xfrm>
            <a:off x="1654629" y="1772379"/>
            <a:ext cx="8621722" cy="4386332"/>
          </a:xfrm>
        </p:spPr>
        <p:txBody>
          <a:bodyPr/>
          <a:lstStyle/>
          <a:p>
            <a:r>
              <a:rPr lang="en-US" b="1" u="sng">
                <a:solidFill>
                  <a:schemeClr val="accent1"/>
                </a:solidFill>
              </a:rPr>
              <a:t>11 Accessory nerve.</a:t>
            </a:r>
          </a:p>
          <a:p>
            <a:r>
              <a:rPr lang="en-US" b="1" u="sng">
                <a:solidFill>
                  <a:schemeClr val="accent1"/>
                </a:solidFill>
              </a:rPr>
              <a:t>Swell head neck and shoulder moment. Damage Couses Impaired head neck shulder moment </a:t>
            </a:r>
          </a:p>
          <a:p>
            <a:r>
              <a:rPr lang="en-US" b="1" u="sng">
                <a:solidFill>
                  <a:schemeClr val="accent1"/>
                </a:solidFill>
              </a:rPr>
              <a:t>12. Hypoglossal Nerve.</a:t>
            </a:r>
          </a:p>
          <a:p>
            <a:r>
              <a:rPr lang="en-US" b="1" u="sng">
                <a:solidFill>
                  <a:schemeClr val="accent1"/>
                </a:solidFill>
              </a:rPr>
              <a:t>Tongue moment for speech food manipulate and swelling.if both damaged can’t protrude tongue.  </a:t>
            </a:r>
          </a:p>
          <a:p>
            <a:endParaRPr lang="en-US" b="1" u="sng">
              <a:solidFill>
                <a:schemeClr val="accent1"/>
              </a:solidFill>
            </a:endParaRPr>
          </a:p>
          <a:p>
            <a:endParaRPr lang="en-US" b="1" u="sng">
              <a:solidFill>
                <a:schemeClr val="accent1"/>
              </a:solidFill>
            </a:endParaRPr>
          </a:p>
        </p:txBody>
      </p:sp>
    </p:spTree>
    <p:extLst>
      <p:ext uri="{BB962C8B-B14F-4D97-AF65-F5344CB8AC3E}">
        <p14:creationId xmlns:p14="http://schemas.microsoft.com/office/powerpoint/2010/main" val="222209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52C1B-8BD1-3541-B83A-45C1FFB02BFE}"/>
              </a:ext>
            </a:extLst>
          </p:cNvPr>
          <p:cNvSpPr>
            <a:spLocks noGrp="1"/>
          </p:cNvSpPr>
          <p:nvPr>
            <p:ph idx="1"/>
          </p:nvPr>
        </p:nvSpPr>
        <p:spPr>
          <a:xfrm>
            <a:off x="1002195" y="572585"/>
            <a:ext cx="8803230" cy="6285415"/>
          </a:xfrm>
        </p:spPr>
        <p:txBody>
          <a:bodyPr/>
          <a:lstStyle/>
          <a:p>
            <a:r>
              <a:rPr lang="en-US" b="1" u="sng">
                <a:solidFill>
                  <a:schemeClr val="accent1"/>
                </a:solidFill>
              </a:rPr>
              <a:t>Questions no. 3. Write note on the salient features of normal frontals and norma occipital of skull? </a:t>
            </a:r>
          </a:p>
          <a:p>
            <a:r>
              <a:rPr lang="en-US" b="1" u="sng">
                <a:solidFill>
                  <a:schemeClr val="accent1"/>
                </a:solidFill>
              </a:rPr>
              <a:t>Ans. Saint features of any online color measurement system are. Continues real time measurement of any products on a Process line which allows us to respond to product colors changees when they happen improment process while providing assurance that our product Is whitn specepic </a:t>
            </a:r>
          </a:p>
          <a:p>
            <a:r>
              <a:rPr lang="en-US" b="1" u="sng">
                <a:solidFill>
                  <a:schemeClr val="accent1"/>
                </a:solidFill>
              </a:rPr>
              <a:t>Making decisions about allocating monitoring the process variables affect color helping control processes variables. </a:t>
            </a:r>
          </a:p>
          <a:p>
            <a:endParaRPr lang="en-US" b="1" u="sng">
              <a:solidFill>
                <a:schemeClr val="accent1"/>
              </a:solidFill>
            </a:endParaRPr>
          </a:p>
          <a:p>
            <a:r>
              <a:rPr lang="en-US" b="1" u="sng">
                <a:solidFill>
                  <a:schemeClr val="accent1"/>
                </a:solidFill>
              </a:rPr>
              <a:t>Pto.. </a:t>
            </a:r>
          </a:p>
          <a:p>
            <a:pPr marL="0" indent="0">
              <a:buNone/>
            </a:pPr>
            <a:endParaRPr lang="en-US" b="1" u="sng">
              <a:solidFill>
                <a:schemeClr val="accent1"/>
              </a:solidFill>
            </a:endParaRPr>
          </a:p>
        </p:txBody>
      </p:sp>
    </p:spTree>
    <p:extLst>
      <p:ext uri="{BB962C8B-B14F-4D97-AF65-F5344CB8AC3E}">
        <p14:creationId xmlns:p14="http://schemas.microsoft.com/office/powerpoint/2010/main" val="1272512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Unknown User</cp:lastModifiedBy>
  <cp:revision>22</cp:revision>
  <dcterms:created xsi:type="dcterms:W3CDTF">2020-06-23T04:47:02Z</dcterms:created>
  <dcterms:modified xsi:type="dcterms:W3CDTF">2020-06-23T08:55:59Z</dcterms:modified>
</cp:coreProperties>
</file>