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3F31E-80CB-0444-A779-5F5891908423}" type="datetimeFigureOut">
              <a:rPr lang="en-US"/>
              <a:t>6/13/2020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3A0F4-360A-3040-875E-0EE8AE51F953}" type="slidenum">
              <a:rPr lang="en-US"/>
              <a:t>‹#›</a:t>
            </a:fld>
            <a:endParaRPr lang="en-US"/>
          </a:p>
        </p:txBody>
      </p:sp>
    </p:spTree>
    <p:extLst>
      <p:ext uri="{BB962C8B-B14F-4D97-AF65-F5344CB8AC3E}">
        <p14:creationId xmlns:p14="http://schemas.microsoft.com/office/powerpoint/2010/main" val="410060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AB1E-1D27-A545-8DBA-564EC816EA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DC293D-EA7E-5946-ACEB-354D5BB861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44D6FB-6C1B-A143-AF3B-9150EDF8044A}"/>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B3797B50-210D-CB45-A008-EB24CD919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78014-D403-8147-ABBD-2FC215237352}"/>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127162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6564-C06D-0340-9C9F-C0804EB66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0683F0-4EEA-EE42-87B4-6007EC4390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CEFFB1-A10A-734D-9625-2B3EB7D51745}"/>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75793E3F-ACEA-C34E-B78B-29D4B0FDC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6E428C-9EC1-3F4B-A34D-749D917E26D2}"/>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14928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FC5864-CD2C-EB4B-B862-B6F7FA4879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A6199A-D530-7247-8B79-B933B706CB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1998B-B875-1040-A8D3-8C61D72B4912}"/>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4294D91F-B5D0-8C4F-ADD1-99A8FB504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4DE12-D854-0C41-B806-BE64CE5896A9}"/>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318963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5957-36FC-4E4E-BDFB-EA7E5445F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8ADED-4DF8-B041-8157-AB947244D3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1801D-98DC-B34F-9941-716272F5A361}"/>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9736293C-06E8-2A41-8091-ED88C065B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F4F09-88F2-F540-8260-01CF85E8644E}"/>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409916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01F7-1B06-B140-B8C6-41F143BCAD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CBD82A-E258-444B-9905-99FA8DA43E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A4BD3-F41B-DE48-B690-D570395F4A0D}"/>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A3973109-C3A6-0045-90F3-62532B780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B4EB1-9614-9445-BFE1-94263CD05F57}"/>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80668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A4CE-CB92-A84B-B69C-F2630483BA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67D5C-D68B-094D-9717-61950409D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795BDF-A68B-AB47-AFB8-6160193E7B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CC2A86-AB67-BF48-A143-9B5D6BE756C7}"/>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6" name="Footer Placeholder 5">
            <a:extLst>
              <a:ext uri="{FF2B5EF4-FFF2-40B4-BE49-F238E27FC236}">
                <a16:creationId xmlns:a16="http://schemas.microsoft.com/office/drawing/2014/main" id="{28BCE151-2DEE-B44E-B874-89B4F143B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7327D8-363D-404E-B27F-99DB80A043EE}"/>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399728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9E04-328C-484B-8023-40AB274A7F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3192D9-2A76-9441-99AF-DD2B7CB456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18E1E1-A81F-2B49-9E69-3217758467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EEEE3C-1138-8C4D-8E95-CFE55C252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F2E506-7838-644C-95F3-92F271463D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5AF5A9-0F91-3A41-9237-F5865C5E070B}"/>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8" name="Footer Placeholder 7">
            <a:extLst>
              <a:ext uri="{FF2B5EF4-FFF2-40B4-BE49-F238E27FC236}">
                <a16:creationId xmlns:a16="http://schemas.microsoft.com/office/drawing/2014/main" id="{9421C231-274D-7147-A5D7-75483320C9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30300A-CFE9-5545-8BC0-6EC0431A3F86}"/>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102915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C816-4A9F-FC48-84B2-92D48B6ABF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A9792F-12F5-B64A-91E2-C72C3480B215}"/>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4" name="Footer Placeholder 3">
            <a:extLst>
              <a:ext uri="{FF2B5EF4-FFF2-40B4-BE49-F238E27FC236}">
                <a16:creationId xmlns:a16="http://schemas.microsoft.com/office/drawing/2014/main" id="{F3D5229F-A8FA-5945-B0BD-E75D9E6FD0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1F3B85-1DFE-8A47-8733-F3CCADBAAA02}"/>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205942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78E1A5-03A4-5949-98B2-540ED6F11813}"/>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3" name="Footer Placeholder 2">
            <a:extLst>
              <a:ext uri="{FF2B5EF4-FFF2-40B4-BE49-F238E27FC236}">
                <a16:creationId xmlns:a16="http://schemas.microsoft.com/office/drawing/2014/main" id="{F6D3B5AF-199B-274B-9C02-355FC70F16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1D38D4-84C8-B046-8E58-18AD675976A3}"/>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158713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B7AD-D69B-0B4C-9411-900DB46D10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E58169-8B8B-F64E-B7E6-566B40571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3D3757-CB42-9E46-8C61-20DD86749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CBEFB-EF43-B144-A2DC-93B44966D1BE}"/>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6" name="Footer Placeholder 5">
            <a:extLst>
              <a:ext uri="{FF2B5EF4-FFF2-40B4-BE49-F238E27FC236}">
                <a16:creationId xmlns:a16="http://schemas.microsoft.com/office/drawing/2014/main" id="{36600A39-38C3-EC4A-BD91-0FCF88E00B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7F2A4-8EB1-EF4D-A6D0-ED01BF973E34}"/>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221311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427A-B104-BD48-AA37-EF1D6AFD8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BE3F4-A23D-0844-BEA9-96B3A034DB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7C19D6-F77C-0446-91DD-67F0D17F3F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596E4-2E3F-6445-B187-2BC8D0250BA9}"/>
              </a:ext>
            </a:extLst>
          </p:cNvPr>
          <p:cNvSpPr>
            <a:spLocks noGrp="1"/>
          </p:cNvSpPr>
          <p:nvPr>
            <p:ph type="dt" sz="half" idx="10"/>
          </p:nvPr>
        </p:nvSpPr>
        <p:spPr/>
        <p:txBody>
          <a:bodyPr/>
          <a:lstStyle/>
          <a:p>
            <a:fld id="{126B4A13-8F23-6448-8C0E-BF29569FA610}" type="datetimeFigureOut">
              <a:rPr lang="en-US"/>
              <a:t>6/13/2020</a:t>
            </a:fld>
            <a:endParaRPr lang="en-US"/>
          </a:p>
        </p:txBody>
      </p:sp>
      <p:sp>
        <p:nvSpPr>
          <p:cNvPr id="6" name="Footer Placeholder 5">
            <a:extLst>
              <a:ext uri="{FF2B5EF4-FFF2-40B4-BE49-F238E27FC236}">
                <a16:creationId xmlns:a16="http://schemas.microsoft.com/office/drawing/2014/main" id="{674B3F19-87E3-A046-877D-0684BE6283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AA37E-399F-DF45-B3F8-486F9E66BCC2}"/>
              </a:ext>
            </a:extLst>
          </p:cNvPr>
          <p:cNvSpPr>
            <a:spLocks noGrp="1"/>
          </p:cNvSpPr>
          <p:nvPr>
            <p:ph type="sldNum" sz="quarter" idx="12"/>
          </p:nvPr>
        </p:nvSpPr>
        <p:spPr/>
        <p:txBody>
          <a:bodyPr/>
          <a:lstStyle/>
          <a:p>
            <a:fld id="{13CB3BDE-0D16-164F-A836-6310853D309E}" type="slidenum">
              <a:rPr lang="en-US"/>
              <a:t>‹#›</a:t>
            </a:fld>
            <a:endParaRPr lang="en-US"/>
          </a:p>
        </p:txBody>
      </p:sp>
    </p:spTree>
    <p:extLst>
      <p:ext uri="{BB962C8B-B14F-4D97-AF65-F5344CB8AC3E}">
        <p14:creationId xmlns:p14="http://schemas.microsoft.com/office/powerpoint/2010/main" val="381277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A85831-3EAA-504F-977D-429BE089FE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31A5BD-BEE4-974A-B721-925B50C021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3A2A0-25EA-D540-A971-D7D91738D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B4A13-8F23-6448-8C0E-BF29569FA610}" type="datetimeFigureOut">
              <a:rPr lang="en-US"/>
              <a:t>6/13/2020</a:t>
            </a:fld>
            <a:endParaRPr lang="en-US"/>
          </a:p>
        </p:txBody>
      </p:sp>
      <p:sp>
        <p:nvSpPr>
          <p:cNvPr id="5" name="Footer Placeholder 4">
            <a:extLst>
              <a:ext uri="{FF2B5EF4-FFF2-40B4-BE49-F238E27FC236}">
                <a16:creationId xmlns:a16="http://schemas.microsoft.com/office/drawing/2014/main" id="{55506225-A4E1-2C4F-9F76-74DE87363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92943B-720B-314E-B002-4AFFC7CD9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B3BDE-0D16-164F-A836-6310853D309E}" type="slidenum">
              <a:rPr lang="en-US"/>
              <a:t>‹#›</a:t>
            </a:fld>
            <a:endParaRPr lang="en-US"/>
          </a:p>
        </p:txBody>
      </p:sp>
    </p:spTree>
    <p:extLst>
      <p:ext uri="{BB962C8B-B14F-4D97-AF65-F5344CB8AC3E}">
        <p14:creationId xmlns:p14="http://schemas.microsoft.com/office/powerpoint/2010/main" val="1049141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7970BD-5D99-1D46-B9DA-A031BEF5DD3F}"/>
              </a:ext>
            </a:extLst>
          </p:cNvPr>
          <p:cNvSpPr>
            <a:spLocks noGrp="1"/>
          </p:cNvSpPr>
          <p:nvPr>
            <p:ph idx="1"/>
          </p:nvPr>
        </p:nvSpPr>
        <p:spPr>
          <a:xfrm>
            <a:off x="838200" y="1825625"/>
            <a:ext cx="4698206" cy="4351338"/>
          </a:xfrm>
        </p:spPr>
        <p:txBody>
          <a:bodyPr/>
          <a:lstStyle/>
          <a:p>
            <a:pPr marL="0" indent="0">
              <a:buNone/>
            </a:pPr>
            <a:r>
              <a:rPr lang="en-US"/>
              <a:t>Name.. Madeehalatif</a:t>
            </a:r>
          </a:p>
          <a:p>
            <a:pPr marL="0" indent="0">
              <a:buNone/>
            </a:pPr>
            <a:r>
              <a:rPr lang="en-US"/>
              <a:t>ID……….16403</a:t>
            </a:r>
          </a:p>
          <a:p>
            <a:pPr marL="0" indent="0">
              <a:buNone/>
            </a:pPr>
            <a:r>
              <a:rPr lang="en-US"/>
              <a:t>Assignment……. Physiology</a:t>
            </a:r>
          </a:p>
          <a:p>
            <a:pPr marL="0" indent="0">
              <a:buNone/>
            </a:pPr>
            <a:r>
              <a:rPr lang="en-US"/>
              <a:t>Department………….RAD</a:t>
            </a:r>
          </a:p>
          <a:p>
            <a:pPr marL="0" indent="0">
              <a:buNone/>
            </a:pPr>
            <a:endParaRPr lang="en-US"/>
          </a:p>
        </p:txBody>
      </p:sp>
    </p:spTree>
    <p:extLst>
      <p:ext uri="{BB962C8B-B14F-4D97-AF65-F5344CB8AC3E}">
        <p14:creationId xmlns:p14="http://schemas.microsoft.com/office/powerpoint/2010/main" val="2799329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69045-7565-6541-A150-E9BE27793C8B}"/>
              </a:ext>
            </a:extLst>
          </p:cNvPr>
          <p:cNvSpPr>
            <a:spLocks noGrp="1"/>
          </p:cNvSpPr>
          <p:nvPr>
            <p:ph idx="1"/>
          </p:nvPr>
        </p:nvSpPr>
        <p:spPr/>
        <p:txBody>
          <a:bodyPr/>
          <a:lstStyle/>
          <a:p>
            <a:r>
              <a:rPr lang="en-US"/>
              <a:t>Pulmaonary circulation system of blood vessels that from a closed circuit between the heart and the lungs as distinguish ed from the system circulation between the heart and all other body between tissues on the evolution cycle pulmonary circulation first occurs in lungfish es and amphibians the first animals to acquire a three chamber heart .</a:t>
            </a:r>
          </a:p>
        </p:txBody>
      </p:sp>
    </p:spTree>
    <p:extLst>
      <p:ext uri="{BB962C8B-B14F-4D97-AF65-F5344CB8AC3E}">
        <p14:creationId xmlns:p14="http://schemas.microsoft.com/office/powerpoint/2010/main" val="2784415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A091D-D0ED-1847-889E-3A2487380D8D}"/>
              </a:ext>
            </a:extLst>
          </p:cNvPr>
          <p:cNvSpPr>
            <a:spLocks noGrp="1"/>
          </p:cNvSpPr>
          <p:nvPr>
            <p:ph idx="1"/>
          </p:nvPr>
        </p:nvSpPr>
        <p:spPr/>
        <p:txBody>
          <a:bodyPr/>
          <a:lstStyle/>
          <a:p>
            <a:r>
              <a:rPr lang="en-US"/>
              <a:t>The pulmonary circulation become totally separate in crocodilians  birds and mammals when the ventricle is divided into two chambers producing a four chambers heart in these forms the pulmonary circuit being with the right ventricle. Which pumps deoxygenated blood through the pulmonary artery.</a:t>
            </a:r>
          </a:p>
          <a:p>
            <a:r>
              <a:rPr lang="en-US"/>
              <a:t> </a:t>
            </a:r>
          </a:p>
        </p:txBody>
      </p:sp>
    </p:spTree>
    <p:extLst>
      <p:ext uri="{BB962C8B-B14F-4D97-AF65-F5344CB8AC3E}">
        <p14:creationId xmlns:p14="http://schemas.microsoft.com/office/powerpoint/2010/main" val="993567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917FB-10B3-E24B-8E81-3D5F6E7CF6AE}"/>
              </a:ext>
            </a:extLst>
          </p:cNvPr>
          <p:cNvSpPr>
            <a:spLocks noGrp="1"/>
          </p:cNvSpPr>
          <p:nvPr>
            <p:ph idx="1"/>
          </p:nvPr>
        </p:nvSpPr>
        <p:spPr/>
        <p:txBody>
          <a:bodyPr/>
          <a:lstStyle/>
          <a:p>
            <a:r>
              <a:rPr lang="en-US"/>
              <a:t>This artery divided above the heart into two branches vto the right and left lungs where the arteries further subdivide into smaller and smaller branches untill the capillaries.the blood takes up oxygen from the air breathed into the air sacs and releases the carbon dioxide.</a:t>
            </a:r>
          </a:p>
        </p:txBody>
      </p:sp>
    </p:spTree>
    <p:extLst>
      <p:ext uri="{BB962C8B-B14F-4D97-AF65-F5344CB8AC3E}">
        <p14:creationId xmlns:p14="http://schemas.microsoft.com/office/powerpoint/2010/main" val="374986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7A1EF-43C0-474A-8EC2-8F9A332459E2}"/>
              </a:ext>
            </a:extLst>
          </p:cNvPr>
          <p:cNvSpPr>
            <a:spLocks noGrp="1"/>
          </p:cNvSpPr>
          <p:nvPr>
            <p:ph idx="1"/>
          </p:nvPr>
        </p:nvSpPr>
        <p:spPr/>
        <p:txBody>
          <a:bodyPr/>
          <a:lstStyle/>
          <a:p>
            <a:r>
              <a:rPr lang="en-US"/>
              <a:t>It then flows into larger and larger vessels untill the pulmonary veins it then flows into larger and larger vessels untill the pulmonary vein usually four in number each serving a whole lobe of the lung are reached the pulmonary vein open into the heart compare system circulation.</a:t>
            </a:r>
          </a:p>
          <a:p>
            <a:r>
              <a:rPr lang="en-US"/>
              <a:t>                             THE**************END   </a:t>
            </a:r>
          </a:p>
        </p:txBody>
      </p:sp>
    </p:spTree>
    <p:extLst>
      <p:ext uri="{BB962C8B-B14F-4D97-AF65-F5344CB8AC3E}">
        <p14:creationId xmlns:p14="http://schemas.microsoft.com/office/powerpoint/2010/main" val="8668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A97245-9307-0C4A-AC18-22E05B73DB8C}"/>
              </a:ext>
            </a:extLst>
          </p:cNvPr>
          <p:cNvSpPr>
            <a:spLocks noGrp="1"/>
          </p:cNvSpPr>
          <p:nvPr>
            <p:ph idx="1"/>
          </p:nvPr>
        </p:nvSpPr>
        <p:spPr/>
        <p:txBody>
          <a:bodyPr/>
          <a:lstStyle/>
          <a:p>
            <a:r>
              <a:rPr lang="en-US"/>
              <a:t>What is blood?Explain compostion and function of blood.</a:t>
            </a:r>
          </a:p>
          <a:p>
            <a:r>
              <a:rPr lang="en-US"/>
              <a:t>Blood is a body fluid in human and other animals that delivers necessary substance such as nutrients and oxygen to the cells and transports metablic waste products away from those cells.In vertebrates it is composed of blood cells suspended in blood plasma .Plasma which constitutes 55%of blood fluid is mostly water 92% by volume.</a:t>
            </a:r>
          </a:p>
          <a:p>
            <a:pPr marL="0" indent="0">
              <a:buNone/>
            </a:pPr>
            <a:endParaRPr lang="en-US"/>
          </a:p>
        </p:txBody>
      </p:sp>
    </p:spTree>
    <p:extLst>
      <p:ext uri="{BB962C8B-B14F-4D97-AF65-F5344CB8AC3E}">
        <p14:creationId xmlns:p14="http://schemas.microsoft.com/office/powerpoint/2010/main" val="379121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32227B-1360-BB42-9643-6312953C8BCA}"/>
              </a:ext>
            </a:extLst>
          </p:cNvPr>
          <p:cNvSpPr>
            <a:spLocks noGrp="1"/>
          </p:cNvSpPr>
          <p:nvPr>
            <p:ph idx="1"/>
          </p:nvPr>
        </p:nvSpPr>
        <p:spPr/>
        <p:txBody>
          <a:bodyPr/>
          <a:lstStyle/>
          <a:p>
            <a:r>
              <a:rPr lang="en-US"/>
              <a:t>COMPOSTION OF BLOOD…</a:t>
            </a:r>
          </a:p>
          <a:p>
            <a:r>
              <a:rPr lang="en-US"/>
              <a:t>Blood is classification as a connective tissue and consist of two main componants.Plasma which is a clear extracellular fluid .Formed elements which are made up of the blood cell and  platelets.</a:t>
            </a:r>
          </a:p>
          <a:p>
            <a:r>
              <a:rPr lang="en-US"/>
              <a:t>Blood is a speciallized body fluid it has four main component plasma red blood cells.white blood cells and platelets.Blood has many different function including transport oxygen and nutrieent to the lungs and tissues.</a:t>
            </a:r>
          </a:p>
        </p:txBody>
      </p:sp>
    </p:spTree>
    <p:extLst>
      <p:ext uri="{BB962C8B-B14F-4D97-AF65-F5344CB8AC3E}">
        <p14:creationId xmlns:p14="http://schemas.microsoft.com/office/powerpoint/2010/main" val="22581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9A71A-6D0F-114A-A8F1-6416AC109196}"/>
              </a:ext>
            </a:extLst>
          </p:cNvPr>
          <p:cNvSpPr>
            <a:spLocks noGrp="1"/>
          </p:cNvSpPr>
          <p:nvPr>
            <p:ph idx="1"/>
          </p:nvPr>
        </p:nvSpPr>
        <p:spPr>
          <a:xfrm>
            <a:off x="766762" y="2334617"/>
            <a:ext cx="10515600" cy="4351338"/>
          </a:xfrm>
        </p:spPr>
        <p:txBody>
          <a:bodyPr/>
          <a:lstStyle/>
          <a:p>
            <a:r>
              <a:rPr lang="en-US"/>
              <a:t>PLASMA..</a:t>
            </a:r>
          </a:p>
          <a:p>
            <a:r>
              <a:rPr lang="en-US"/>
              <a:t>Blood plama is a yellowish liquid component of blood  that hold the blood cells in whole blood in suspension it is the liquid part of the blood that carries cells and protein through out the body it makes up about 55%of the body total blood volume .</a:t>
            </a:r>
          </a:p>
          <a:p>
            <a:r>
              <a:rPr lang="en-US"/>
              <a:t>RED BLOOD…</a:t>
            </a:r>
          </a:p>
          <a:p>
            <a:r>
              <a:rPr lang="en-US"/>
              <a:t>Red blood cells at work .Hemoglobin  is the protein inside red blood cells.it carries oxygen red blood cell also remove carbon dioxide from your body transpoting it to the lungs for you to exhale red blood cells are made in the bone marrow.</a:t>
            </a:r>
          </a:p>
          <a:p>
            <a:endParaRPr lang="en-US"/>
          </a:p>
        </p:txBody>
      </p:sp>
    </p:spTree>
    <p:extLst>
      <p:ext uri="{BB962C8B-B14F-4D97-AF65-F5344CB8AC3E}">
        <p14:creationId xmlns:p14="http://schemas.microsoft.com/office/powerpoint/2010/main" val="106555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2217C3-17E1-CD41-8E56-4A66B638F15E}"/>
              </a:ext>
            </a:extLst>
          </p:cNvPr>
          <p:cNvSpPr>
            <a:spLocks noGrp="1"/>
          </p:cNvSpPr>
          <p:nvPr>
            <p:ph idx="1"/>
          </p:nvPr>
        </p:nvSpPr>
        <p:spPr>
          <a:xfrm>
            <a:off x="1132528" y="2263746"/>
            <a:ext cx="10515600" cy="4351338"/>
          </a:xfrm>
        </p:spPr>
        <p:txBody>
          <a:bodyPr>
            <a:normAutofit lnSpcReduction="10000"/>
          </a:bodyPr>
          <a:lstStyle/>
          <a:p>
            <a:r>
              <a:rPr lang="en-US"/>
              <a:t>WHITE BLOOD CELLS…</a:t>
            </a:r>
          </a:p>
          <a:p>
            <a:r>
              <a:rPr lang="en-US"/>
              <a:t>White blood cells are also called leukocytes .the protect you against illness and disease .Think of white blood cells as your immunity cells in a sense.They are always at war.they flow through your  blood stream to fight viruses bacteria and other foreign invaders that threaten your health.</a:t>
            </a:r>
          </a:p>
          <a:p>
            <a:r>
              <a:rPr lang="en-US"/>
              <a:t>PLATELETS BLOOD.</a:t>
            </a:r>
          </a:p>
          <a:p>
            <a:r>
              <a:rPr lang="en-US"/>
              <a:t>Platelets are tiny blood cells that help your body  from clots to stop bleeding if one of your blood vessels gets damaged it send out signals to the platetets the platelets then rush to the site of damage they from a plug clot to fix the damage.</a:t>
            </a:r>
          </a:p>
        </p:txBody>
      </p:sp>
    </p:spTree>
    <p:extLst>
      <p:ext uri="{BB962C8B-B14F-4D97-AF65-F5344CB8AC3E}">
        <p14:creationId xmlns:p14="http://schemas.microsoft.com/office/powerpoint/2010/main" val="421510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773DD3-0B43-544D-9B41-66614F6DD33E}"/>
              </a:ext>
            </a:extLst>
          </p:cNvPr>
          <p:cNvSpPr>
            <a:spLocks noGrp="1"/>
          </p:cNvSpPr>
          <p:nvPr>
            <p:ph idx="1"/>
          </p:nvPr>
        </p:nvSpPr>
        <p:spPr/>
        <p:txBody>
          <a:bodyPr/>
          <a:lstStyle/>
          <a:p>
            <a:r>
              <a:rPr lang="en-US"/>
              <a:t>FUNCTION OF BLOOD…</a:t>
            </a:r>
          </a:p>
          <a:p>
            <a:r>
              <a:rPr lang="en-US"/>
              <a:t>*Supply of oxygen to tissue bound to hemoglobin which is carreid in red  cells.</a:t>
            </a:r>
          </a:p>
          <a:p>
            <a:r>
              <a:rPr lang="en-US"/>
              <a:t>*Supply of nutrients such as glucos amino acids and fattyacid dissolve ed in the blood or bound to Plasma protein (e.g) blood lipids.</a:t>
            </a:r>
          </a:p>
          <a:p>
            <a:r>
              <a:rPr lang="en-US"/>
              <a:t>*Removal of waste such as carbon dioxide urea and lactic acid.</a:t>
            </a:r>
          </a:p>
          <a:p>
            <a:r>
              <a:rPr lang="en-US"/>
              <a:t>Immunological function including circulation of white blood cells and detection of foregin material by antibodies .</a:t>
            </a:r>
          </a:p>
          <a:p>
            <a:r>
              <a:rPr lang="en-US"/>
              <a:t>Regulation of core body temperature.</a:t>
            </a:r>
          </a:p>
          <a:p>
            <a:endParaRPr lang="en-US"/>
          </a:p>
        </p:txBody>
      </p:sp>
    </p:spTree>
    <p:extLst>
      <p:ext uri="{BB962C8B-B14F-4D97-AF65-F5344CB8AC3E}">
        <p14:creationId xmlns:p14="http://schemas.microsoft.com/office/powerpoint/2010/main" val="298731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22763-169D-5449-9D6D-EF7970688E7C}"/>
              </a:ext>
            </a:extLst>
          </p:cNvPr>
          <p:cNvSpPr>
            <a:spLocks noGrp="1"/>
          </p:cNvSpPr>
          <p:nvPr>
            <p:ph idx="1"/>
          </p:nvPr>
        </p:nvSpPr>
        <p:spPr>
          <a:xfrm>
            <a:off x="990006" y="1842492"/>
            <a:ext cx="10515600" cy="4351338"/>
          </a:xfrm>
        </p:spPr>
        <p:txBody>
          <a:bodyPr>
            <a:normAutofit fontScale="25000" lnSpcReduction="20000"/>
          </a:bodyPr>
          <a:lstStyle/>
          <a:p>
            <a:r>
              <a:rPr lang="en-US"/>
              <a:t>Explain Physiology of cardiovascular system</a:t>
            </a:r>
          </a:p>
          <a:p>
            <a:r>
              <a:rPr lang="en-US"/>
              <a:t>CARDIOVSCULAR SYSTEM.</a:t>
            </a:r>
          </a:p>
          <a:p>
            <a:r>
              <a:rPr lang="en-US"/>
              <a:t>The human cardiovascular system is composed of a heart which pumps blood through a closed system of blood vessels.the heart is composed mostly of cardiac muscle or myocardium its primary function is to transport nutrients water gases wastes and chemical signals through out the body.The cardiovascular system transport materials through out the body.</a:t>
            </a:r>
          </a:p>
          <a:p>
            <a:r>
              <a:rPr lang="en-US"/>
              <a:t>1.Materials entering the body such as oxygen via the lungs and nutrients and water via the intestinal tract are carried to all cells.</a:t>
            </a:r>
          </a:p>
          <a:p>
            <a:r>
              <a:rPr lang="en-US"/>
              <a:t>2.material moved from to cell inter cellular communication including.</a:t>
            </a:r>
          </a:p>
          <a:p>
            <a:r>
              <a:rPr lang="en-US"/>
              <a:t>3.wastes products from cell to cell liver for processing.</a:t>
            </a:r>
          </a:p>
          <a:p>
            <a:r>
              <a:rPr lang="en-US"/>
              <a:t>Immune cells that are present in the blood continuously for othercells.</a:t>
            </a:r>
          </a:p>
          <a:p>
            <a:r>
              <a:rPr lang="en-US"/>
              <a:t>4.Hormones from endocrine cells to their target cells stored nutrients from liver and adipose tissue to cells .</a:t>
            </a:r>
          </a:p>
          <a:p>
            <a:r>
              <a:rPr lang="en-US"/>
              <a:t>5.Materials that are expelled from the body such as metabolic wastes heat and carbon dioxide that are removed via the kidneys skin and lungs respectively.As a general overview the cardio vascular  is composed of the heart the blood vessels ar vascular e and the cellsand plasma of the blood.</a:t>
            </a:r>
          </a:p>
          <a:p>
            <a:r>
              <a:rPr lang="en-US"/>
              <a:t>A. Arteries are  blood vessels that carry blood away from the heart and veins  return the blood to the heart .A system of valves in the heart and veins ensures that the blood flows in one direction.</a:t>
            </a:r>
          </a:p>
          <a:p>
            <a:r>
              <a:rPr lang="en-US"/>
              <a:t>B.The heart is anatomical divoded into  two  halves byba central wall or septum into left and right  halves .Each half is. Composed of  an atrium  which  receives blood  returing  to the  heart  and  ventricles  that pumps  the blood  vessels that  serve the body . The  atria  ventricles and  existing blood vessels  areseparated by  closable  valves. Functionally the  heart  serves as a pump  in series that  generates pressure  to prople the blood  through system.</a:t>
            </a:r>
          </a:p>
          <a:p>
            <a:r>
              <a:rPr lang="en-US"/>
              <a:t>C.The lungs are were oxygen is picked up and carbon dioxide is expelled .the pulmonary circulation goes from the right side of the heart  deoxygenated blood and returns it to left sides of the heart with oxygenated blood.</a:t>
            </a:r>
          </a:p>
          <a:p>
            <a:r>
              <a:rPr lang="en-US"/>
              <a:t>D.The system circulation consists of the vessels that  go from the left side of  the heart.</a:t>
            </a:r>
          </a:p>
          <a:p>
            <a:r>
              <a:rPr lang="en-US"/>
              <a:t>E.The system circulation and  pulmaonary circulation can  be . Traced   together.</a:t>
            </a:r>
          </a:p>
          <a:p>
            <a:r>
              <a:rPr lang="en-US"/>
              <a:t>F. Deoxygenated blood  returing from body enters the heart I in  the  right arttium  from the roght atrium the blood pass through the tricuspid valves to enter the right ventricle.</a:t>
            </a:r>
          </a:p>
          <a:p>
            <a:endParaRPr lang="en-US"/>
          </a:p>
          <a:p>
            <a:pPr marL="0" indent="0">
              <a:buNone/>
            </a:pPr>
            <a:endParaRPr lang="en-US"/>
          </a:p>
          <a:p>
            <a:r>
              <a:rPr lang="en-US"/>
              <a:t>.</a:t>
            </a:r>
          </a:p>
          <a:p>
            <a:pPr marL="0" indent="0">
              <a:buNone/>
            </a:pPr>
            <a:r>
              <a:rPr lang="en-US"/>
              <a:t>.</a:t>
            </a:r>
          </a:p>
          <a:p>
            <a:r>
              <a:rPr lang="en-US"/>
              <a:t> </a:t>
            </a:r>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272586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0E8D3-EF0D-894E-9DD6-4A1332C3F53E}"/>
              </a:ext>
            </a:extLst>
          </p:cNvPr>
          <p:cNvSpPr>
            <a:spLocks noGrp="1"/>
          </p:cNvSpPr>
          <p:nvPr>
            <p:ph idx="1"/>
          </p:nvPr>
        </p:nvSpPr>
        <p:spPr/>
        <p:txBody>
          <a:bodyPr/>
          <a:lstStyle/>
          <a:p>
            <a:r>
              <a:rPr lang="en-US"/>
              <a:t>The blood is then pumed onto the pulmonary arteries passing the pulmonic valves where it goes to the lungs .After becoming oxygenated in the lungs capillaries the blood is carried by the pulmonary veins to the left atrium.It then passes through the bicuspid or mitral valves into the left ventricle.where it is pumped into the aorta through the aorta valves .the aorta branches into smaller and smaller arteries that finally lead to capillary beds in the tissue here oxygen is exchange for carbon dioxide and returned via veins which join into the inferior cava vein coming from the lower body and superior vena cava  from the upper body .the and the empty into the rights atrium.</a:t>
            </a:r>
          </a:p>
        </p:txBody>
      </p:sp>
    </p:spTree>
    <p:extLst>
      <p:ext uri="{BB962C8B-B14F-4D97-AF65-F5344CB8AC3E}">
        <p14:creationId xmlns:p14="http://schemas.microsoft.com/office/powerpoint/2010/main" val="460057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21FC4-8E20-9F47-AEE9-E3B19778DA0B}"/>
              </a:ext>
            </a:extLst>
          </p:cNvPr>
          <p:cNvSpPr>
            <a:spLocks noGrp="1"/>
          </p:cNvSpPr>
          <p:nvPr>
            <p:ph idx="1"/>
          </p:nvPr>
        </p:nvSpPr>
        <p:spPr/>
        <p:txBody>
          <a:bodyPr/>
          <a:lstStyle/>
          <a:p>
            <a:r>
              <a:rPr lang="en-US"/>
              <a:t>Explain physiology pulmaonary system circulation.</a:t>
            </a:r>
          </a:p>
          <a:p>
            <a:r>
              <a:rPr lang="en-US"/>
              <a:t>Pulmaonary circulation moves blood between the heart and the lungs it transports.Dexygenated blood to the lungs to absorb oxygen and release carbon dioxide.The oxygenated blood the flows back to the heart system circulation move blood between the heart and the rest of the body.</a:t>
            </a:r>
          </a:p>
        </p:txBody>
      </p:sp>
    </p:spTree>
    <p:extLst>
      <p:ext uri="{BB962C8B-B14F-4D97-AF65-F5344CB8AC3E}">
        <p14:creationId xmlns:p14="http://schemas.microsoft.com/office/powerpoint/2010/main" val="3940354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immadiha10@gmail.com</dc:creator>
  <cp:lastModifiedBy>immadiha10@gmail.com</cp:lastModifiedBy>
  <cp:revision>4</cp:revision>
  <dcterms:created xsi:type="dcterms:W3CDTF">2020-06-11T10:15:43Z</dcterms:created>
  <dcterms:modified xsi:type="dcterms:W3CDTF">2020-06-13T07:52:38Z</dcterms:modified>
</cp:coreProperties>
</file>