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B22D8-389F-074E-AF43-55ECA876EC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402573-FB11-1E4E-80D2-3EED70156F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28BE0E-0899-A741-B4D2-655048A8AB57}"/>
              </a:ext>
            </a:extLst>
          </p:cNvPr>
          <p:cNvSpPr>
            <a:spLocks noGrp="1"/>
          </p:cNvSpPr>
          <p:nvPr>
            <p:ph type="dt" sz="half" idx="10"/>
          </p:nvPr>
        </p:nvSpPr>
        <p:spPr/>
        <p:txBody>
          <a:bodyPr/>
          <a:lstStyle/>
          <a:p>
            <a:fld id="{F7069D28-ED52-2544-A40C-3006261604C0}" type="datetimeFigureOut">
              <a:rPr lang="en-US" smtClean="0"/>
              <a:t>6/3/2020</a:t>
            </a:fld>
            <a:endParaRPr lang="en-US"/>
          </a:p>
        </p:txBody>
      </p:sp>
      <p:sp>
        <p:nvSpPr>
          <p:cNvPr id="5" name="Footer Placeholder 4">
            <a:extLst>
              <a:ext uri="{FF2B5EF4-FFF2-40B4-BE49-F238E27FC236}">
                <a16:creationId xmlns:a16="http://schemas.microsoft.com/office/drawing/2014/main" id="{7C9ABD34-760B-5946-BD7A-1DC9F46129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52DDBD-2A62-3041-8A2E-C185F1D85D34}"/>
              </a:ext>
            </a:extLst>
          </p:cNvPr>
          <p:cNvSpPr>
            <a:spLocks noGrp="1"/>
          </p:cNvSpPr>
          <p:nvPr>
            <p:ph type="sldNum" sz="quarter" idx="12"/>
          </p:nvPr>
        </p:nvSpPr>
        <p:spPr/>
        <p:txBody>
          <a:bodyPr/>
          <a:lstStyle/>
          <a:p>
            <a:fld id="{AA80C544-1389-214F-B042-44FBB5659805}" type="slidenum">
              <a:rPr lang="en-US" smtClean="0"/>
              <a:t>‹#›</a:t>
            </a:fld>
            <a:endParaRPr lang="en-US"/>
          </a:p>
        </p:txBody>
      </p:sp>
    </p:spTree>
    <p:extLst>
      <p:ext uri="{BB962C8B-B14F-4D97-AF65-F5344CB8AC3E}">
        <p14:creationId xmlns:p14="http://schemas.microsoft.com/office/powerpoint/2010/main" val="73058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CA9B7-EF54-5F4F-9DC0-67B4F4B5B3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7D9DCB-8B19-FB40-8F50-C5247ED9D9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8E09FC-B0DE-E940-9362-50FB6678743E}"/>
              </a:ext>
            </a:extLst>
          </p:cNvPr>
          <p:cNvSpPr>
            <a:spLocks noGrp="1"/>
          </p:cNvSpPr>
          <p:nvPr>
            <p:ph type="dt" sz="half" idx="10"/>
          </p:nvPr>
        </p:nvSpPr>
        <p:spPr/>
        <p:txBody>
          <a:bodyPr/>
          <a:lstStyle/>
          <a:p>
            <a:fld id="{F7069D28-ED52-2544-A40C-3006261604C0}" type="datetimeFigureOut">
              <a:rPr lang="en-US" smtClean="0"/>
              <a:t>6/3/2020</a:t>
            </a:fld>
            <a:endParaRPr lang="en-US"/>
          </a:p>
        </p:txBody>
      </p:sp>
      <p:sp>
        <p:nvSpPr>
          <p:cNvPr id="5" name="Footer Placeholder 4">
            <a:extLst>
              <a:ext uri="{FF2B5EF4-FFF2-40B4-BE49-F238E27FC236}">
                <a16:creationId xmlns:a16="http://schemas.microsoft.com/office/drawing/2014/main" id="{D5DC1FCE-7765-434E-A364-15087317CE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CDDE07-FC2A-2040-ABCA-8E58D82FE46A}"/>
              </a:ext>
            </a:extLst>
          </p:cNvPr>
          <p:cNvSpPr>
            <a:spLocks noGrp="1"/>
          </p:cNvSpPr>
          <p:nvPr>
            <p:ph type="sldNum" sz="quarter" idx="12"/>
          </p:nvPr>
        </p:nvSpPr>
        <p:spPr/>
        <p:txBody>
          <a:bodyPr/>
          <a:lstStyle/>
          <a:p>
            <a:fld id="{AA80C544-1389-214F-B042-44FBB5659805}" type="slidenum">
              <a:rPr lang="en-US" smtClean="0"/>
              <a:t>‹#›</a:t>
            </a:fld>
            <a:endParaRPr lang="en-US"/>
          </a:p>
        </p:txBody>
      </p:sp>
    </p:spTree>
    <p:extLst>
      <p:ext uri="{BB962C8B-B14F-4D97-AF65-F5344CB8AC3E}">
        <p14:creationId xmlns:p14="http://schemas.microsoft.com/office/powerpoint/2010/main" val="232451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E98507-F476-8144-BAE0-860783F0B7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C067DF-D012-4F48-823C-EA1235AFEC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00F1C6-ED42-294E-A2EC-502B421060C9}"/>
              </a:ext>
            </a:extLst>
          </p:cNvPr>
          <p:cNvSpPr>
            <a:spLocks noGrp="1"/>
          </p:cNvSpPr>
          <p:nvPr>
            <p:ph type="dt" sz="half" idx="10"/>
          </p:nvPr>
        </p:nvSpPr>
        <p:spPr/>
        <p:txBody>
          <a:bodyPr/>
          <a:lstStyle/>
          <a:p>
            <a:fld id="{F7069D28-ED52-2544-A40C-3006261604C0}" type="datetimeFigureOut">
              <a:rPr lang="en-US" smtClean="0"/>
              <a:t>6/3/2020</a:t>
            </a:fld>
            <a:endParaRPr lang="en-US"/>
          </a:p>
        </p:txBody>
      </p:sp>
      <p:sp>
        <p:nvSpPr>
          <p:cNvPr id="5" name="Footer Placeholder 4">
            <a:extLst>
              <a:ext uri="{FF2B5EF4-FFF2-40B4-BE49-F238E27FC236}">
                <a16:creationId xmlns:a16="http://schemas.microsoft.com/office/drawing/2014/main" id="{F0BE389E-D8B4-B947-881D-9E97E3E8F6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BAD6E8-00EA-7643-83AA-D5283021A391}"/>
              </a:ext>
            </a:extLst>
          </p:cNvPr>
          <p:cNvSpPr>
            <a:spLocks noGrp="1"/>
          </p:cNvSpPr>
          <p:nvPr>
            <p:ph type="sldNum" sz="quarter" idx="12"/>
          </p:nvPr>
        </p:nvSpPr>
        <p:spPr/>
        <p:txBody>
          <a:bodyPr/>
          <a:lstStyle/>
          <a:p>
            <a:fld id="{AA80C544-1389-214F-B042-44FBB5659805}" type="slidenum">
              <a:rPr lang="en-US" smtClean="0"/>
              <a:t>‹#›</a:t>
            </a:fld>
            <a:endParaRPr lang="en-US"/>
          </a:p>
        </p:txBody>
      </p:sp>
    </p:spTree>
    <p:extLst>
      <p:ext uri="{BB962C8B-B14F-4D97-AF65-F5344CB8AC3E}">
        <p14:creationId xmlns:p14="http://schemas.microsoft.com/office/powerpoint/2010/main" val="778257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8D30F-EE2E-C94D-B2B9-7BC5C1538A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86E30F-50C6-A94E-8FE8-E941C915B8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522741-F8FB-BD48-AE39-97A86CA59F23}"/>
              </a:ext>
            </a:extLst>
          </p:cNvPr>
          <p:cNvSpPr>
            <a:spLocks noGrp="1"/>
          </p:cNvSpPr>
          <p:nvPr>
            <p:ph type="dt" sz="half" idx="10"/>
          </p:nvPr>
        </p:nvSpPr>
        <p:spPr/>
        <p:txBody>
          <a:bodyPr/>
          <a:lstStyle/>
          <a:p>
            <a:fld id="{F7069D28-ED52-2544-A40C-3006261604C0}" type="datetimeFigureOut">
              <a:rPr lang="en-US" smtClean="0"/>
              <a:t>6/3/2020</a:t>
            </a:fld>
            <a:endParaRPr lang="en-US"/>
          </a:p>
        </p:txBody>
      </p:sp>
      <p:sp>
        <p:nvSpPr>
          <p:cNvPr id="5" name="Footer Placeholder 4">
            <a:extLst>
              <a:ext uri="{FF2B5EF4-FFF2-40B4-BE49-F238E27FC236}">
                <a16:creationId xmlns:a16="http://schemas.microsoft.com/office/drawing/2014/main" id="{1B165DAD-7C14-8249-ACBF-687A86D881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678773-2E7F-9B47-A19F-813F34A1183F}"/>
              </a:ext>
            </a:extLst>
          </p:cNvPr>
          <p:cNvSpPr>
            <a:spLocks noGrp="1"/>
          </p:cNvSpPr>
          <p:nvPr>
            <p:ph type="sldNum" sz="quarter" idx="12"/>
          </p:nvPr>
        </p:nvSpPr>
        <p:spPr/>
        <p:txBody>
          <a:bodyPr/>
          <a:lstStyle/>
          <a:p>
            <a:fld id="{AA80C544-1389-214F-B042-44FBB5659805}" type="slidenum">
              <a:rPr lang="en-US" smtClean="0"/>
              <a:t>‹#›</a:t>
            </a:fld>
            <a:endParaRPr lang="en-US"/>
          </a:p>
        </p:txBody>
      </p:sp>
    </p:spTree>
    <p:extLst>
      <p:ext uri="{BB962C8B-B14F-4D97-AF65-F5344CB8AC3E}">
        <p14:creationId xmlns:p14="http://schemas.microsoft.com/office/powerpoint/2010/main" val="1816129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6553F-8FB4-7843-BAE8-B4601D507C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C32A68-DD9A-FF4B-AA01-4402DAAE32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75C935-1282-044B-9220-BA61BC4F38EF}"/>
              </a:ext>
            </a:extLst>
          </p:cNvPr>
          <p:cNvSpPr>
            <a:spLocks noGrp="1"/>
          </p:cNvSpPr>
          <p:nvPr>
            <p:ph type="dt" sz="half" idx="10"/>
          </p:nvPr>
        </p:nvSpPr>
        <p:spPr/>
        <p:txBody>
          <a:bodyPr/>
          <a:lstStyle/>
          <a:p>
            <a:fld id="{F7069D28-ED52-2544-A40C-3006261604C0}" type="datetimeFigureOut">
              <a:rPr lang="en-US" smtClean="0"/>
              <a:t>6/3/2020</a:t>
            </a:fld>
            <a:endParaRPr lang="en-US"/>
          </a:p>
        </p:txBody>
      </p:sp>
      <p:sp>
        <p:nvSpPr>
          <p:cNvPr id="5" name="Footer Placeholder 4">
            <a:extLst>
              <a:ext uri="{FF2B5EF4-FFF2-40B4-BE49-F238E27FC236}">
                <a16:creationId xmlns:a16="http://schemas.microsoft.com/office/drawing/2014/main" id="{2C86C3F5-1744-1D49-87E6-A8F47D8CF1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2D32BA-53A8-1249-8006-5858D8D77ADE}"/>
              </a:ext>
            </a:extLst>
          </p:cNvPr>
          <p:cNvSpPr>
            <a:spLocks noGrp="1"/>
          </p:cNvSpPr>
          <p:nvPr>
            <p:ph type="sldNum" sz="quarter" idx="12"/>
          </p:nvPr>
        </p:nvSpPr>
        <p:spPr/>
        <p:txBody>
          <a:bodyPr/>
          <a:lstStyle/>
          <a:p>
            <a:fld id="{AA80C544-1389-214F-B042-44FBB5659805}" type="slidenum">
              <a:rPr lang="en-US" smtClean="0"/>
              <a:t>‹#›</a:t>
            </a:fld>
            <a:endParaRPr lang="en-US"/>
          </a:p>
        </p:txBody>
      </p:sp>
    </p:spTree>
    <p:extLst>
      <p:ext uri="{BB962C8B-B14F-4D97-AF65-F5344CB8AC3E}">
        <p14:creationId xmlns:p14="http://schemas.microsoft.com/office/powerpoint/2010/main" val="3194545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2EA63-A208-5346-B31B-456D5B67E2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D58FAB-1825-DD4D-8C33-07B4CF5FC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26E2D2-D2C2-9A41-B148-1365967CC8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37C2F7-F0EC-B44A-A939-0D1B3C0CF234}"/>
              </a:ext>
            </a:extLst>
          </p:cNvPr>
          <p:cNvSpPr>
            <a:spLocks noGrp="1"/>
          </p:cNvSpPr>
          <p:nvPr>
            <p:ph type="dt" sz="half" idx="10"/>
          </p:nvPr>
        </p:nvSpPr>
        <p:spPr/>
        <p:txBody>
          <a:bodyPr/>
          <a:lstStyle/>
          <a:p>
            <a:fld id="{F7069D28-ED52-2544-A40C-3006261604C0}" type="datetimeFigureOut">
              <a:rPr lang="en-US" smtClean="0"/>
              <a:t>6/3/2020</a:t>
            </a:fld>
            <a:endParaRPr lang="en-US"/>
          </a:p>
        </p:txBody>
      </p:sp>
      <p:sp>
        <p:nvSpPr>
          <p:cNvPr id="6" name="Footer Placeholder 5">
            <a:extLst>
              <a:ext uri="{FF2B5EF4-FFF2-40B4-BE49-F238E27FC236}">
                <a16:creationId xmlns:a16="http://schemas.microsoft.com/office/drawing/2014/main" id="{0D77DA12-B424-5845-811E-18547DA39D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5F368E-F44E-C645-9ECA-D75541E50AEF}"/>
              </a:ext>
            </a:extLst>
          </p:cNvPr>
          <p:cNvSpPr>
            <a:spLocks noGrp="1"/>
          </p:cNvSpPr>
          <p:nvPr>
            <p:ph type="sldNum" sz="quarter" idx="12"/>
          </p:nvPr>
        </p:nvSpPr>
        <p:spPr/>
        <p:txBody>
          <a:bodyPr/>
          <a:lstStyle/>
          <a:p>
            <a:fld id="{AA80C544-1389-214F-B042-44FBB5659805}" type="slidenum">
              <a:rPr lang="en-US" smtClean="0"/>
              <a:t>‹#›</a:t>
            </a:fld>
            <a:endParaRPr lang="en-US"/>
          </a:p>
        </p:txBody>
      </p:sp>
    </p:spTree>
    <p:extLst>
      <p:ext uri="{BB962C8B-B14F-4D97-AF65-F5344CB8AC3E}">
        <p14:creationId xmlns:p14="http://schemas.microsoft.com/office/powerpoint/2010/main" val="1949490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5AD27-915A-1F4A-8F44-D3A1BF83BD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79608C-147B-EA42-ABDB-2AF5552C04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34CED9-658C-724D-B07F-4EB254D269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094AA4-05C5-144C-99B0-9BB58B4194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A1DD26-7E19-4743-81FF-F8EB96CEB0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72EF31-D792-134B-8DEA-7B281C89D8FF}"/>
              </a:ext>
            </a:extLst>
          </p:cNvPr>
          <p:cNvSpPr>
            <a:spLocks noGrp="1"/>
          </p:cNvSpPr>
          <p:nvPr>
            <p:ph type="dt" sz="half" idx="10"/>
          </p:nvPr>
        </p:nvSpPr>
        <p:spPr/>
        <p:txBody>
          <a:bodyPr/>
          <a:lstStyle/>
          <a:p>
            <a:fld id="{F7069D28-ED52-2544-A40C-3006261604C0}" type="datetimeFigureOut">
              <a:rPr lang="en-US" smtClean="0"/>
              <a:t>6/3/2020</a:t>
            </a:fld>
            <a:endParaRPr lang="en-US"/>
          </a:p>
        </p:txBody>
      </p:sp>
      <p:sp>
        <p:nvSpPr>
          <p:cNvPr id="8" name="Footer Placeholder 7">
            <a:extLst>
              <a:ext uri="{FF2B5EF4-FFF2-40B4-BE49-F238E27FC236}">
                <a16:creationId xmlns:a16="http://schemas.microsoft.com/office/drawing/2014/main" id="{D30B9F07-0E07-1944-BB00-A1A1E5C6A9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721CE4-A18E-0340-A90B-E1863F6323B6}"/>
              </a:ext>
            </a:extLst>
          </p:cNvPr>
          <p:cNvSpPr>
            <a:spLocks noGrp="1"/>
          </p:cNvSpPr>
          <p:nvPr>
            <p:ph type="sldNum" sz="quarter" idx="12"/>
          </p:nvPr>
        </p:nvSpPr>
        <p:spPr/>
        <p:txBody>
          <a:bodyPr/>
          <a:lstStyle/>
          <a:p>
            <a:fld id="{AA80C544-1389-214F-B042-44FBB5659805}" type="slidenum">
              <a:rPr lang="en-US" smtClean="0"/>
              <a:t>‹#›</a:t>
            </a:fld>
            <a:endParaRPr lang="en-US"/>
          </a:p>
        </p:txBody>
      </p:sp>
    </p:spTree>
    <p:extLst>
      <p:ext uri="{BB962C8B-B14F-4D97-AF65-F5344CB8AC3E}">
        <p14:creationId xmlns:p14="http://schemas.microsoft.com/office/powerpoint/2010/main" val="4011533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547AB-5AD8-F544-8EB9-AF7BE8B539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C044D1-0190-FA4F-A775-CC124981B045}"/>
              </a:ext>
            </a:extLst>
          </p:cNvPr>
          <p:cNvSpPr>
            <a:spLocks noGrp="1"/>
          </p:cNvSpPr>
          <p:nvPr>
            <p:ph type="dt" sz="half" idx="10"/>
          </p:nvPr>
        </p:nvSpPr>
        <p:spPr/>
        <p:txBody>
          <a:bodyPr/>
          <a:lstStyle/>
          <a:p>
            <a:fld id="{F7069D28-ED52-2544-A40C-3006261604C0}" type="datetimeFigureOut">
              <a:rPr lang="en-US" smtClean="0"/>
              <a:t>6/3/2020</a:t>
            </a:fld>
            <a:endParaRPr lang="en-US"/>
          </a:p>
        </p:txBody>
      </p:sp>
      <p:sp>
        <p:nvSpPr>
          <p:cNvPr id="4" name="Footer Placeholder 3">
            <a:extLst>
              <a:ext uri="{FF2B5EF4-FFF2-40B4-BE49-F238E27FC236}">
                <a16:creationId xmlns:a16="http://schemas.microsoft.com/office/drawing/2014/main" id="{3047C357-1C45-2A41-905A-4C25D09465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18920F-45A8-CA4D-AE3C-D6948C549F7B}"/>
              </a:ext>
            </a:extLst>
          </p:cNvPr>
          <p:cNvSpPr>
            <a:spLocks noGrp="1"/>
          </p:cNvSpPr>
          <p:nvPr>
            <p:ph type="sldNum" sz="quarter" idx="12"/>
          </p:nvPr>
        </p:nvSpPr>
        <p:spPr/>
        <p:txBody>
          <a:bodyPr/>
          <a:lstStyle/>
          <a:p>
            <a:fld id="{AA80C544-1389-214F-B042-44FBB5659805}" type="slidenum">
              <a:rPr lang="en-US" smtClean="0"/>
              <a:t>‹#›</a:t>
            </a:fld>
            <a:endParaRPr lang="en-US"/>
          </a:p>
        </p:txBody>
      </p:sp>
    </p:spTree>
    <p:extLst>
      <p:ext uri="{BB962C8B-B14F-4D97-AF65-F5344CB8AC3E}">
        <p14:creationId xmlns:p14="http://schemas.microsoft.com/office/powerpoint/2010/main" val="1423524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4F918F-1B61-9A49-9745-1BD7B83557E1}"/>
              </a:ext>
            </a:extLst>
          </p:cNvPr>
          <p:cNvSpPr>
            <a:spLocks noGrp="1"/>
          </p:cNvSpPr>
          <p:nvPr>
            <p:ph type="dt" sz="half" idx="10"/>
          </p:nvPr>
        </p:nvSpPr>
        <p:spPr/>
        <p:txBody>
          <a:bodyPr/>
          <a:lstStyle/>
          <a:p>
            <a:fld id="{F7069D28-ED52-2544-A40C-3006261604C0}" type="datetimeFigureOut">
              <a:rPr lang="en-US" smtClean="0"/>
              <a:t>6/3/2020</a:t>
            </a:fld>
            <a:endParaRPr lang="en-US"/>
          </a:p>
        </p:txBody>
      </p:sp>
      <p:sp>
        <p:nvSpPr>
          <p:cNvPr id="3" name="Footer Placeholder 2">
            <a:extLst>
              <a:ext uri="{FF2B5EF4-FFF2-40B4-BE49-F238E27FC236}">
                <a16:creationId xmlns:a16="http://schemas.microsoft.com/office/drawing/2014/main" id="{6AAD3A22-BABE-D746-9EA8-5C80352DCF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3CBD16-6AC5-2D47-B49E-DFC3FEC94B53}"/>
              </a:ext>
            </a:extLst>
          </p:cNvPr>
          <p:cNvSpPr>
            <a:spLocks noGrp="1"/>
          </p:cNvSpPr>
          <p:nvPr>
            <p:ph type="sldNum" sz="quarter" idx="12"/>
          </p:nvPr>
        </p:nvSpPr>
        <p:spPr/>
        <p:txBody>
          <a:bodyPr/>
          <a:lstStyle/>
          <a:p>
            <a:fld id="{AA80C544-1389-214F-B042-44FBB5659805}" type="slidenum">
              <a:rPr lang="en-US" smtClean="0"/>
              <a:t>‹#›</a:t>
            </a:fld>
            <a:endParaRPr lang="en-US"/>
          </a:p>
        </p:txBody>
      </p:sp>
    </p:spTree>
    <p:extLst>
      <p:ext uri="{BB962C8B-B14F-4D97-AF65-F5344CB8AC3E}">
        <p14:creationId xmlns:p14="http://schemas.microsoft.com/office/powerpoint/2010/main" val="2435741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3B8BE-C6F0-BC42-A288-30C3224CDD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07098B-9EB8-9249-A6BB-0BBB1849D9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11F920-FC05-5542-852E-DDF85B7145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811472-B7B2-5C47-A086-B58DA8F0EADF}"/>
              </a:ext>
            </a:extLst>
          </p:cNvPr>
          <p:cNvSpPr>
            <a:spLocks noGrp="1"/>
          </p:cNvSpPr>
          <p:nvPr>
            <p:ph type="dt" sz="half" idx="10"/>
          </p:nvPr>
        </p:nvSpPr>
        <p:spPr/>
        <p:txBody>
          <a:bodyPr/>
          <a:lstStyle/>
          <a:p>
            <a:fld id="{F7069D28-ED52-2544-A40C-3006261604C0}" type="datetimeFigureOut">
              <a:rPr lang="en-US" smtClean="0"/>
              <a:t>6/3/2020</a:t>
            </a:fld>
            <a:endParaRPr lang="en-US"/>
          </a:p>
        </p:txBody>
      </p:sp>
      <p:sp>
        <p:nvSpPr>
          <p:cNvPr id="6" name="Footer Placeholder 5">
            <a:extLst>
              <a:ext uri="{FF2B5EF4-FFF2-40B4-BE49-F238E27FC236}">
                <a16:creationId xmlns:a16="http://schemas.microsoft.com/office/drawing/2014/main" id="{0474CD91-1826-C544-A4C0-4932E1B21B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80822A-634F-304C-BEAB-A13293698BE9}"/>
              </a:ext>
            </a:extLst>
          </p:cNvPr>
          <p:cNvSpPr>
            <a:spLocks noGrp="1"/>
          </p:cNvSpPr>
          <p:nvPr>
            <p:ph type="sldNum" sz="quarter" idx="12"/>
          </p:nvPr>
        </p:nvSpPr>
        <p:spPr/>
        <p:txBody>
          <a:bodyPr/>
          <a:lstStyle/>
          <a:p>
            <a:fld id="{AA80C544-1389-214F-B042-44FBB5659805}" type="slidenum">
              <a:rPr lang="en-US" smtClean="0"/>
              <a:t>‹#›</a:t>
            </a:fld>
            <a:endParaRPr lang="en-US"/>
          </a:p>
        </p:txBody>
      </p:sp>
    </p:spTree>
    <p:extLst>
      <p:ext uri="{BB962C8B-B14F-4D97-AF65-F5344CB8AC3E}">
        <p14:creationId xmlns:p14="http://schemas.microsoft.com/office/powerpoint/2010/main" val="3081514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3B855-8FCB-2E4A-8BAD-8922B19F31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265C18-0788-BB49-83D1-D9F2E08C4B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FAD007-3E77-A741-8EC2-BC404C1F94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5DBA7E-2098-1F41-B98D-E413D68BB535}"/>
              </a:ext>
            </a:extLst>
          </p:cNvPr>
          <p:cNvSpPr>
            <a:spLocks noGrp="1"/>
          </p:cNvSpPr>
          <p:nvPr>
            <p:ph type="dt" sz="half" idx="10"/>
          </p:nvPr>
        </p:nvSpPr>
        <p:spPr/>
        <p:txBody>
          <a:bodyPr/>
          <a:lstStyle/>
          <a:p>
            <a:fld id="{F7069D28-ED52-2544-A40C-3006261604C0}" type="datetimeFigureOut">
              <a:rPr lang="en-US" smtClean="0"/>
              <a:t>6/3/2020</a:t>
            </a:fld>
            <a:endParaRPr lang="en-US"/>
          </a:p>
        </p:txBody>
      </p:sp>
      <p:sp>
        <p:nvSpPr>
          <p:cNvPr id="6" name="Footer Placeholder 5">
            <a:extLst>
              <a:ext uri="{FF2B5EF4-FFF2-40B4-BE49-F238E27FC236}">
                <a16:creationId xmlns:a16="http://schemas.microsoft.com/office/drawing/2014/main" id="{C364CBF8-CCB6-5845-A65F-464DA7D8A1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D464B4-5CD9-3047-B596-B62B41049F2E}"/>
              </a:ext>
            </a:extLst>
          </p:cNvPr>
          <p:cNvSpPr>
            <a:spLocks noGrp="1"/>
          </p:cNvSpPr>
          <p:nvPr>
            <p:ph type="sldNum" sz="quarter" idx="12"/>
          </p:nvPr>
        </p:nvSpPr>
        <p:spPr/>
        <p:txBody>
          <a:bodyPr/>
          <a:lstStyle/>
          <a:p>
            <a:fld id="{AA80C544-1389-214F-B042-44FBB5659805}" type="slidenum">
              <a:rPr lang="en-US" smtClean="0"/>
              <a:t>‹#›</a:t>
            </a:fld>
            <a:endParaRPr lang="en-US"/>
          </a:p>
        </p:txBody>
      </p:sp>
    </p:spTree>
    <p:extLst>
      <p:ext uri="{BB962C8B-B14F-4D97-AF65-F5344CB8AC3E}">
        <p14:creationId xmlns:p14="http://schemas.microsoft.com/office/powerpoint/2010/main" val="1007017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F495B3-FAB9-A042-BD2A-71EA1B3DC1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737208-91E6-B742-83B1-B9AF87A79D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4F9A9A-4521-FD4C-A50A-C143877F6C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069D28-ED52-2544-A40C-3006261604C0}" type="datetimeFigureOut">
              <a:rPr lang="en-US" smtClean="0"/>
              <a:t>6/3/2020</a:t>
            </a:fld>
            <a:endParaRPr lang="en-US"/>
          </a:p>
        </p:txBody>
      </p:sp>
      <p:sp>
        <p:nvSpPr>
          <p:cNvPr id="5" name="Footer Placeholder 4">
            <a:extLst>
              <a:ext uri="{FF2B5EF4-FFF2-40B4-BE49-F238E27FC236}">
                <a16:creationId xmlns:a16="http://schemas.microsoft.com/office/drawing/2014/main" id="{A52FB210-28D4-3B44-818A-A0B22E919B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529B4CF-3E18-EA48-807B-6BBB8E975C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80C544-1389-214F-B042-44FBB5659805}" type="slidenum">
              <a:rPr lang="en-US" smtClean="0"/>
              <a:t>‹#›</a:t>
            </a:fld>
            <a:endParaRPr lang="en-US"/>
          </a:p>
        </p:txBody>
      </p:sp>
    </p:spTree>
    <p:extLst>
      <p:ext uri="{BB962C8B-B14F-4D97-AF65-F5344CB8AC3E}">
        <p14:creationId xmlns:p14="http://schemas.microsoft.com/office/powerpoint/2010/main" val="1732380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E06FF-07FE-4A4E-B747-FD75FE078E73}"/>
              </a:ext>
            </a:extLst>
          </p:cNvPr>
          <p:cNvSpPr>
            <a:spLocks noGrp="1"/>
          </p:cNvSpPr>
          <p:nvPr>
            <p:ph type="ctrTitle"/>
          </p:nvPr>
        </p:nvSpPr>
        <p:spPr/>
        <p:txBody>
          <a:bodyPr>
            <a:normAutofit/>
          </a:bodyPr>
          <a:lstStyle/>
          <a:p>
            <a:r>
              <a:rPr lang="en-US" sz="2800"/>
              <a:t>Assignment: Anatomy</a:t>
            </a:r>
            <a:br>
              <a:rPr lang="en-US" sz="2800"/>
            </a:br>
            <a:r>
              <a:rPr lang="en-US" sz="2800"/>
              <a:t>BS Radiology 2</a:t>
            </a:r>
            <a:r>
              <a:rPr lang="en-US" sz="2800" baseline="30000"/>
              <a:t>nd</a:t>
            </a:r>
            <a:r>
              <a:rPr lang="en-US" sz="2800"/>
              <a:t> Semester</a:t>
            </a:r>
            <a:br>
              <a:rPr lang="en-US" sz="2800"/>
            </a:br>
            <a:r>
              <a:rPr lang="en-US" sz="2800"/>
              <a:t>Section: A </a:t>
            </a:r>
            <a:br>
              <a:rPr lang="en-US" sz="2800"/>
            </a:br>
            <a:r>
              <a:rPr lang="en-US" sz="2800"/>
              <a:t>Name: Marwa </a:t>
            </a:r>
            <a:br>
              <a:rPr lang="en-US" sz="2800"/>
            </a:br>
            <a:r>
              <a:rPr lang="en-US" sz="2800"/>
              <a:t>ID : 16690</a:t>
            </a:r>
          </a:p>
        </p:txBody>
      </p:sp>
      <p:sp>
        <p:nvSpPr>
          <p:cNvPr id="3" name="Subtitle 2">
            <a:extLst>
              <a:ext uri="{FF2B5EF4-FFF2-40B4-BE49-F238E27FC236}">
                <a16:creationId xmlns:a16="http://schemas.microsoft.com/office/drawing/2014/main" id="{C799A65F-95A3-D943-BD6B-2A87B9CFBAAD}"/>
              </a:ext>
            </a:extLst>
          </p:cNvPr>
          <p:cNvSpPr>
            <a:spLocks noGrp="1"/>
          </p:cNvSpPr>
          <p:nvPr>
            <p:ph type="subTitle" idx="1"/>
          </p:nvPr>
        </p:nvSpPr>
        <p:spPr/>
        <p:txBody>
          <a:bodyPr>
            <a:normAutofit/>
          </a:bodyPr>
          <a:lstStyle/>
          <a:p>
            <a:endParaRPr lang="en-US" sz="4000"/>
          </a:p>
        </p:txBody>
      </p:sp>
    </p:spTree>
    <p:extLst>
      <p:ext uri="{BB962C8B-B14F-4D97-AF65-F5344CB8AC3E}">
        <p14:creationId xmlns:p14="http://schemas.microsoft.com/office/powerpoint/2010/main" val="448688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4AFA1-47D4-7B44-9783-1DD91CF1910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0EA6C3C-A182-3E47-A213-A2E5C3A8EAB8}"/>
              </a:ext>
            </a:extLst>
          </p:cNvPr>
          <p:cNvSpPr>
            <a:spLocks noGrp="1"/>
          </p:cNvSpPr>
          <p:nvPr>
            <p:ph idx="1"/>
          </p:nvPr>
        </p:nvSpPr>
        <p:spPr/>
        <p:txBody>
          <a:bodyPr>
            <a:normAutofit/>
          </a:bodyPr>
          <a:lstStyle/>
          <a:p>
            <a:r>
              <a:rPr lang="en-US" sz="3200">
                <a:solidFill>
                  <a:schemeClr val="accent1">
                    <a:lumMod val="75000"/>
                  </a:schemeClr>
                </a:solidFill>
              </a:rPr>
              <a:t>Prolactin:</a:t>
            </a:r>
          </a:p>
          <a:p>
            <a:pPr marL="0" indent="0">
              <a:buNone/>
            </a:pPr>
            <a:r>
              <a:rPr lang="en-US" sz="2000">
                <a:solidFill>
                  <a:schemeClr val="accent1">
                    <a:lumMod val="75000"/>
                  </a:schemeClr>
                </a:solidFill>
              </a:rPr>
              <a:t>Action of prolactin</a:t>
            </a:r>
          </a:p>
          <a:p>
            <a:pPr marL="0" indent="0">
              <a:buNone/>
            </a:pPr>
            <a:r>
              <a:rPr lang="en-US" sz="1800"/>
              <a:t>Prolactin palys an important role in the development of </a:t>
            </a:r>
          </a:p>
          <a:p>
            <a:pPr marL="0" indent="0">
              <a:buNone/>
            </a:pPr>
            <a:r>
              <a:rPr lang="en-US" sz="1800"/>
              <a:t>the mammary glnad and in milk synthesis.</a:t>
            </a:r>
          </a:p>
          <a:p>
            <a:pPr marL="0" indent="0">
              <a:buNone/>
            </a:pPr>
            <a:endParaRPr lang="en-US" sz="1800"/>
          </a:p>
        </p:txBody>
      </p:sp>
      <p:pic>
        <p:nvPicPr>
          <p:cNvPr id="4" name="Picture 4">
            <a:extLst>
              <a:ext uri="{FF2B5EF4-FFF2-40B4-BE49-F238E27FC236}">
                <a16:creationId xmlns:a16="http://schemas.microsoft.com/office/drawing/2014/main" id="{94E79A82-2A11-B243-9134-825170B616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875" y="1825625"/>
            <a:ext cx="3810000" cy="4038600"/>
          </a:xfrm>
          <a:prstGeom prst="rect">
            <a:avLst/>
          </a:prstGeom>
        </p:spPr>
      </p:pic>
    </p:spTree>
    <p:extLst>
      <p:ext uri="{BB962C8B-B14F-4D97-AF65-F5344CB8AC3E}">
        <p14:creationId xmlns:p14="http://schemas.microsoft.com/office/powerpoint/2010/main" val="2689615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FFAB0-3BDB-604C-9216-03758BC3285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7177893-7FB4-C149-8041-ECC8EC75EB3F}"/>
              </a:ext>
            </a:extLst>
          </p:cNvPr>
          <p:cNvSpPr>
            <a:spLocks noGrp="1"/>
          </p:cNvSpPr>
          <p:nvPr>
            <p:ph idx="1"/>
          </p:nvPr>
        </p:nvSpPr>
        <p:spPr/>
        <p:txBody>
          <a:bodyPr>
            <a:normAutofit/>
          </a:bodyPr>
          <a:lstStyle/>
          <a:p>
            <a:r>
              <a:rPr lang="en-US" sz="4000">
                <a:solidFill>
                  <a:schemeClr val="accent1">
                    <a:lumMod val="75000"/>
                  </a:schemeClr>
                </a:solidFill>
              </a:rPr>
              <a:t>Thyroid stimulating hormone:</a:t>
            </a:r>
          </a:p>
          <a:p>
            <a:pPr marL="0" indent="0">
              <a:buNone/>
            </a:pPr>
            <a:r>
              <a:rPr lang="en-US" sz="1800"/>
              <a:t>It stimulate the thyroid gland to produce.</a:t>
            </a:r>
          </a:p>
          <a:p>
            <a:r>
              <a:rPr lang="en-US" sz="1800"/>
              <a:t>Thyroxin (T4) and </a:t>
            </a:r>
          </a:p>
          <a:p>
            <a:r>
              <a:rPr lang="en-US" sz="1800"/>
              <a:t>Triiodothyronine (T3)</a:t>
            </a:r>
          </a:p>
        </p:txBody>
      </p:sp>
      <p:pic>
        <p:nvPicPr>
          <p:cNvPr id="4" name="Picture 4">
            <a:extLst>
              <a:ext uri="{FF2B5EF4-FFF2-40B4-BE49-F238E27FC236}">
                <a16:creationId xmlns:a16="http://schemas.microsoft.com/office/drawing/2014/main" id="{662D571A-73EF-944B-9662-1796E3E345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8066" y="2454275"/>
            <a:ext cx="4914900" cy="3857625"/>
          </a:xfrm>
          <a:prstGeom prst="rect">
            <a:avLst/>
          </a:prstGeom>
        </p:spPr>
      </p:pic>
    </p:spTree>
    <p:extLst>
      <p:ext uri="{BB962C8B-B14F-4D97-AF65-F5344CB8AC3E}">
        <p14:creationId xmlns:p14="http://schemas.microsoft.com/office/powerpoint/2010/main" val="1652927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A515D-86A9-5845-A4FF-384777FD220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7BD74DC-3406-634A-B9D0-A64C3608C515}"/>
              </a:ext>
            </a:extLst>
          </p:cNvPr>
          <p:cNvSpPr>
            <a:spLocks noGrp="1"/>
          </p:cNvSpPr>
          <p:nvPr>
            <p:ph idx="1"/>
          </p:nvPr>
        </p:nvSpPr>
        <p:spPr/>
        <p:txBody>
          <a:bodyPr/>
          <a:lstStyle/>
          <a:p>
            <a:r>
              <a:rPr lang="en-US">
                <a:solidFill>
                  <a:schemeClr val="accent1">
                    <a:lumMod val="75000"/>
                  </a:schemeClr>
                </a:solidFill>
              </a:rPr>
              <a:t>Adrenocorticotropic hormone (ACTH) :</a:t>
            </a:r>
          </a:p>
          <a:p>
            <a:r>
              <a:rPr lang="en-US" sz="1800"/>
              <a:t>A hormone secreted by the pituitary gland and stimulating the adrenal cortex.</a:t>
            </a:r>
          </a:p>
          <a:p>
            <a:r>
              <a:rPr lang="en-US" sz="1800"/>
              <a:t>It’s principal effects are increased production and release of corticosteroids.</a:t>
            </a:r>
          </a:p>
        </p:txBody>
      </p:sp>
      <p:pic>
        <p:nvPicPr>
          <p:cNvPr id="4" name="Picture 4">
            <a:extLst>
              <a:ext uri="{FF2B5EF4-FFF2-40B4-BE49-F238E27FC236}">
                <a16:creationId xmlns:a16="http://schemas.microsoft.com/office/drawing/2014/main" id="{FD1685EC-7938-D340-A016-17FB85C04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7737" y="2028428"/>
            <a:ext cx="3000375" cy="3552825"/>
          </a:xfrm>
          <a:prstGeom prst="rect">
            <a:avLst/>
          </a:prstGeom>
        </p:spPr>
      </p:pic>
    </p:spTree>
    <p:extLst>
      <p:ext uri="{BB962C8B-B14F-4D97-AF65-F5344CB8AC3E}">
        <p14:creationId xmlns:p14="http://schemas.microsoft.com/office/powerpoint/2010/main" val="651566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2F0B1-423D-974E-8AD1-C090EBBD2D8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05C834C-2B23-0445-BB3C-3859D918FEC2}"/>
              </a:ext>
            </a:extLst>
          </p:cNvPr>
          <p:cNvSpPr>
            <a:spLocks noGrp="1"/>
          </p:cNvSpPr>
          <p:nvPr>
            <p:ph idx="1"/>
          </p:nvPr>
        </p:nvSpPr>
        <p:spPr/>
        <p:txBody>
          <a:bodyPr/>
          <a:lstStyle/>
          <a:p>
            <a:r>
              <a:rPr lang="en-US">
                <a:solidFill>
                  <a:schemeClr val="accent1">
                    <a:lumMod val="75000"/>
                  </a:schemeClr>
                </a:solidFill>
              </a:rPr>
              <a:t>Follicle stimulating hormone (FSH): </a:t>
            </a:r>
          </a:p>
          <a:p>
            <a:pPr marL="0" indent="0">
              <a:buNone/>
            </a:pPr>
            <a:r>
              <a:rPr lang="en-US" sz="1800"/>
              <a:t>FSH regulates the development, growth, pubertal maturation </a:t>
            </a:r>
          </a:p>
          <a:p>
            <a:pPr marL="0" indent="0">
              <a:buNone/>
            </a:pPr>
            <a:r>
              <a:rPr lang="en-US" sz="1800"/>
              <a:t>and reproductive processes of the body.</a:t>
            </a:r>
          </a:p>
        </p:txBody>
      </p:sp>
      <p:pic>
        <p:nvPicPr>
          <p:cNvPr id="4" name="Picture 4">
            <a:extLst>
              <a:ext uri="{FF2B5EF4-FFF2-40B4-BE49-F238E27FC236}">
                <a16:creationId xmlns:a16="http://schemas.microsoft.com/office/drawing/2014/main" id="{1364A48A-91B9-9041-B784-AC1948BC5F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0895" y="1439333"/>
            <a:ext cx="4918116" cy="5418667"/>
          </a:xfrm>
          <a:prstGeom prst="rect">
            <a:avLst/>
          </a:prstGeom>
        </p:spPr>
      </p:pic>
    </p:spTree>
    <p:extLst>
      <p:ext uri="{BB962C8B-B14F-4D97-AF65-F5344CB8AC3E}">
        <p14:creationId xmlns:p14="http://schemas.microsoft.com/office/powerpoint/2010/main" val="3200587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A43B2-77B1-A940-8230-FA451A0E3CE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45189EF-6886-D448-A101-6B21A7AB9048}"/>
              </a:ext>
            </a:extLst>
          </p:cNvPr>
          <p:cNvSpPr>
            <a:spLocks noGrp="1"/>
          </p:cNvSpPr>
          <p:nvPr>
            <p:ph idx="1"/>
          </p:nvPr>
        </p:nvSpPr>
        <p:spPr/>
        <p:txBody>
          <a:bodyPr/>
          <a:lstStyle/>
          <a:p>
            <a:r>
              <a:rPr lang="en-US">
                <a:solidFill>
                  <a:schemeClr val="accent1">
                    <a:lumMod val="75000"/>
                  </a:schemeClr>
                </a:solidFill>
              </a:rPr>
              <a:t>Luteinizing hormone: </a:t>
            </a:r>
          </a:p>
          <a:p>
            <a:pPr marL="0" indent="0">
              <a:buNone/>
            </a:pPr>
            <a:r>
              <a:rPr lang="en-US" sz="1800">
                <a:solidFill>
                  <a:schemeClr val="accent1">
                    <a:lumMod val="75000"/>
                  </a:schemeClr>
                </a:solidFill>
              </a:rPr>
              <a:t>In females:</a:t>
            </a:r>
          </a:p>
          <a:p>
            <a:pPr marL="0" indent="0">
              <a:buNone/>
            </a:pPr>
            <a:r>
              <a:rPr lang="en-US" sz="1800"/>
              <a:t>In female an acute rise of LH triggers ovulation.</a:t>
            </a:r>
          </a:p>
          <a:p>
            <a:pPr marL="0" indent="0">
              <a:buNone/>
            </a:pPr>
            <a:r>
              <a:rPr lang="en-US" sz="1800">
                <a:solidFill>
                  <a:schemeClr val="accent1">
                    <a:lumMod val="75000"/>
                  </a:schemeClr>
                </a:solidFill>
              </a:rPr>
              <a:t>In Males: </a:t>
            </a:r>
          </a:p>
          <a:p>
            <a:pPr marL="0" indent="0">
              <a:buNone/>
            </a:pPr>
            <a:r>
              <a:rPr lang="en-US" sz="1800"/>
              <a:t>In males it stimulates the production of testosterone.</a:t>
            </a:r>
          </a:p>
        </p:txBody>
      </p:sp>
      <p:pic>
        <p:nvPicPr>
          <p:cNvPr id="4" name="Picture 4">
            <a:extLst>
              <a:ext uri="{FF2B5EF4-FFF2-40B4-BE49-F238E27FC236}">
                <a16:creationId xmlns:a16="http://schemas.microsoft.com/office/drawing/2014/main" id="{2FFCBD85-7588-C240-8595-27D77CDAF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439333"/>
            <a:ext cx="4886718" cy="5418667"/>
          </a:xfrm>
          <a:prstGeom prst="rect">
            <a:avLst/>
          </a:prstGeom>
        </p:spPr>
      </p:pic>
    </p:spTree>
    <p:extLst>
      <p:ext uri="{BB962C8B-B14F-4D97-AF65-F5344CB8AC3E}">
        <p14:creationId xmlns:p14="http://schemas.microsoft.com/office/powerpoint/2010/main" val="459121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611B6-FC53-3441-A0C9-0B3C397A1EB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45CC43C-5E90-794E-863D-DF8F7F06AF19}"/>
              </a:ext>
            </a:extLst>
          </p:cNvPr>
          <p:cNvSpPr>
            <a:spLocks noGrp="1"/>
          </p:cNvSpPr>
          <p:nvPr>
            <p:ph idx="1"/>
          </p:nvPr>
        </p:nvSpPr>
        <p:spPr/>
        <p:txBody>
          <a:bodyPr>
            <a:normAutofit/>
          </a:bodyPr>
          <a:lstStyle/>
          <a:p>
            <a:pPr marL="0" indent="0">
              <a:buNone/>
            </a:pPr>
            <a:r>
              <a:rPr lang="en-US" sz="3200">
                <a:solidFill>
                  <a:schemeClr val="accent1"/>
                </a:solidFill>
              </a:rPr>
              <a:t>Hormones of posterior pituitary :</a:t>
            </a:r>
          </a:p>
          <a:p>
            <a:r>
              <a:rPr lang="en-US">
                <a:solidFill>
                  <a:schemeClr val="accent1"/>
                </a:solidFill>
              </a:rPr>
              <a:t>Anti diuretic hormone (ADH)/ Vasopressin</a:t>
            </a:r>
          </a:p>
          <a:p>
            <a:pPr marL="0" indent="0">
              <a:buNone/>
            </a:pPr>
            <a:r>
              <a:rPr lang="en-US" sz="1800"/>
              <a:t>It retain water in the body.</a:t>
            </a:r>
          </a:p>
          <a:p>
            <a:pPr marL="0" indent="0">
              <a:buNone/>
            </a:pPr>
            <a:r>
              <a:rPr lang="en-US" sz="1800"/>
              <a:t>ADH constantly regulates and balances the </a:t>
            </a:r>
          </a:p>
          <a:p>
            <a:pPr marL="0" indent="0">
              <a:buNone/>
            </a:pPr>
            <a:r>
              <a:rPr lang="en-US" sz="1800"/>
              <a:t>Amount of water in your body.</a:t>
            </a:r>
          </a:p>
        </p:txBody>
      </p:sp>
      <p:pic>
        <p:nvPicPr>
          <p:cNvPr id="4" name="Picture 4">
            <a:extLst>
              <a:ext uri="{FF2B5EF4-FFF2-40B4-BE49-F238E27FC236}">
                <a16:creationId xmlns:a16="http://schemas.microsoft.com/office/drawing/2014/main" id="{8C14BB4F-2151-8544-BD9A-A33B602F90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958" y="1439333"/>
            <a:ext cx="4415210" cy="5418667"/>
          </a:xfrm>
          <a:prstGeom prst="rect">
            <a:avLst/>
          </a:prstGeom>
        </p:spPr>
      </p:pic>
    </p:spTree>
    <p:extLst>
      <p:ext uri="{BB962C8B-B14F-4D97-AF65-F5344CB8AC3E}">
        <p14:creationId xmlns:p14="http://schemas.microsoft.com/office/powerpoint/2010/main" val="167755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21F02-F86F-4649-B666-D4AA1D9689D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DD852EE-AF6C-724F-BC3D-76307D2CACFF}"/>
              </a:ext>
            </a:extLst>
          </p:cNvPr>
          <p:cNvSpPr>
            <a:spLocks noGrp="1"/>
          </p:cNvSpPr>
          <p:nvPr>
            <p:ph idx="1"/>
          </p:nvPr>
        </p:nvSpPr>
        <p:spPr/>
        <p:txBody>
          <a:bodyPr/>
          <a:lstStyle/>
          <a:p>
            <a:r>
              <a:rPr lang="en-US">
                <a:solidFill>
                  <a:schemeClr val="accent1">
                    <a:lumMod val="75000"/>
                  </a:schemeClr>
                </a:solidFill>
              </a:rPr>
              <a:t>Oxytocin:</a:t>
            </a:r>
          </a:p>
          <a:p>
            <a:r>
              <a:rPr lang="en-US" sz="1800"/>
              <a:t>Oxytocin is synthesis in the hypothalamus.</a:t>
            </a:r>
          </a:p>
          <a:p>
            <a:r>
              <a:rPr lang="en-US" sz="1800"/>
              <a:t>Stored in the posterior lobe of pituitary gland.</a:t>
            </a:r>
          </a:p>
          <a:p>
            <a:pPr marL="0" indent="0">
              <a:buNone/>
            </a:pPr>
            <a:r>
              <a:rPr lang="en-US" sz="1800">
                <a:solidFill>
                  <a:schemeClr val="accent1">
                    <a:lumMod val="75000"/>
                  </a:schemeClr>
                </a:solidFill>
              </a:rPr>
              <a:t>Action of oxytocin:</a:t>
            </a:r>
          </a:p>
          <a:p>
            <a:r>
              <a:rPr lang="en-US" sz="1800"/>
              <a:t>Oxytocin stimulates contraction of mammary gland to </a:t>
            </a:r>
          </a:p>
          <a:p>
            <a:pPr marL="0" indent="0">
              <a:buNone/>
            </a:pPr>
            <a:r>
              <a:rPr lang="en-US" sz="1800"/>
              <a:t>Produce milk.</a:t>
            </a:r>
          </a:p>
          <a:p>
            <a:r>
              <a:rPr lang="en-US" sz="1800"/>
              <a:t>It stimulates contraction of the smooth muscles of the </a:t>
            </a:r>
          </a:p>
          <a:p>
            <a:pPr marL="0" indent="0">
              <a:buNone/>
            </a:pPr>
            <a:r>
              <a:rPr lang="en-US" sz="1800"/>
              <a:t>Uterus.</a:t>
            </a:r>
          </a:p>
        </p:txBody>
      </p:sp>
      <p:pic>
        <p:nvPicPr>
          <p:cNvPr id="4" name="Picture 4">
            <a:extLst>
              <a:ext uri="{FF2B5EF4-FFF2-40B4-BE49-F238E27FC236}">
                <a16:creationId xmlns:a16="http://schemas.microsoft.com/office/drawing/2014/main" id="{D2EA88F3-6426-904E-BD7E-3458C74F93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0553" y="1825625"/>
            <a:ext cx="2638425" cy="3552825"/>
          </a:xfrm>
          <a:prstGeom prst="rect">
            <a:avLst/>
          </a:prstGeom>
        </p:spPr>
      </p:pic>
    </p:spTree>
    <p:extLst>
      <p:ext uri="{BB962C8B-B14F-4D97-AF65-F5344CB8AC3E}">
        <p14:creationId xmlns:p14="http://schemas.microsoft.com/office/powerpoint/2010/main" val="847645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F2781-593C-6F49-89B0-C35EF0D1C8C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60253FC-9723-A64C-88C3-E7A35951DBA8}"/>
              </a:ext>
            </a:extLst>
          </p:cNvPr>
          <p:cNvSpPr>
            <a:spLocks noGrp="1"/>
          </p:cNvSpPr>
          <p:nvPr>
            <p:ph idx="1"/>
          </p:nvPr>
        </p:nvSpPr>
        <p:spPr/>
        <p:txBody>
          <a:bodyPr/>
          <a:lstStyle/>
          <a:p>
            <a:pPr marL="0" indent="0">
              <a:buNone/>
            </a:pPr>
            <a:r>
              <a:rPr lang="en-US">
                <a:solidFill>
                  <a:schemeClr val="accent1">
                    <a:lumMod val="75000"/>
                  </a:schemeClr>
                </a:solidFill>
              </a:rPr>
              <a:t>Thyroid gland:</a:t>
            </a:r>
          </a:p>
          <a:p>
            <a:pPr marL="0" indent="0">
              <a:buNone/>
            </a:pPr>
            <a:r>
              <a:rPr lang="en-US" sz="1800"/>
              <a:t>The thyroid gland is an endocrine gland in your neck.</a:t>
            </a:r>
          </a:p>
          <a:p>
            <a:pPr marL="0" indent="0">
              <a:buNone/>
            </a:pPr>
            <a:r>
              <a:rPr lang="en-US" sz="1800"/>
              <a:t> It makes two hormones that are secreted in to the blood.</a:t>
            </a:r>
          </a:p>
          <a:p>
            <a:pPr marL="0" indent="0">
              <a:buNone/>
            </a:pPr>
            <a:r>
              <a:rPr lang="en-US" sz="1800"/>
              <a:t>Thyroxin (T4) </a:t>
            </a:r>
          </a:p>
          <a:p>
            <a:pPr marL="0" indent="0">
              <a:buNone/>
            </a:pPr>
            <a:r>
              <a:rPr lang="en-US" sz="1800"/>
              <a:t>Triiodothyronine (T3) </a:t>
            </a:r>
          </a:p>
          <a:p>
            <a:pPr marL="0" indent="0">
              <a:buNone/>
            </a:pPr>
            <a:r>
              <a:rPr lang="en-US" sz="1800"/>
              <a:t>These hormones are necessary for all the cells in your neck</a:t>
            </a:r>
          </a:p>
          <a:p>
            <a:pPr marL="0" indent="0">
              <a:buNone/>
            </a:pPr>
            <a:r>
              <a:rPr lang="en-US" sz="1800"/>
              <a:t>To work normally.</a:t>
            </a:r>
          </a:p>
          <a:p>
            <a:pPr marL="0" indent="0">
              <a:buNone/>
            </a:pPr>
            <a:endParaRPr lang="en-US" sz="1800"/>
          </a:p>
        </p:txBody>
      </p:sp>
      <p:pic>
        <p:nvPicPr>
          <p:cNvPr id="4" name="Picture 4">
            <a:extLst>
              <a:ext uri="{FF2B5EF4-FFF2-40B4-BE49-F238E27FC236}">
                <a16:creationId xmlns:a16="http://schemas.microsoft.com/office/drawing/2014/main" id="{E99B70F5-23CE-AB40-9507-633E6A4449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9375" y="2075656"/>
            <a:ext cx="5762625" cy="3581400"/>
          </a:xfrm>
          <a:prstGeom prst="rect">
            <a:avLst/>
          </a:prstGeom>
        </p:spPr>
      </p:pic>
    </p:spTree>
    <p:extLst>
      <p:ext uri="{BB962C8B-B14F-4D97-AF65-F5344CB8AC3E}">
        <p14:creationId xmlns:p14="http://schemas.microsoft.com/office/powerpoint/2010/main" val="2199202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1664B-D4FB-124D-AE01-1913C928509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84BAC5A-B3B6-9446-AB47-5869B1A108C5}"/>
              </a:ext>
            </a:extLst>
          </p:cNvPr>
          <p:cNvSpPr>
            <a:spLocks noGrp="1"/>
          </p:cNvSpPr>
          <p:nvPr>
            <p:ph idx="1"/>
          </p:nvPr>
        </p:nvSpPr>
        <p:spPr/>
        <p:txBody>
          <a:bodyPr>
            <a:normAutofit lnSpcReduction="10000"/>
          </a:bodyPr>
          <a:lstStyle/>
          <a:p>
            <a:pPr marL="0" indent="0">
              <a:buNone/>
            </a:pPr>
            <a:r>
              <a:rPr lang="en-US">
                <a:solidFill>
                  <a:schemeClr val="accent1">
                    <a:lumMod val="75000"/>
                  </a:schemeClr>
                </a:solidFill>
              </a:rPr>
              <a:t>Thyroid hormones:</a:t>
            </a:r>
          </a:p>
          <a:p>
            <a:pPr marL="0" indent="0">
              <a:buNone/>
            </a:pPr>
            <a:r>
              <a:rPr lang="en-US" sz="2400">
                <a:solidFill>
                  <a:schemeClr val="accent1">
                    <a:lumMod val="75000"/>
                  </a:schemeClr>
                </a:solidFill>
              </a:rPr>
              <a:t>Triiodothyronine (T3) </a:t>
            </a:r>
          </a:p>
          <a:p>
            <a:pPr marL="0" indent="0">
              <a:buNone/>
            </a:pPr>
            <a:r>
              <a:rPr lang="en-US" sz="1800"/>
              <a:t>It effects almost every physical processes in the body.</a:t>
            </a:r>
          </a:p>
          <a:p>
            <a:r>
              <a:rPr lang="en-US" sz="1800"/>
              <a:t>Growth and development</a:t>
            </a:r>
          </a:p>
          <a:p>
            <a:r>
              <a:rPr lang="en-US" sz="1800"/>
              <a:t>Metabolism</a:t>
            </a:r>
          </a:p>
          <a:p>
            <a:r>
              <a:rPr lang="en-US" sz="1800"/>
              <a:t>Body temperature and </a:t>
            </a:r>
          </a:p>
          <a:p>
            <a:r>
              <a:rPr lang="en-US" sz="1800"/>
              <a:t>Heat rate </a:t>
            </a:r>
          </a:p>
          <a:p>
            <a:pPr marL="0" indent="0">
              <a:buNone/>
            </a:pPr>
            <a:r>
              <a:rPr lang="en-US" sz="2400">
                <a:solidFill>
                  <a:schemeClr val="accent1">
                    <a:lumMod val="75000"/>
                  </a:schemeClr>
                </a:solidFill>
              </a:rPr>
              <a:t>Thyroxin (T4)</a:t>
            </a:r>
          </a:p>
          <a:p>
            <a:r>
              <a:rPr lang="en-US" sz="1800"/>
              <a:t>Contol development and maturation.</a:t>
            </a:r>
          </a:p>
          <a:p>
            <a:r>
              <a:rPr lang="en-US" sz="1800"/>
              <a:t>Excess thyroxin results rapid development.</a:t>
            </a:r>
          </a:p>
          <a:p>
            <a:r>
              <a:rPr lang="en-US" sz="1800"/>
              <a:t>Deficiency of thyroxin result in delayed development.</a:t>
            </a:r>
          </a:p>
        </p:txBody>
      </p:sp>
    </p:spTree>
    <p:extLst>
      <p:ext uri="{BB962C8B-B14F-4D97-AF65-F5344CB8AC3E}">
        <p14:creationId xmlns:p14="http://schemas.microsoft.com/office/powerpoint/2010/main" val="2236497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2A33D-D68D-5F47-8208-40FA09BFD6A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49AD3E3-069E-D049-9A8D-12B6B57A306F}"/>
              </a:ext>
            </a:extLst>
          </p:cNvPr>
          <p:cNvSpPr>
            <a:spLocks noGrp="1"/>
          </p:cNvSpPr>
          <p:nvPr>
            <p:ph idx="1"/>
          </p:nvPr>
        </p:nvSpPr>
        <p:spPr/>
        <p:txBody>
          <a:bodyPr>
            <a:normAutofit/>
          </a:bodyPr>
          <a:lstStyle/>
          <a:p>
            <a:pPr marL="0" indent="0">
              <a:buNone/>
            </a:pPr>
            <a:r>
              <a:rPr lang="en-US" sz="2400">
                <a:solidFill>
                  <a:schemeClr val="accent1">
                    <a:lumMod val="75000"/>
                  </a:schemeClr>
                </a:solidFill>
              </a:rPr>
              <a:t>Calcitonin:</a:t>
            </a:r>
          </a:p>
          <a:p>
            <a:pPr marL="0" indent="0">
              <a:buNone/>
            </a:pPr>
            <a:r>
              <a:rPr lang="en-US" sz="1800"/>
              <a:t>It is an hormone secreted by the C cells of the thyroid gland.</a:t>
            </a:r>
          </a:p>
          <a:p>
            <a:pPr marL="0" indent="0">
              <a:buNone/>
            </a:pPr>
            <a:r>
              <a:rPr lang="en-US" sz="1800"/>
              <a:t>It’s main action are :</a:t>
            </a:r>
          </a:p>
          <a:p>
            <a:r>
              <a:rPr lang="en-US" sz="1800"/>
              <a:t>To increase bone calcium.</a:t>
            </a:r>
          </a:p>
          <a:p>
            <a:r>
              <a:rPr lang="en-US" sz="1800"/>
              <a:t>To decrease blood calcium levels.</a:t>
            </a:r>
          </a:p>
          <a:p>
            <a:pPr marL="0" indent="0">
              <a:buNone/>
            </a:pPr>
            <a:r>
              <a:rPr lang="en-US" sz="1800"/>
              <a:t>Calcitonin opposes the effects of parathyroid hormone, which acts to increase the blood level of calcium.</a:t>
            </a:r>
          </a:p>
        </p:txBody>
      </p:sp>
    </p:spTree>
    <p:extLst>
      <p:ext uri="{BB962C8B-B14F-4D97-AF65-F5344CB8AC3E}">
        <p14:creationId xmlns:p14="http://schemas.microsoft.com/office/powerpoint/2010/main" val="388763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F132E-C0F2-A042-BEFA-0F8D002AECBD}"/>
              </a:ext>
            </a:extLst>
          </p:cNvPr>
          <p:cNvSpPr>
            <a:spLocks noGrp="1"/>
          </p:cNvSpPr>
          <p:nvPr>
            <p:ph type="title"/>
          </p:nvPr>
        </p:nvSpPr>
        <p:spPr/>
        <p:txBody>
          <a:bodyPr/>
          <a:lstStyle/>
          <a:p>
            <a:r>
              <a:rPr lang="en-US"/>
              <a:t>Endocrine System</a:t>
            </a:r>
          </a:p>
        </p:txBody>
      </p:sp>
      <p:sp>
        <p:nvSpPr>
          <p:cNvPr id="3" name="Content Placeholder 2">
            <a:extLst>
              <a:ext uri="{FF2B5EF4-FFF2-40B4-BE49-F238E27FC236}">
                <a16:creationId xmlns:a16="http://schemas.microsoft.com/office/drawing/2014/main" id="{E9C1CED4-071F-0A49-9271-10BC0A264A30}"/>
              </a:ext>
            </a:extLst>
          </p:cNvPr>
          <p:cNvSpPr>
            <a:spLocks noGrp="1"/>
          </p:cNvSpPr>
          <p:nvPr>
            <p:ph idx="1"/>
          </p:nvPr>
        </p:nvSpPr>
        <p:spPr/>
        <p:txBody>
          <a:bodyPr>
            <a:normAutofit/>
          </a:bodyPr>
          <a:lstStyle/>
          <a:p>
            <a:pPr marL="0" indent="0">
              <a:buNone/>
            </a:pPr>
            <a:r>
              <a:rPr lang="en-US" sz="4000">
                <a:solidFill>
                  <a:schemeClr val="accent1">
                    <a:lumMod val="75000"/>
                  </a:schemeClr>
                </a:solidFill>
              </a:rPr>
              <a:t>Glands:</a:t>
            </a:r>
          </a:p>
          <a:p>
            <a:pPr marL="0" indent="0">
              <a:buNone/>
            </a:pPr>
            <a:r>
              <a:rPr lang="en-US" sz="1800"/>
              <a:t>An organ in the human or animal body which secrets particular chemical substances for use in the body or for discharge into the surrounding.</a:t>
            </a:r>
          </a:p>
          <a:p>
            <a:pPr marL="0" indent="0">
              <a:buNone/>
            </a:pPr>
            <a:r>
              <a:rPr lang="en-US" sz="2400">
                <a:solidFill>
                  <a:schemeClr val="accent1">
                    <a:lumMod val="75000"/>
                  </a:schemeClr>
                </a:solidFill>
              </a:rPr>
              <a:t>Types of gland: </a:t>
            </a:r>
          </a:p>
          <a:p>
            <a:pPr marL="0" indent="0">
              <a:buNone/>
            </a:pPr>
            <a:r>
              <a:rPr lang="en-US" sz="1800"/>
              <a:t>There are two types of glands in our body</a:t>
            </a:r>
          </a:p>
          <a:p>
            <a:r>
              <a:rPr lang="en-US" sz="1800"/>
              <a:t>Endocrine glands</a:t>
            </a:r>
          </a:p>
          <a:p>
            <a:r>
              <a:rPr lang="en-US" sz="1800"/>
              <a:t>Exocrine glands</a:t>
            </a:r>
          </a:p>
          <a:p>
            <a:pPr marL="0" indent="0">
              <a:buNone/>
            </a:pPr>
            <a:endParaRPr lang="en-US" sz="1400">
              <a:solidFill>
                <a:schemeClr val="accent1">
                  <a:lumMod val="75000"/>
                </a:schemeClr>
              </a:solidFill>
            </a:endParaRPr>
          </a:p>
        </p:txBody>
      </p:sp>
    </p:spTree>
    <p:extLst>
      <p:ext uri="{BB962C8B-B14F-4D97-AF65-F5344CB8AC3E}">
        <p14:creationId xmlns:p14="http://schemas.microsoft.com/office/powerpoint/2010/main" val="1986207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F0264-372E-9A4B-9CDC-4326E8B726D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1ED8A6E-DA43-EF45-B4BC-C37291A1C98D}"/>
              </a:ext>
            </a:extLst>
          </p:cNvPr>
          <p:cNvSpPr>
            <a:spLocks noGrp="1"/>
          </p:cNvSpPr>
          <p:nvPr>
            <p:ph idx="1"/>
          </p:nvPr>
        </p:nvSpPr>
        <p:spPr/>
        <p:txBody>
          <a:bodyPr/>
          <a:lstStyle/>
          <a:p>
            <a:pPr marL="0" indent="0">
              <a:buNone/>
            </a:pPr>
            <a:r>
              <a:rPr lang="en-US">
                <a:solidFill>
                  <a:schemeClr val="accent1">
                    <a:lumMod val="75000"/>
                  </a:schemeClr>
                </a:solidFill>
              </a:rPr>
              <a:t>Diseases related to thyroid gland:</a:t>
            </a:r>
          </a:p>
          <a:p>
            <a:pPr marL="514350" indent="-514350">
              <a:buAutoNum type="arabicPeriod"/>
            </a:pPr>
            <a:r>
              <a:rPr lang="en-US">
                <a:solidFill>
                  <a:schemeClr val="accent1">
                    <a:lumMod val="75000"/>
                  </a:schemeClr>
                </a:solidFill>
              </a:rPr>
              <a:t>Goiter: </a:t>
            </a:r>
          </a:p>
          <a:p>
            <a:pPr marL="0" indent="0">
              <a:buNone/>
            </a:pPr>
            <a:r>
              <a:rPr lang="en-US" sz="1800"/>
              <a:t>Any enlargement of the thyroid gland is called goiter.caused by iodine deficiency.</a:t>
            </a:r>
          </a:p>
          <a:p>
            <a:pPr marL="0" indent="0">
              <a:buNone/>
            </a:pPr>
            <a:r>
              <a:rPr lang="en-US" sz="1800">
                <a:solidFill>
                  <a:schemeClr val="accent1">
                    <a:lumMod val="75000"/>
                  </a:schemeClr>
                </a:solidFill>
              </a:rPr>
              <a:t>Charasteteristic features:</a:t>
            </a:r>
          </a:p>
          <a:p>
            <a:r>
              <a:rPr lang="en-US" sz="1800"/>
              <a:t>Swelling in the neck</a:t>
            </a:r>
          </a:p>
          <a:p>
            <a:r>
              <a:rPr lang="en-US" sz="1800"/>
              <a:t>Breathing difficulties</a:t>
            </a:r>
          </a:p>
          <a:p>
            <a:r>
              <a:rPr lang="en-US" sz="1800"/>
              <a:t>Cough</a:t>
            </a:r>
          </a:p>
          <a:p>
            <a:r>
              <a:rPr lang="en-US" sz="1800"/>
              <a:t>Hoarseness</a:t>
            </a:r>
          </a:p>
          <a:p>
            <a:r>
              <a:rPr lang="en-US" sz="1800"/>
              <a:t>Swallowing difficulties</a:t>
            </a:r>
          </a:p>
        </p:txBody>
      </p:sp>
      <p:pic>
        <p:nvPicPr>
          <p:cNvPr id="4" name="Picture 4">
            <a:extLst>
              <a:ext uri="{FF2B5EF4-FFF2-40B4-BE49-F238E27FC236}">
                <a16:creationId xmlns:a16="http://schemas.microsoft.com/office/drawing/2014/main" id="{B8E58CE7-CB9C-FD4F-B5DF-55B593E593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3343275"/>
            <a:ext cx="5057775" cy="3514725"/>
          </a:xfrm>
          <a:prstGeom prst="rect">
            <a:avLst/>
          </a:prstGeom>
        </p:spPr>
      </p:pic>
    </p:spTree>
    <p:extLst>
      <p:ext uri="{BB962C8B-B14F-4D97-AF65-F5344CB8AC3E}">
        <p14:creationId xmlns:p14="http://schemas.microsoft.com/office/powerpoint/2010/main" val="962807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44328-8144-5D40-B010-40ACC5FE3F53}"/>
              </a:ext>
            </a:extLst>
          </p:cNvPr>
          <p:cNvSpPr>
            <a:spLocks noGrp="1"/>
          </p:cNvSpPr>
          <p:nvPr>
            <p:ph type="title"/>
          </p:nvPr>
        </p:nvSpPr>
        <p:spPr>
          <a:xfrm>
            <a:off x="161925" y="182562"/>
            <a:ext cx="12030075" cy="6492875"/>
          </a:xfrm>
        </p:spPr>
        <p:txBody>
          <a:bodyPr/>
          <a:lstStyle/>
          <a:p>
            <a:endParaRPr lang="en-US"/>
          </a:p>
        </p:txBody>
      </p:sp>
      <p:sp>
        <p:nvSpPr>
          <p:cNvPr id="3" name="Content Placeholder 2">
            <a:extLst>
              <a:ext uri="{FF2B5EF4-FFF2-40B4-BE49-F238E27FC236}">
                <a16:creationId xmlns:a16="http://schemas.microsoft.com/office/drawing/2014/main" id="{2875ECD7-5B4F-4B47-9E29-E80E0CFE2275}"/>
              </a:ext>
            </a:extLst>
          </p:cNvPr>
          <p:cNvSpPr>
            <a:spLocks noGrp="1"/>
          </p:cNvSpPr>
          <p:nvPr>
            <p:ph idx="1"/>
          </p:nvPr>
        </p:nvSpPr>
        <p:spPr>
          <a:xfrm>
            <a:off x="465534" y="1253331"/>
            <a:ext cx="10515600" cy="4351338"/>
          </a:xfrm>
        </p:spPr>
        <p:txBody>
          <a:bodyPr>
            <a:normAutofit/>
          </a:bodyPr>
          <a:lstStyle/>
          <a:p>
            <a:pPr marL="0" indent="0">
              <a:buNone/>
            </a:pPr>
            <a:r>
              <a:rPr lang="en-US" sz="3200">
                <a:solidFill>
                  <a:schemeClr val="accent1">
                    <a:lumMod val="75000"/>
                  </a:schemeClr>
                </a:solidFill>
              </a:rPr>
              <a:t>Parathyroid gland:</a:t>
            </a:r>
          </a:p>
          <a:p>
            <a:pPr marL="0" indent="0">
              <a:buNone/>
            </a:pPr>
            <a:r>
              <a:rPr lang="en-US" sz="1800"/>
              <a:t>In humans there are 4 parathyroid glands. The main</a:t>
            </a:r>
          </a:p>
          <a:p>
            <a:pPr marL="0" indent="0">
              <a:buNone/>
            </a:pPr>
            <a:r>
              <a:rPr lang="en-US" sz="1800"/>
              <a:t> function of parathyroid hormone is to increase the</a:t>
            </a:r>
          </a:p>
          <a:p>
            <a:pPr marL="0" indent="0">
              <a:buNone/>
            </a:pPr>
            <a:r>
              <a:rPr lang="en-US" sz="1800"/>
              <a:t> blood calcium level.</a:t>
            </a:r>
          </a:p>
        </p:txBody>
      </p:sp>
      <p:pic>
        <p:nvPicPr>
          <p:cNvPr id="4" name="Picture 4">
            <a:extLst>
              <a:ext uri="{FF2B5EF4-FFF2-40B4-BE49-F238E27FC236}">
                <a16:creationId xmlns:a16="http://schemas.microsoft.com/office/drawing/2014/main" id="{73B39375-D85A-B946-B07B-05533DC13F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1452" y="1643063"/>
            <a:ext cx="5069681" cy="4126707"/>
          </a:xfrm>
          <a:prstGeom prst="rect">
            <a:avLst/>
          </a:prstGeom>
        </p:spPr>
      </p:pic>
    </p:spTree>
    <p:extLst>
      <p:ext uri="{BB962C8B-B14F-4D97-AF65-F5344CB8AC3E}">
        <p14:creationId xmlns:p14="http://schemas.microsoft.com/office/powerpoint/2010/main" val="2542485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B8D18-EDC7-F545-A2A0-F17DDF51C51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52540FF-A5F9-1E4D-9521-571603CED37D}"/>
              </a:ext>
            </a:extLst>
          </p:cNvPr>
          <p:cNvSpPr>
            <a:spLocks noGrp="1"/>
          </p:cNvSpPr>
          <p:nvPr>
            <p:ph idx="1"/>
          </p:nvPr>
        </p:nvSpPr>
        <p:spPr/>
        <p:txBody>
          <a:bodyPr/>
          <a:lstStyle/>
          <a:p>
            <a:pPr marL="0" indent="0">
              <a:buNone/>
            </a:pPr>
            <a:r>
              <a:rPr lang="en-US">
                <a:solidFill>
                  <a:schemeClr val="accent1">
                    <a:lumMod val="75000"/>
                  </a:schemeClr>
                </a:solidFill>
              </a:rPr>
              <a:t>Diseases related to parathyroid gland:</a:t>
            </a:r>
          </a:p>
          <a:p>
            <a:pPr marL="0" indent="0">
              <a:buNone/>
            </a:pPr>
            <a:r>
              <a:rPr lang="en-US">
                <a:solidFill>
                  <a:schemeClr val="accent1">
                    <a:lumMod val="75000"/>
                  </a:schemeClr>
                </a:solidFill>
              </a:rPr>
              <a:t>Rickets:</a:t>
            </a:r>
          </a:p>
          <a:p>
            <a:r>
              <a:rPr lang="en-US" sz="1800"/>
              <a:t>It is a disease characterized mainly by bone deformities in young children’s.</a:t>
            </a:r>
          </a:p>
          <a:p>
            <a:r>
              <a:rPr lang="en-US" sz="1800"/>
              <a:t>The disease of children sets in about 6</a:t>
            </a:r>
            <a:r>
              <a:rPr lang="en-US" sz="1800" baseline="30000"/>
              <a:t>th</a:t>
            </a:r>
            <a:r>
              <a:rPr lang="en-US" sz="1800"/>
              <a:t> month of life.</a:t>
            </a:r>
          </a:p>
          <a:p>
            <a:pPr marL="0" indent="0">
              <a:buNone/>
            </a:pPr>
            <a:r>
              <a:rPr lang="en-US" sz="1800">
                <a:solidFill>
                  <a:schemeClr val="accent1">
                    <a:lumMod val="75000"/>
                  </a:schemeClr>
                </a:solidFill>
              </a:rPr>
              <a:t>Characterized features:</a:t>
            </a:r>
          </a:p>
          <a:p>
            <a:r>
              <a:rPr lang="en-US" sz="1800"/>
              <a:t>Deformed bones </a:t>
            </a:r>
          </a:p>
          <a:p>
            <a:r>
              <a:rPr lang="en-US" sz="1800"/>
              <a:t>Thick wrist and ankle</a:t>
            </a:r>
          </a:p>
          <a:p>
            <a:r>
              <a:rPr lang="en-US" sz="1800"/>
              <a:t>Retarded growth</a:t>
            </a:r>
          </a:p>
        </p:txBody>
      </p:sp>
      <p:pic>
        <p:nvPicPr>
          <p:cNvPr id="4" name="Picture 4">
            <a:extLst>
              <a:ext uri="{FF2B5EF4-FFF2-40B4-BE49-F238E27FC236}">
                <a16:creationId xmlns:a16="http://schemas.microsoft.com/office/drawing/2014/main" id="{CD4816C6-8EDF-F647-BAB7-2F37916B37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0540" y="3057525"/>
            <a:ext cx="5553075" cy="3800475"/>
          </a:xfrm>
          <a:prstGeom prst="rect">
            <a:avLst/>
          </a:prstGeom>
        </p:spPr>
      </p:pic>
    </p:spTree>
    <p:extLst>
      <p:ext uri="{BB962C8B-B14F-4D97-AF65-F5344CB8AC3E}">
        <p14:creationId xmlns:p14="http://schemas.microsoft.com/office/powerpoint/2010/main" val="1029699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51B3E-C4BD-CE4B-BF76-B7441F8DD2E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9059537-CB28-2F4E-BC7A-C3A7BAC985B6}"/>
              </a:ext>
            </a:extLst>
          </p:cNvPr>
          <p:cNvSpPr>
            <a:spLocks noGrp="1"/>
          </p:cNvSpPr>
          <p:nvPr>
            <p:ph idx="1"/>
          </p:nvPr>
        </p:nvSpPr>
        <p:spPr/>
        <p:txBody>
          <a:bodyPr/>
          <a:lstStyle/>
          <a:p>
            <a:pPr marL="0" indent="0">
              <a:buNone/>
            </a:pPr>
            <a:r>
              <a:rPr lang="en-US">
                <a:solidFill>
                  <a:schemeClr val="accent1">
                    <a:lumMod val="75000"/>
                  </a:schemeClr>
                </a:solidFill>
              </a:rPr>
              <a:t>Osteomalacia:</a:t>
            </a:r>
          </a:p>
          <a:p>
            <a:r>
              <a:rPr lang="en-US" sz="1800"/>
              <a:t>Osteomalacia is a disease characterized by the softening of the bones caused by impaired bone metabolism primarily due to inadequate levels of available phosphate, calcium, and vitamin D.</a:t>
            </a:r>
          </a:p>
          <a:p>
            <a:r>
              <a:rPr lang="en-US" sz="1800"/>
              <a:t>The disease is mainly found in females, usually appears after multiple pregnancies and lactation.</a:t>
            </a:r>
          </a:p>
          <a:p>
            <a:pPr marL="0" indent="0">
              <a:buNone/>
            </a:pPr>
            <a:endParaRPr lang="en-US" sz="1800"/>
          </a:p>
        </p:txBody>
      </p:sp>
    </p:spTree>
    <p:extLst>
      <p:ext uri="{BB962C8B-B14F-4D97-AF65-F5344CB8AC3E}">
        <p14:creationId xmlns:p14="http://schemas.microsoft.com/office/powerpoint/2010/main" val="2183282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E6322-9DF1-8C49-A394-1A69BE5A98F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90DAEF4-19A2-B549-B61D-7C8573056659}"/>
              </a:ext>
            </a:extLst>
          </p:cNvPr>
          <p:cNvSpPr>
            <a:spLocks noGrp="1"/>
          </p:cNvSpPr>
          <p:nvPr>
            <p:ph idx="1"/>
          </p:nvPr>
        </p:nvSpPr>
        <p:spPr>
          <a:xfrm>
            <a:off x="838200" y="1825625"/>
            <a:ext cx="10515600" cy="5032376"/>
          </a:xfrm>
        </p:spPr>
        <p:txBody>
          <a:bodyPr/>
          <a:lstStyle/>
          <a:p>
            <a:pPr marL="0" indent="0">
              <a:buNone/>
            </a:pPr>
            <a:r>
              <a:rPr lang="en-US">
                <a:solidFill>
                  <a:schemeClr val="accent1">
                    <a:lumMod val="75000"/>
                  </a:schemeClr>
                </a:solidFill>
              </a:rPr>
              <a:t>Pancreas:</a:t>
            </a:r>
          </a:p>
          <a:p>
            <a:pPr marL="0" indent="0">
              <a:buNone/>
            </a:pPr>
            <a:r>
              <a:rPr lang="en-US" sz="1800"/>
              <a:t>Pancrease is an organ located in the abdomen. It plays an essential role in converting the food we eat into fuel for the body’s cells.</a:t>
            </a:r>
          </a:p>
          <a:p>
            <a:pPr marL="0" indent="0">
              <a:buNone/>
            </a:pPr>
            <a:r>
              <a:rPr lang="en-US" sz="1800"/>
              <a:t>The pancreas has two main function an exocrine</a:t>
            </a:r>
          </a:p>
          <a:p>
            <a:pPr marL="0" indent="0">
              <a:buNone/>
            </a:pPr>
            <a:r>
              <a:rPr lang="en-US" sz="1800"/>
              <a:t> function that helps in digestion and an endocrine </a:t>
            </a:r>
          </a:p>
          <a:p>
            <a:pPr marL="0" indent="0">
              <a:buNone/>
            </a:pPr>
            <a:r>
              <a:rPr lang="en-US" sz="1800"/>
              <a:t>function that regulates blood sugar.</a:t>
            </a:r>
          </a:p>
        </p:txBody>
      </p:sp>
      <p:pic>
        <p:nvPicPr>
          <p:cNvPr id="4" name="Picture 4">
            <a:extLst>
              <a:ext uri="{FF2B5EF4-FFF2-40B4-BE49-F238E27FC236}">
                <a16:creationId xmlns:a16="http://schemas.microsoft.com/office/drawing/2014/main" id="{9B0AFEFF-C0BB-3E4C-B760-E138F679FC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9509" y="2786063"/>
            <a:ext cx="6057900" cy="3833416"/>
          </a:xfrm>
          <a:prstGeom prst="rect">
            <a:avLst/>
          </a:prstGeom>
        </p:spPr>
      </p:pic>
    </p:spTree>
    <p:extLst>
      <p:ext uri="{BB962C8B-B14F-4D97-AF65-F5344CB8AC3E}">
        <p14:creationId xmlns:p14="http://schemas.microsoft.com/office/powerpoint/2010/main" val="3999842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8A862-8FFA-DD4E-801A-E1F32193E17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CB5CA94-1E8E-6749-BC5B-448D209E3A45}"/>
              </a:ext>
            </a:extLst>
          </p:cNvPr>
          <p:cNvSpPr>
            <a:spLocks noGrp="1"/>
          </p:cNvSpPr>
          <p:nvPr>
            <p:ph idx="1"/>
          </p:nvPr>
        </p:nvSpPr>
        <p:spPr/>
        <p:txBody>
          <a:bodyPr/>
          <a:lstStyle/>
          <a:p>
            <a:pPr marL="0" indent="0">
              <a:buNone/>
            </a:pPr>
            <a:r>
              <a:rPr lang="en-US">
                <a:solidFill>
                  <a:schemeClr val="accent1">
                    <a:lumMod val="75000"/>
                  </a:schemeClr>
                </a:solidFill>
              </a:rPr>
              <a:t>Pancreatic hormones:</a:t>
            </a:r>
          </a:p>
          <a:p>
            <a:pPr marL="0" indent="0">
              <a:buNone/>
            </a:pPr>
            <a:r>
              <a:rPr lang="en-US">
                <a:solidFill>
                  <a:schemeClr val="accent1">
                    <a:lumMod val="75000"/>
                  </a:schemeClr>
                </a:solidFill>
              </a:rPr>
              <a:t>Insulin:</a:t>
            </a:r>
          </a:p>
          <a:p>
            <a:pPr marL="0" indent="0">
              <a:buNone/>
            </a:pPr>
            <a:r>
              <a:rPr lang="en-US" sz="1800">
                <a:solidFill>
                  <a:schemeClr val="accent1">
                    <a:lumMod val="75000"/>
                  </a:schemeClr>
                </a:solidFill>
              </a:rPr>
              <a:t>Action:</a:t>
            </a:r>
          </a:p>
          <a:p>
            <a:pPr marL="0" indent="0">
              <a:buNone/>
            </a:pPr>
            <a:r>
              <a:rPr lang="en-US" sz="1800"/>
              <a:t>On carbohydrates metabolism:</a:t>
            </a:r>
          </a:p>
          <a:p>
            <a:r>
              <a:rPr lang="en-US" sz="1800"/>
              <a:t>Insulin stores glucose into most of the cells.</a:t>
            </a:r>
          </a:p>
          <a:p>
            <a:r>
              <a:rPr lang="en-US" sz="1800"/>
              <a:t>Insulin produce hypoglycemia.</a:t>
            </a:r>
          </a:p>
          <a:p>
            <a:pPr marL="0" indent="0">
              <a:buNone/>
            </a:pPr>
            <a:endParaRPr lang="en-US" sz="1800"/>
          </a:p>
        </p:txBody>
      </p:sp>
      <p:pic>
        <p:nvPicPr>
          <p:cNvPr id="4" name="Picture 4">
            <a:extLst>
              <a:ext uri="{FF2B5EF4-FFF2-40B4-BE49-F238E27FC236}">
                <a16:creationId xmlns:a16="http://schemas.microsoft.com/office/drawing/2014/main" id="{4FBC6F04-0B38-DC45-92FB-0B6857F78A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1613" y="1439333"/>
            <a:ext cx="5392148" cy="5418667"/>
          </a:xfrm>
          <a:prstGeom prst="rect">
            <a:avLst/>
          </a:prstGeom>
        </p:spPr>
      </p:pic>
    </p:spTree>
    <p:extLst>
      <p:ext uri="{BB962C8B-B14F-4D97-AF65-F5344CB8AC3E}">
        <p14:creationId xmlns:p14="http://schemas.microsoft.com/office/powerpoint/2010/main" val="4076961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582DE-7C17-4847-B75E-72CE920E51B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6EB2E63-530D-1946-B30E-A0F9847A14BF}"/>
              </a:ext>
            </a:extLst>
          </p:cNvPr>
          <p:cNvSpPr>
            <a:spLocks noGrp="1"/>
          </p:cNvSpPr>
          <p:nvPr>
            <p:ph idx="1"/>
          </p:nvPr>
        </p:nvSpPr>
        <p:spPr/>
        <p:txBody>
          <a:bodyPr/>
          <a:lstStyle/>
          <a:p>
            <a:pPr marL="0" indent="0">
              <a:buNone/>
            </a:pPr>
            <a:r>
              <a:rPr lang="en-US">
                <a:solidFill>
                  <a:schemeClr val="accent1">
                    <a:lumMod val="75000"/>
                  </a:schemeClr>
                </a:solidFill>
              </a:rPr>
              <a:t>Diseases related to Insulin:</a:t>
            </a:r>
          </a:p>
          <a:p>
            <a:pPr marL="0" indent="0">
              <a:buNone/>
            </a:pPr>
            <a:r>
              <a:rPr lang="en-US">
                <a:solidFill>
                  <a:schemeClr val="accent1">
                    <a:lumMod val="75000"/>
                  </a:schemeClr>
                </a:solidFill>
              </a:rPr>
              <a:t>Diabetes mellitus:</a:t>
            </a:r>
          </a:p>
          <a:p>
            <a:pPr marL="0" indent="0">
              <a:buNone/>
            </a:pPr>
            <a:r>
              <a:rPr lang="en-US" sz="1800"/>
              <a:t>It is a group of metabolic disease in which there are high blood sugar over a prolonged period. This high blood sugar produces the symptoms of :</a:t>
            </a:r>
          </a:p>
          <a:p>
            <a:r>
              <a:rPr lang="en-US" sz="1800"/>
              <a:t>Increased thirst and </a:t>
            </a:r>
          </a:p>
          <a:p>
            <a:r>
              <a:rPr lang="en-US" sz="1800"/>
              <a:t>Increased hunger </a:t>
            </a:r>
          </a:p>
          <a:p>
            <a:pPr marL="0" indent="0">
              <a:buNone/>
            </a:pPr>
            <a:r>
              <a:rPr lang="en-US" sz="2400">
                <a:solidFill>
                  <a:schemeClr val="accent1">
                    <a:lumMod val="75000"/>
                  </a:schemeClr>
                </a:solidFill>
              </a:rPr>
              <a:t>Glucagon:</a:t>
            </a:r>
          </a:p>
          <a:p>
            <a:pPr marL="0" indent="0">
              <a:buNone/>
            </a:pPr>
            <a:r>
              <a:rPr lang="en-US" sz="1800"/>
              <a:t>Glucagon act mostly on the liver and adipose tissues where it antagonize the action of insulin.</a:t>
            </a:r>
          </a:p>
          <a:p>
            <a:r>
              <a:rPr lang="en-US" sz="1800"/>
              <a:t>Stimulate glycogenolysis</a:t>
            </a:r>
          </a:p>
          <a:p>
            <a:r>
              <a:rPr lang="en-US" sz="1800"/>
              <a:t>Promotes gluconeogenesis</a:t>
            </a:r>
          </a:p>
        </p:txBody>
      </p:sp>
    </p:spTree>
    <p:extLst>
      <p:ext uri="{BB962C8B-B14F-4D97-AF65-F5344CB8AC3E}">
        <p14:creationId xmlns:p14="http://schemas.microsoft.com/office/powerpoint/2010/main" val="3024930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DA60-988D-5547-9DB0-FA609E20659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0395F04-26BD-AB45-B2F6-C479C66FAED2}"/>
              </a:ext>
            </a:extLst>
          </p:cNvPr>
          <p:cNvSpPr>
            <a:spLocks noGrp="1"/>
          </p:cNvSpPr>
          <p:nvPr>
            <p:ph idx="1"/>
          </p:nvPr>
        </p:nvSpPr>
        <p:spPr/>
        <p:txBody>
          <a:bodyPr>
            <a:normAutofit/>
          </a:bodyPr>
          <a:lstStyle/>
          <a:p>
            <a:pPr marL="0" indent="0">
              <a:buNone/>
            </a:pPr>
            <a:r>
              <a:rPr lang="en-US" sz="3200">
                <a:solidFill>
                  <a:schemeClr val="accent1">
                    <a:lumMod val="75000"/>
                  </a:schemeClr>
                </a:solidFill>
              </a:rPr>
              <a:t>Adrenal Gland:</a:t>
            </a:r>
          </a:p>
          <a:p>
            <a:r>
              <a:rPr lang="en-US" sz="1800"/>
              <a:t>There are 2 adrenal gland.</a:t>
            </a:r>
          </a:p>
          <a:p>
            <a:r>
              <a:rPr lang="en-US" sz="1800"/>
              <a:t>About 4cm long and 3cm thick.</a:t>
            </a:r>
          </a:p>
          <a:p>
            <a:pPr marL="0" indent="0">
              <a:buNone/>
            </a:pPr>
            <a:r>
              <a:rPr lang="en-US" sz="1800"/>
              <a:t>It has two parts</a:t>
            </a:r>
          </a:p>
          <a:p>
            <a:r>
              <a:rPr lang="en-US" sz="1800"/>
              <a:t>Outer part is cortex and </a:t>
            </a:r>
          </a:p>
          <a:p>
            <a:r>
              <a:rPr lang="en-US" sz="1800"/>
              <a:t>The inner part is medulla</a:t>
            </a:r>
          </a:p>
          <a:p>
            <a:endParaRPr lang="en-US" sz="1800"/>
          </a:p>
        </p:txBody>
      </p:sp>
      <p:pic>
        <p:nvPicPr>
          <p:cNvPr id="4" name="Picture 4">
            <a:extLst>
              <a:ext uri="{FF2B5EF4-FFF2-40B4-BE49-F238E27FC236}">
                <a16:creationId xmlns:a16="http://schemas.microsoft.com/office/drawing/2014/main" id="{D6F29E91-E9E8-A04E-BAE8-7216F864AF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8509" y="1933575"/>
            <a:ext cx="3362325" cy="3724275"/>
          </a:xfrm>
          <a:prstGeom prst="rect">
            <a:avLst/>
          </a:prstGeom>
        </p:spPr>
      </p:pic>
    </p:spTree>
    <p:extLst>
      <p:ext uri="{BB962C8B-B14F-4D97-AF65-F5344CB8AC3E}">
        <p14:creationId xmlns:p14="http://schemas.microsoft.com/office/powerpoint/2010/main" val="658198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9CD50-6286-6B46-8056-7D109AA81CD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2A734C1-C95F-E34B-AFD5-0C279D064FFC}"/>
              </a:ext>
            </a:extLst>
          </p:cNvPr>
          <p:cNvSpPr>
            <a:spLocks noGrp="1"/>
          </p:cNvSpPr>
          <p:nvPr>
            <p:ph idx="1"/>
          </p:nvPr>
        </p:nvSpPr>
        <p:spPr/>
        <p:txBody>
          <a:bodyPr/>
          <a:lstStyle/>
          <a:p>
            <a:pPr marL="514350" indent="-514350">
              <a:buFont typeface="+mj-lt"/>
              <a:buAutoNum type="arabicPeriod"/>
            </a:pPr>
            <a:r>
              <a:rPr lang="en-US">
                <a:solidFill>
                  <a:schemeClr val="accent1">
                    <a:lumMod val="75000"/>
                  </a:schemeClr>
                </a:solidFill>
              </a:rPr>
              <a:t>Adrenal cortex:</a:t>
            </a:r>
          </a:p>
          <a:p>
            <a:pPr marL="0" indent="0">
              <a:buNone/>
            </a:pPr>
            <a:r>
              <a:rPr lang="en-US" sz="1800"/>
              <a:t>It produces three hormones:</a:t>
            </a:r>
          </a:p>
          <a:p>
            <a:r>
              <a:rPr lang="en-US" sz="1800"/>
              <a:t>Glucocorticoids </a:t>
            </a:r>
          </a:p>
          <a:p>
            <a:r>
              <a:rPr lang="en-US" sz="1800"/>
              <a:t>Mineralocorticoids</a:t>
            </a:r>
          </a:p>
          <a:p>
            <a:r>
              <a:rPr lang="en-US" sz="1800"/>
              <a:t>Sex hormones (androgens)</a:t>
            </a:r>
          </a:p>
          <a:p>
            <a:pPr marL="0" indent="0">
              <a:buNone/>
            </a:pPr>
            <a:r>
              <a:rPr lang="en-US" sz="1800"/>
              <a:t>These are collectively called as adrenocorticoides.</a:t>
            </a:r>
          </a:p>
        </p:txBody>
      </p:sp>
      <p:pic>
        <p:nvPicPr>
          <p:cNvPr id="4" name="Picture 4">
            <a:extLst>
              <a:ext uri="{FF2B5EF4-FFF2-40B4-BE49-F238E27FC236}">
                <a16:creationId xmlns:a16="http://schemas.microsoft.com/office/drawing/2014/main" id="{B19E6077-4789-1243-9D85-D17EF3BCC4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6233" y="2055019"/>
            <a:ext cx="4202908" cy="3267075"/>
          </a:xfrm>
          <a:prstGeom prst="rect">
            <a:avLst/>
          </a:prstGeom>
        </p:spPr>
      </p:pic>
    </p:spTree>
    <p:extLst>
      <p:ext uri="{BB962C8B-B14F-4D97-AF65-F5344CB8AC3E}">
        <p14:creationId xmlns:p14="http://schemas.microsoft.com/office/powerpoint/2010/main" val="1026628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9D472-385D-674B-8510-EAC222C5AB6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45ADB50-2AE7-D440-9134-0F6230CBB99A}"/>
              </a:ext>
            </a:extLst>
          </p:cNvPr>
          <p:cNvSpPr>
            <a:spLocks noGrp="1"/>
          </p:cNvSpPr>
          <p:nvPr>
            <p:ph idx="1"/>
          </p:nvPr>
        </p:nvSpPr>
        <p:spPr/>
        <p:txBody>
          <a:bodyPr/>
          <a:lstStyle/>
          <a:p>
            <a:pPr marL="514350" indent="-514350">
              <a:buFont typeface="+mj-lt"/>
              <a:buAutoNum type="arabicPeriod"/>
            </a:pPr>
            <a:r>
              <a:rPr lang="en-US">
                <a:solidFill>
                  <a:schemeClr val="accent1">
                    <a:lumMod val="75000"/>
                  </a:schemeClr>
                </a:solidFill>
              </a:rPr>
              <a:t>Glucocorticoids:</a:t>
            </a:r>
            <a:endParaRPr lang="en-US" sz="1800">
              <a:solidFill>
                <a:schemeClr val="accent1">
                  <a:lumMod val="75000"/>
                </a:schemeClr>
              </a:solidFill>
            </a:endParaRPr>
          </a:p>
          <a:p>
            <a:r>
              <a:rPr lang="en-US" sz="1800"/>
              <a:t>Cortisol, is the main glucocorticoids.</a:t>
            </a:r>
          </a:p>
          <a:p>
            <a:r>
              <a:rPr lang="en-US" sz="1800"/>
              <a:t>They are essential for life regulating metabolism and stress.</a:t>
            </a:r>
          </a:p>
          <a:p>
            <a:pPr marL="457200" indent="-457200">
              <a:buAutoNum type="arabicPeriod" startAt="2"/>
            </a:pPr>
            <a:r>
              <a:rPr lang="en-US" sz="2400">
                <a:solidFill>
                  <a:schemeClr val="accent1">
                    <a:lumMod val="75000"/>
                  </a:schemeClr>
                </a:solidFill>
              </a:rPr>
              <a:t>Mineralocorticoids:</a:t>
            </a:r>
          </a:p>
          <a:p>
            <a:r>
              <a:rPr lang="en-US" sz="1800"/>
              <a:t>Aldosterone is the main mineralocorticoids.</a:t>
            </a:r>
          </a:p>
          <a:p>
            <a:r>
              <a:rPr lang="en-US" sz="1800"/>
              <a:t>It maintain water and electrolyte balance.</a:t>
            </a:r>
          </a:p>
          <a:p>
            <a:pPr marL="457200" indent="-457200">
              <a:buAutoNum type="arabicPeriod" startAt="3"/>
            </a:pPr>
            <a:r>
              <a:rPr lang="en-US" sz="2400">
                <a:solidFill>
                  <a:schemeClr val="accent1">
                    <a:lumMod val="75000"/>
                  </a:schemeClr>
                </a:solidFill>
              </a:rPr>
              <a:t>Sex hormone:</a:t>
            </a:r>
          </a:p>
          <a:p>
            <a:r>
              <a:rPr lang="en-US" sz="1800"/>
              <a:t>Androgens are the main sex hormone.</a:t>
            </a:r>
          </a:p>
          <a:p>
            <a:r>
              <a:rPr lang="en-US" sz="1800"/>
              <a:t>They contribute to the onset of puberty.</a:t>
            </a:r>
          </a:p>
        </p:txBody>
      </p:sp>
    </p:spTree>
    <p:extLst>
      <p:ext uri="{BB962C8B-B14F-4D97-AF65-F5344CB8AC3E}">
        <p14:creationId xmlns:p14="http://schemas.microsoft.com/office/powerpoint/2010/main" val="1909049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859B4-3EEA-0746-8EEB-1AF967A9E9F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15F6FFA-7E82-2A4B-98D8-7368607A88DF}"/>
              </a:ext>
            </a:extLst>
          </p:cNvPr>
          <p:cNvSpPr>
            <a:spLocks noGrp="1"/>
          </p:cNvSpPr>
          <p:nvPr>
            <p:ph idx="1"/>
          </p:nvPr>
        </p:nvSpPr>
        <p:spPr/>
        <p:txBody>
          <a:bodyPr/>
          <a:lstStyle/>
          <a:p>
            <a:pPr marL="0" indent="0">
              <a:buNone/>
            </a:pPr>
            <a:r>
              <a:rPr lang="en-US">
                <a:solidFill>
                  <a:schemeClr val="accent1">
                    <a:lumMod val="75000"/>
                  </a:schemeClr>
                </a:solidFill>
              </a:rPr>
              <a:t>Endocrine gland:</a:t>
            </a:r>
            <a:endParaRPr lang="en-US"/>
          </a:p>
          <a:p>
            <a:pPr marL="0" indent="0">
              <a:buNone/>
            </a:pPr>
            <a:r>
              <a:rPr lang="en-US" sz="1800"/>
              <a:t>A glnad that secrets their products (hormones) directly into the blood rather than through a duct.</a:t>
            </a:r>
          </a:p>
          <a:p>
            <a:pPr marL="0" indent="0">
              <a:buNone/>
            </a:pPr>
            <a:r>
              <a:rPr lang="en-US" sz="1800">
                <a:solidFill>
                  <a:schemeClr val="accent1">
                    <a:lumMod val="75000"/>
                  </a:schemeClr>
                </a:solidFill>
              </a:rPr>
              <a:t>Example: </a:t>
            </a:r>
          </a:p>
          <a:p>
            <a:r>
              <a:rPr lang="en-US" sz="1800"/>
              <a:t>Pituitary gland</a:t>
            </a:r>
          </a:p>
          <a:p>
            <a:r>
              <a:rPr lang="en-US" sz="1800"/>
              <a:t>Thyroid gland</a:t>
            </a:r>
          </a:p>
          <a:p>
            <a:r>
              <a:rPr lang="en-US" sz="1800"/>
              <a:t>Adrenal glnad</a:t>
            </a:r>
          </a:p>
          <a:p>
            <a:pPr marL="0" indent="0">
              <a:buNone/>
            </a:pPr>
            <a:endParaRPr lang="en-US" sz="1800"/>
          </a:p>
          <a:p>
            <a:pPr marL="0" indent="0">
              <a:buNone/>
            </a:pPr>
            <a:endParaRPr lang="en-US" sz="1800"/>
          </a:p>
        </p:txBody>
      </p:sp>
    </p:spTree>
    <p:extLst>
      <p:ext uri="{BB962C8B-B14F-4D97-AF65-F5344CB8AC3E}">
        <p14:creationId xmlns:p14="http://schemas.microsoft.com/office/powerpoint/2010/main" val="2502433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955B5-9DAF-534E-9318-58598D59F80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B2B337C-D035-2C45-8B9B-7B11A0EA00EB}"/>
              </a:ext>
            </a:extLst>
          </p:cNvPr>
          <p:cNvSpPr>
            <a:spLocks noGrp="1"/>
          </p:cNvSpPr>
          <p:nvPr>
            <p:ph idx="1"/>
          </p:nvPr>
        </p:nvSpPr>
        <p:spPr/>
        <p:txBody>
          <a:bodyPr/>
          <a:lstStyle/>
          <a:p>
            <a:pPr marL="514350" indent="-514350">
              <a:buAutoNum type="arabicPeriod" startAt="2"/>
            </a:pPr>
            <a:r>
              <a:rPr lang="en-US">
                <a:solidFill>
                  <a:schemeClr val="accent1">
                    <a:lumMod val="75000"/>
                  </a:schemeClr>
                </a:solidFill>
              </a:rPr>
              <a:t>Adrenal Medulla:</a:t>
            </a:r>
          </a:p>
          <a:p>
            <a:pPr marL="0" indent="0">
              <a:buNone/>
            </a:pPr>
            <a:r>
              <a:rPr lang="en-US" sz="1800"/>
              <a:t>It is surrounded by cortex .</a:t>
            </a:r>
          </a:p>
          <a:p>
            <a:pPr marL="0" indent="0">
              <a:buNone/>
            </a:pPr>
            <a:r>
              <a:rPr lang="en-US" sz="1800"/>
              <a:t>It produces 2 hormones</a:t>
            </a:r>
          </a:p>
          <a:p>
            <a:r>
              <a:rPr lang="en-US" sz="1800"/>
              <a:t>Adrenaline</a:t>
            </a:r>
          </a:p>
          <a:p>
            <a:r>
              <a:rPr lang="en-US" sz="1800"/>
              <a:t>Non Adrenaline</a:t>
            </a:r>
          </a:p>
          <a:p>
            <a:pPr marL="0" indent="0">
              <a:buNone/>
            </a:pPr>
            <a:r>
              <a:rPr lang="en-US" sz="1800">
                <a:solidFill>
                  <a:schemeClr val="accent1">
                    <a:lumMod val="75000"/>
                  </a:schemeClr>
                </a:solidFill>
              </a:rPr>
              <a:t>Adrenaline and Nor Adrenaline:</a:t>
            </a:r>
          </a:p>
          <a:p>
            <a:pPr marL="0" indent="0">
              <a:buNone/>
            </a:pPr>
            <a:r>
              <a:rPr lang="en-US" sz="1800"/>
              <a:t>They are released into the blood.</a:t>
            </a:r>
          </a:p>
          <a:p>
            <a:pPr marL="0" indent="0">
              <a:buNone/>
            </a:pPr>
            <a:r>
              <a:rPr lang="en-US" sz="1800"/>
              <a:t>They are structurally very similar and have similar effects e.g</a:t>
            </a:r>
          </a:p>
          <a:p>
            <a:r>
              <a:rPr lang="en-US" sz="1800"/>
              <a:t>Increasing metabolism rate.</a:t>
            </a:r>
          </a:p>
          <a:p>
            <a:r>
              <a:rPr lang="en-US" sz="1800"/>
              <a:t>Delicating the pupils.</a:t>
            </a:r>
          </a:p>
          <a:p>
            <a:r>
              <a:rPr lang="en-US" sz="1800"/>
              <a:t>Increasing blood pressure.</a:t>
            </a:r>
          </a:p>
          <a:p>
            <a:pPr marL="0" indent="0">
              <a:buNone/>
            </a:pPr>
            <a:endParaRPr lang="en-US" sz="2400">
              <a:solidFill>
                <a:schemeClr val="accent1">
                  <a:lumMod val="75000"/>
                </a:schemeClr>
              </a:solidFill>
            </a:endParaRPr>
          </a:p>
        </p:txBody>
      </p:sp>
    </p:spTree>
    <p:extLst>
      <p:ext uri="{BB962C8B-B14F-4D97-AF65-F5344CB8AC3E}">
        <p14:creationId xmlns:p14="http://schemas.microsoft.com/office/powerpoint/2010/main" val="42147249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BECDE-8E03-5445-934B-28CD5343153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D325B6A-4044-7240-8E22-0371314E3CD0}"/>
              </a:ext>
            </a:extLst>
          </p:cNvPr>
          <p:cNvSpPr>
            <a:spLocks noGrp="1"/>
          </p:cNvSpPr>
          <p:nvPr>
            <p:ph idx="1"/>
          </p:nvPr>
        </p:nvSpPr>
        <p:spPr/>
        <p:txBody>
          <a:bodyPr>
            <a:normAutofit lnSpcReduction="10000"/>
          </a:bodyPr>
          <a:lstStyle/>
          <a:p>
            <a:pPr marL="0" indent="0">
              <a:buNone/>
            </a:pPr>
            <a:r>
              <a:rPr lang="en-US">
                <a:solidFill>
                  <a:schemeClr val="accent1">
                    <a:lumMod val="75000"/>
                  </a:schemeClr>
                </a:solidFill>
              </a:rPr>
              <a:t>Difference between Adrenal cortex and Adrenal Medulla:</a:t>
            </a:r>
          </a:p>
          <a:p>
            <a:pPr marL="514350" indent="-514350">
              <a:buAutoNum type="alphaLcPeriod"/>
            </a:pPr>
            <a:r>
              <a:rPr lang="en-US">
                <a:solidFill>
                  <a:schemeClr val="accent1">
                    <a:lumMod val="75000"/>
                  </a:schemeClr>
                </a:solidFill>
              </a:rPr>
              <a:t>Adrenal cortex:</a:t>
            </a:r>
          </a:p>
          <a:p>
            <a:pPr marL="342900" indent="-342900">
              <a:buFont typeface="+mj-lt"/>
              <a:buAutoNum type="arabicPeriod"/>
            </a:pPr>
            <a:r>
              <a:rPr lang="en-US" sz="1800"/>
              <a:t>It is outer firm part of the adrenal gland.</a:t>
            </a:r>
          </a:p>
          <a:p>
            <a:pPr marL="342900" indent="-342900">
              <a:buFont typeface="+mj-lt"/>
              <a:buAutoNum type="arabicPeriod"/>
            </a:pPr>
            <a:r>
              <a:rPr lang="en-US" sz="1800"/>
              <a:t>It forms about 75% part of the gland.</a:t>
            </a:r>
          </a:p>
          <a:p>
            <a:pPr marL="342900" indent="-342900">
              <a:buFont typeface="+mj-lt"/>
              <a:buAutoNum type="arabicPeriod"/>
            </a:pPr>
            <a:r>
              <a:rPr lang="en-US" sz="1800"/>
              <a:t>It is enclosed by a fibrous capsula.</a:t>
            </a:r>
          </a:p>
          <a:p>
            <a:pPr marL="342900" indent="-342900">
              <a:buFont typeface="+mj-lt"/>
              <a:buAutoNum type="arabicPeriod"/>
            </a:pPr>
            <a:r>
              <a:rPr lang="en-US" sz="1800"/>
              <a:t>It is stimulated to release it’s hormones by ACTH from anterior love of pituitary gland.</a:t>
            </a:r>
          </a:p>
          <a:p>
            <a:pPr marL="342900" indent="-342900">
              <a:buFont typeface="+mj-lt"/>
              <a:buAutoNum type="arabicPeriod"/>
            </a:pPr>
            <a:r>
              <a:rPr lang="en-US" sz="1800"/>
              <a:t>It develops from mesoderm.</a:t>
            </a:r>
          </a:p>
          <a:p>
            <a:pPr marL="342900" indent="-342900">
              <a:buFont typeface="+mj-lt"/>
              <a:buAutoNum type="arabicPeriod"/>
            </a:pPr>
            <a:r>
              <a:rPr lang="en-US" sz="1800"/>
              <a:t>It secrets three types of hormones.</a:t>
            </a:r>
          </a:p>
          <a:p>
            <a:r>
              <a:rPr lang="en-US" sz="1800"/>
              <a:t>Glucocorticoids</a:t>
            </a:r>
          </a:p>
          <a:p>
            <a:r>
              <a:rPr lang="en-US" sz="1800"/>
              <a:t>Mineralocorticoids</a:t>
            </a:r>
          </a:p>
          <a:p>
            <a:r>
              <a:rPr lang="en-US" sz="1800"/>
              <a:t>Sex hormones</a:t>
            </a:r>
          </a:p>
        </p:txBody>
      </p:sp>
    </p:spTree>
    <p:extLst>
      <p:ext uri="{BB962C8B-B14F-4D97-AF65-F5344CB8AC3E}">
        <p14:creationId xmlns:p14="http://schemas.microsoft.com/office/powerpoint/2010/main" val="20298745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C235E-1D8F-5840-8CAB-10DC523117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11BB1B6-73F1-D34D-9D31-3DB8F5D41B8C}"/>
              </a:ext>
            </a:extLst>
          </p:cNvPr>
          <p:cNvSpPr>
            <a:spLocks noGrp="1"/>
          </p:cNvSpPr>
          <p:nvPr>
            <p:ph idx="1"/>
          </p:nvPr>
        </p:nvSpPr>
        <p:spPr/>
        <p:txBody>
          <a:bodyPr/>
          <a:lstStyle/>
          <a:p>
            <a:pPr marL="514350" indent="-514350">
              <a:buAutoNum type="alphaLcPeriod" startAt="2"/>
            </a:pPr>
            <a:r>
              <a:rPr lang="en-US">
                <a:solidFill>
                  <a:schemeClr val="accent1">
                    <a:lumMod val="75000"/>
                  </a:schemeClr>
                </a:solidFill>
              </a:rPr>
              <a:t>Adrenal Medulla:</a:t>
            </a:r>
          </a:p>
          <a:p>
            <a:pPr marL="342900" indent="-342900">
              <a:buFont typeface="+mj-lt"/>
              <a:buAutoNum type="arabicPeriod"/>
            </a:pPr>
            <a:r>
              <a:rPr lang="en-US" sz="1800"/>
              <a:t>It is central soft part of the adrenal gland.</a:t>
            </a:r>
          </a:p>
          <a:p>
            <a:pPr marL="342900" indent="-342900">
              <a:buFont typeface="+mj-lt"/>
              <a:buAutoNum type="arabicPeriod"/>
            </a:pPr>
            <a:r>
              <a:rPr lang="en-US" sz="1800"/>
              <a:t>It form about 25% part of the gland.</a:t>
            </a:r>
          </a:p>
          <a:p>
            <a:pPr marL="342900" indent="-342900">
              <a:buFont typeface="+mj-lt"/>
              <a:buAutoNum type="arabicPeriod"/>
            </a:pPr>
            <a:r>
              <a:rPr lang="en-US" sz="1800"/>
              <a:t>It is not enclosed by a fibrous capsule.</a:t>
            </a:r>
          </a:p>
          <a:p>
            <a:pPr marL="342900" indent="-342900">
              <a:buFont typeface="+mj-lt"/>
              <a:buAutoNum type="arabicPeriod"/>
            </a:pPr>
            <a:r>
              <a:rPr lang="en-US" sz="1800"/>
              <a:t>It develops from ectoderm.</a:t>
            </a:r>
          </a:p>
          <a:p>
            <a:pPr marL="342900" indent="-342900">
              <a:buFont typeface="+mj-lt"/>
              <a:buAutoNum type="arabicPeriod"/>
            </a:pPr>
            <a:r>
              <a:rPr lang="en-US" sz="1800"/>
              <a:t>It consists of chromaffin cells.</a:t>
            </a:r>
          </a:p>
          <a:p>
            <a:pPr marL="342900" indent="-342900">
              <a:buFont typeface="+mj-lt"/>
              <a:buAutoNum type="arabicPeriod"/>
            </a:pPr>
            <a:r>
              <a:rPr lang="en-US" sz="1800"/>
              <a:t>It is stimulated to secrete it’s hormone by nerve impulses reaching through sympathetic nerve fibers.</a:t>
            </a:r>
          </a:p>
          <a:p>
            <a:pPr marL="0" indent="0">
              <a:buNone/>
            </a:pPr>
            <a:endParaRPr lang="en-US" sz="1800"/>
          </a:p>
        </p:txBody>
      </p:sp>
    </p:spTree>
    <p:extLst>
      <p:ext uri="{BB962C8B-B14F-4D97-AF65-F5344CB8AC3E}">
        <p14:creationId xmlns:p14="http://schemas.microsoft.com/office/powerpoint/2010/main" val="26824835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07866-1211-1B49-9D02-50CCC7E53659}"/>
              </a:ext>
            </a:extLst>
          </p:cNvPr>
          <p:cNvSpPr>
            <a:spLocks noGrp="1"/>
          </p:cNvSpPr>
          <p:nvPr>
            <p:ph type="title"/>
          </p:nvPr>
        </p:nvSpPr>
        <p:spPr>
          <a:xfrm>
            <a:off x="838200" y="1446609"/>
            <a:ext cx="10515600" cy="5000625"/>
          </a:xfrm>
        </p:spPr>
        <p:txBody>
          <a:bodyPr/>
          <a:lstStyle/>
          <a:p>
            <a:r>
              <a:rPr lang="en-US"/>
              <a:t>                                          </a:t>
            </a:r>
          </a:p>
        </p:txBody>
      </p:sp>
      <p:sp>
        <p:nvSpPr>
          <p:cNvPr id="3" name="Content Placeholder 2">
            <a:extLst>
              <a:ext uri="{FF2B5EF4-FFF2-40B4-BE49-F238E27FC236}">
                <a16:creationId xmlns:a16="http://schemas.microsoft.com/office/drawing/2014/main" id="{C5CA0004-C725-5F44-846C-32FC42414AF2}"/>
              </a:ext>
            </a:extLst>
          </p:cNvPr>
          <p:cNvSpPr>
            <a:spLocks noGrp="1"/>
          </p:cNvSpPr>
          <p:nvPr>
            <p:ph idx="1"/>
          </p:nvPr>
        </p:nvSpPr>
        <p:spPr>
          <a:xfrm>
            <a:off x="838200" y="1732359"/>
            <a:ext cx="10515600" cy="4444604"/>
          </a:xfrm>
        </p:spPr>
        <p:txBody>
          <a:bodyPr/>
          <a:lstStyle/>
          <a:p>
            <a:pPr marL="0" indent="0">
              <a:buNone/>
            </a:pPr>
            <a:endParaRPr lang="en-US"/>
          </a:p>
          <a:p>
            <a:pPr marL="0" indent="0">
              <a:buNone/>
            </a:pPr>
            <a:endParaRPr lang="en-US"/>
          </a:p>
          <a:p>
            <a:pPr marL="0" indent="0">
              <a:buNone/>
            </a:pPr>
            <a:endParaRPr lang="en-US"/>
          </a:p>
          <a:p>
            <a:pPr marL="0" indent="0">
              <a:buNone/>
            </a:pPr>
            <a:endParaRPr lang="en-US"/>
          </a:p>
          <a:p>
            <a:pPr marL="0" indent="0">
              <a:buNone/>
            </a:pPr>
            <a:r>
              <a:rPr lang="en-US"/>
              <a:t>                                                        </a:t>
            </a:r>
            <a:r>
              <a:rPr lang="en-US" sz="3200"/>
              <a:t>T</a:t>
            </a:r>
            <a:r>
              <a:rPr lang="en-US"/>
              <a:t>hank you!</a:t>
            </a:r>
          </a:p>
        </p:txBody>
      </p:sp>
    </p:spTree>
    <p:extLst>
      <p:ext uri="{BB962C8B-B14F-4D97-AF65-F5344CB8AC3E}">
        <p14:creationId xmlns:p14="http://schemas.microsoft.com/office/powerpoint/2010/main" val="1476032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E0A65-C954-764B-872A-F20659668E5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5E52527-BA6E-9540-B6E5-654C7DAA2918}"/>
              </a:ext>
            </a:extLst>
          </p:cNvPr>
          <p:cNvSpPr>
            <a:spLocks noGrp="1"/>
          </p:cNvSpPr>
          <p:nvPr>
            <p:ph idx="1"/>
          </p:nvPr>
        </p:nvSpPr>
        <p:spPr/>
        <p:txBody>
          <a:bodyPr/>
          <a:lstStyle/>
          <a:p>
            <a:pPr marL="0" indent="0">
              <a:buNone/>
            </a:pPr>
            <a:r>
              <a:rPr lang="en-US">
                <a:solidFill>
                  <a:schemeClr val="accent1">
                    <a:lumMod val="75000"/>
                  </a:schemeClr>
                </a:solidFill>
              </a:rPr>
              <a:t>Endocrine System:</a:t>
            </a:r>
          </a:p>
          <a:p>
            <a:pPr marL="0" indent="0">
              <a:buNone/>
            </a:pPr>
            <a:r>
              <a:rPr lang="en-US" sz="1800"/>
              <a:t>It consist of the following.</a:t>
            </a:r>
          </a:p>
          <a:p>
            <a:r>
              <a:rPr lang="en-US" sz="1800"/>
              <a:t>Pituitary gland</a:t>
            </a:r>
          </a:p>
          <a:p>
            <a:r>
              <a:rPr lang="en-US" sz="1800"/>
              <a:t>Thyroid gland</a:t>
            </a:r>
          </a:p>
          <a:p>
            <a:r>
              <a:rPr lang="en-US" sz="1800"/>
              <a:t>Parathyroid gland</a:t>
            </a:r>
          </a:p>
          <a:p>
            <a:r>
              <a:rPr lang="en-US" sz="1800"/>
              <a:t>Adrenal gland</a:t>
            </a:r>
          </a:p>
          <a:p>
            <a:r>
              <a:rPr lang="en-US" sz="1800"/>
              <a:t>Pancreas </a:t>
            </a:r>
          </a:p>
          <a:p>
            <a:r>
              <a:rPr lang="en-US" sz="1800"/>
              <a:t>Thymus gland</a:t>
            </a:r>
          </a:p>
        </p:txBody>
      </p:sp>
      <p:pic>
        <p:nvPicPr>
          <p:cNvPr id="4" name="Picture 4">
            <a:extLst>
              <a:ext uri="{FF2B5EF4-FFF2-40B4-BE49-F238E27FC236}">
                <a16:creationId xmlns:a16="http://schemas.microsoft.com/office/drawing/2014/main" id="{44240C2B-2A03-F14A-BE5F-B9D42E1140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9865" y="1690688"/>
            <a:ext cx="4448175" cy="5191125"/>
          </a:xfrm>
          <a:prstGeom prst="rect">
            <a:avLst/>
          </a:prstGeom>
        </p:spPr>
      </p:pic>
    </p:spTree>
    <p:extLst>
      <p:ext uri="{BB962C8B-B14F-4D97-AF65-F5344CB8AC3E}">
        <p14:creationId xmlns:p14="http://schemas.microsoft.com/office/powerpoint/2010/main" val="2271631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A9DB8-C841-BB49-AB81-946436B6E01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154E5C2-DDBB-1040-911C-0DD6555D495B}"/>
              </a:ext>
            </a:extLst>
          </p:cNvPr>
          <p:cNvSpPr>
            <a:spLocks noGrp="1"/>
          </p:cNvSpPr>
          <p:nvPr>
            <p:ph idx="1"/>
          </p:nvPr>
        </p:nvSpPr>
        <p:spPr/>
        <p:txBody>
          <a:bodyPr/>
          <a:lstStyle/>
          <a:p>
            <a:pPr marL="0" indent="0">
              <a:buNone/>
            </a:pPr>
            <a:r>
              <a:rPr lang="en-US">
                <a:solidFill>
                  <a:schemeClr val="accent1">
                    <a:lumMod val="75000"/>
                  </a:schemeClr>
                </a:solidFill>
              </a:rPr>
              <a:t>Pituitary gland:</a:t>
            </a:r>
          </a:p>
          <a:p>
            <a:pPr marL="0" indent="0">
              <a:buNone/>
            </a:pPr>
            <a:r>
              <a:rPr lang="en-US" sz="1800"/>
              <a:t>The pituitary gland is often called the master gland because it controls several other hormone glands in your body, including the thyroid and adrenals, the ovaries and testicles. It secrets hormones both the front part (anterior) and the back part (posterior) of the glnad.</a:t>
            </a:r>
          </a:p>
          <a:p>
            <a:pPr marL="0" indent="0">
              <a:buNone/>
            </a:pPr>
            <a:r>
              <a:rPr lang="en-US" sz="1800">
                <a:solidFill>
                  <a:schemeClr val="accent1">
                    <a:lumMod val="75000"/>
                  </a:schemeClr>
                </a:solidFill>
              </a:rPr>
              <a:t>Hormones : </a:t>
            </a:r>
          </a:p>
          <a:p>
            <a:pPr marL="0" indent="0">
              <a:buNone/>
            </a:pPr>
            <a:r>
              <a:rPr lang="en-US" sz="1800">
                <a:solidFill>
                  <a:schemeClr val="accent1">
                    <a:lumMod val="75000"/>
                  </a:schemeClr>
                </a:solidFill>
              </a:rPr>
              <a:t>Anterior lobe: </a:t>
            </a:r>
          </a:p>
          <a:p>
            <a:r>
              <a:rPr lang="en-US" sz="1800"/>
              <a:t>Growth hormone (GH) </a:t>
            </a:r>
          </a:p>
          <a:p>
            <a:r>
              <a:rPr lang="en-US" sz="1800"/>
              <a:t>Prolactin</a:t>
            </a:r>
          </a:p>
          <a:p>
            <a:r>
              <a:rPr lang="en-US" sz="1800"/>
              <a:t>Thyroid stimulating hormone (TSH)</a:t>
            </a:r>
          </a:p>
          <a:p>
            <a:r>
              <a:rPr lang="en-US" sz="1800"/>
              <a:t>Adrenocorticotropic hormone (ACTH)</a:t>
            </a:r>
          </a:p>
          <a:p>
            <a:r>
              <a:rPr lang="en-US" sz="1800"/>
              <a:t>Follicle stimulating hormone (FSH) </a:t>
            </a:r>
          </a:p>
          <a:p>
            <a:r>
              <a:rPr lang="en-US" sz="1800"/>
              <a:t>Luteinizing hormone (LH)</a:t>
            </a:r>
          </a:p>
        </p:txBody>
      </p:sp>
    </p:spTree>
    <p:extLst>
      <p:ext uri="{BB962C8B-B14F-4D97-AF65-F5344CB8AC3E}">
        <p14:creationId xmlns:p14="http://schemas.microsoft.com/office/powerpoint/2010/main" val="2581128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6B2F5-BB8A-1944-BF99-F244E15FB6F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F099C24-40C4-5449-8FB4-D004E9DB70FE}"/>
              </a:ext>
            </a:extLst>
          </p:cNvPr>
          <p:cNvSpPr>
            <a:spLocks noGrp="1"/>
          </p:cNvSpPr>
          <p:nvPr>
            <p:ph idx="1"/>
          </p:nvPr>
        </p:nvSpPr>
        <p:spPr/>
        <p:txBody>
          <a:bodyPr>
            <a:normAutofit/>
          </a:bodyPr>
          <a:lstStyle/>
          <a:p>
            <a:pPr marL="0" indent="0">
              <a:buNone/>
            </a:pPr>
            <a:r>
              <a:rPr lang="en-US" sz="3200">
                <a:solidFill>
                  <a:schemeClr val="accent1">
                    <a:lumMod val="75000"/>
                  </a:schemeClr>
                </a:solidFill>
              </a:rPr>
              <a:t>Posterior lobe: </a:t>
            </a:r>
          </a:p>
          <a:p>
            <a:r>
              <a:rPr lang="en-US" sz="1800"/>
              <a:t>Anti diuretic hormone (ADH) / Vasopressin</a:t>
            </a:r>
          </a:p>
          <a:p>
            <a:r>
              <a:rPr lang="en-US" sz="1800"/>
              <a:t>Oxytocin</a:t>
            </a:r>
          </a:p>
        </p:txBody>
      </p:sp>
      <p:pic>
        <p:nvPicPr>
          <p:cNvPr id="4" name="Picture 4">
            <a:extLst>
              <a:ext uri="{FF2B5EF4-FFF2-40B4-BE49-F238E27FC236}">
                <a16:creationId xmlns:a16="http://schemas.microsoft.com/office/drawing/2014/main" id="{FFDFB441-6D6C-914B-990C-9A832FF3C3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3797" y="1825625"/>
            <a:ext cx="3286125" cy="3429000"/>
          </a:xfrm>
          <a:prstGeom prst="rect">
            <a:avLst/>
          </a:prstGeom>
        </p:spPr>
      </p:pic>
    </p:spTree>
    <p:extLst>
      <p:ext uri="{BB962C8B-B14F-4D97-AF65-F5344CB8AC3E}">
        <p14:creationId xmlns:p14="http://schemas.microsoft.com/office/powerpoint/2010/main" val="2824970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99E5B-1A52-364A-A8A8-0D87099EB26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89659B5-F353-FD41-9FF0-FBEB14B4ECA3}"/>
              </a:ext>
            </a:extLst>
          </p:cNvPr>
          <p:cNvSpPr>
            <a:spLocks noGrp="1"/>
          </p:cNvSpPr>
          <p:nvPr>
            <p:ph idx="1"/>
          </p:nvPr>
        </p:nvSpPr>
        <p:spPr>
          <a:xfrm>
            <a:off x="838200" y="1825624"/>
            <a:ext cx="10645378" cy="4514453"/>
          </a:xfrm>
        </p:spPr>
        <p:txBody>
          <a:bodyPr>
            <a:normAutofit/>
          </a:bodyPr>
          <a:lstStyle/>
          <a:p>
            <a:pPr marL="0" indent="0">
              <a:buNone/>
            </a:pPr>
            <a:r>
              <a:rPr lang="en-US" sz="3200">
                <a:solidFill>
                  <a:schemeClr val="accent1">
                    <a:lumMod val="75000"/>
                  </a:schemeClr>
                </a:solidFill>
              </a:rPr>
              <a:t>Anterior pituitary:</a:t>
            </a:r>
          </a:p>
          <a:p>
            <a:r>
              <a:rPr lang="en-US">
                <a:solidFill>
                  <a:schemeClr val="accent1">
                    <a:lumMod val="75000"/>
                  </a:schemeClr>
                </a:solidFill>
              </a:rPr>
              <a:t>Growth hormone (GH) </a:t>
            </a:r>
          </a:p>
          <a:p>
            <a:pPr marL="0" indent="0">
              <a:buNone/>
            </a:pPr>
            <a:r>
              <a:rPr lang="en-US" sz="1800">
                <a:solidFill>
                  <a:schemeClr val="accent1">
                    <a:lumMod val="75000"/>
                  </a:schemeClr>
                </a:solidFill>
              </a:rPr>
              <a:t>Action of growth hormone</a:t>
            </a:r>
          </a:p>
          <a:p>
            <a:r>
              <a:rPr lang="en-US" sz="1800"/>
              <a:t>The major role of growth hormone in stimulating body growth is to stimulate the liver and other tissues.</a:t>
            </a:r>
          </a:p>
          <a:p>
            <a:r>
              <a:rPr lang="en-US" sz="1800"/>
              <a:t>Increase calcium absorption from GIT.</a:t>
            </a:r>
          </a:p>
          <a:p>
            <a:r>
              <a:rPr lang="en-US" sz="1800"/>
              <a:t>Decrease sodium, potassium, calcium and phosphorus excretion from kidney.</a:t>
            </a:r>
          </a:p>
        </p:txBody>
      </p:sp>
    </p:spTree>
    <p:extLst>
      <p:ext uri="{BB962C8B-B14F-4D97-AF65-F5344CB8AC3E}">
        <p14:creationId xmlns:p14="http://schemas.microsoft.com/office/powerpoint/2010/main" val="2836144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AB778-39C7-B844-BD7E-A02C7F91621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0A4A503-D3FB-C345-B824-A68858990C04}"/>
              </a:ext>
            </a:extLst>
          </p:cNvPr>
          <p:cNvSpPr>
            <a:spLocks noGrp="1"/>
          </p:cNvSpPr>
          <p:nvPr>
            <p:ph idx="1"/>
          </p:nvPr>
        </p:nvSpPr>
        <p:spPr/>
        <p:txBody>
          <a:bodyPr>
            <a:normAutofit/>
          </a:bodyPr>
          <a:lstStyle/>
          <a:p>
            <a:pPr marL="0" indent="0">
              <a:buNone/>
            </a:pPr>
            <a:r>
              <a:rPr lang="en-US" sz="3200">
                <a:solidFill>
                  <a:schemeClr val="accent1">
                    <a:lumMod val="75000"/>
                  </a:schemeClr>
                </a:solidFill>
              </a:rPr>
              <a:t>Diseases related to growth hormone: </a:t>
            </a:r>
          </a:p>
          <a:p>
            <a:pPr marL="514350" indent="-514350">
              <a:buFont typeface="+mj-lt"/>
              <a:buAutoNum type="arabicPeriod"/>
            </a:pPr>
            <a:r>
              <a:rPr lang="en-US">
                <a:solidFill>
                  <a:schemeClr val="accent1">
                    <a:lumMod val="75000"/>
                  </a:schemeClr>
                </a:solidFill>
              </a:rPr>
              <a:t>Gigantism: </a:t>
            </a:r>
          </a:p>
          <a:p>
            <a:pPr marL="0" indent="0">
              <a:buNone/>
            </a:pPr>
            <a:r>
              <a:rPr lang="en-US" sz="1800"/>
              <a:t>Gigantism is a rare condition that causes abnormal growth in humans. </a:t>
            </a:r>
          </a:p>
          <a:p>
            <a:pPr marL="0" indent="0">
              <a:buNone/>
            </a:pPr>
            <a:r>
              <a:rPr lang="en-US" sz="1800"/>
              <a:t>This change is most notable in terms of height, but growth is affected as well.</a:t>
            </a:r>
          </a:p>
          <a:p>
            <a:pPr marL="0" indent="0">
              <a:buNone/>
            </a:pPr>
            <a:r>
              <a:rPr lang="en-US" sz="1800">
                <a:solidFill>
                  <a:schemeClr val="accent1">
                    <a:lumMod val="75000"/>
                  </a:schemeClr>
                </a:solidFill>
              </a:rPr>
              <a:t>Syptoms:</a:t>
            </a:r>
          </a:p>
          <a:p>
            <a:r>
              <a:rPr lang="en-US" sz="1800"/>
              <a:t>Tall stature </a:t>
            </a:r>
          </a:p>
          <a:p>
            <a:r>
              <a:rPr lang="en-US" sz="1800"/>
              <a:t>Large hand and feet </a:t>
            </a:r>
          </a:p>
        </p:txBody>
      </p:sp>
      <p:pic>
        <p:nvPicPr>
          <p:cNvPr id="4" name="Picture 4">
            <a:extLst>
              <a:ext uri="{FF2B5EF4-FFF2-40B4-BE49-F238E27FC236}">
                <a16:creationId xmlns:a16="http://schemas.microsoft.com/office/drawing/2014/main" id="{ABB72A94-7EF7-CC40-A05A-315520EB60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1191" y="1439333"/>
            <a:ext cx="2620461" cy="5418667"/>
          </a:xfrm>
          <a:prstGeom prst="rect">
            <a:avLst/>
          </a:prstGeom>
        </p:spPr>
      </p:pic>
    </p:spTree>
    <p:extLst>
      <p:ext uri="{BB962C8B-B14F-4D97-AF65-F5344CB8AC3E}">
        <p14:creationId xmlns:p14="http://schemas.microsoft.com/office/powerpoint/2010/main" val="3702760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FA626-1E4F-9148-937D-F5EBB9EAA50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3BFDF70-E196-6943-B89B-C92E8CA648A8}"/>
              </a:ext>
            </a:extLst>
          </p:cNvPr>
          <p:cNvSpPr>
            <a:spLocks noGrp="1"/>
          </p:cNvSpPr>
          <p:nvPr>
            <p:ph idx="1"/>
          </p:nvPr>
        </p:nvSpPr>
        <p:spPr/>
        <p:txBody>
          <a:bodyPr/>
          <a:lstStyle/>
          <a:p>
            <a:pPr marL="514350" indent="-514350">
              <a:buAutoNum type="arabicPeriod" startAt="2"/>
            </a:pPr>
            <a:r>
              <a:rPr lang="en-US">
                <a:solidFill>
                  <a:schemeClr val="accent1">
                    <a:lumMod val="75000"/>
                  </a:schemeClr>
                </a:solidFill>
              </a:rPr>
              <a:t>Dwarfism:</a:t>
            </a:r>
          </a:p>
          <a:p>
            <a:pPr marL="0" indent="0">
              <a:buNone/>
            </a:pPr>
            <a:r>
              <a:rPr lang="en-US" sz="1800"/>
              <a:t>Is also know as short stature, occur when an organism is extremely small.</a:t>
            </a:r>
          </a:p>
          <a:p>
            <a:pPr marL="0" indent="0">
              <a:buNone/>
            </a:pPr>
            <a:r>
              <a:rPr lang="en-US" sz="1800">
                <a:solidFill>
                  <a:schemeClr val="accent1">
                    <a:lumMod val="75000"/>
                  </a:schemeClr>
                </a:solidFill>
              </a:rPr>
              <a:t>Syptoms:</a:t>
            </a:r>
          </a:p>
          <a:p>
            <a:r>
              <a:rPr lang="en-US" sz="1800"/>
              <a:t>Small genitalia</a:t>
            </a:r>
          </a:p>
          <a:p>
            <a:r>
              <a:rPr lang="en-US" sz="1800"/>
              <a:t>Delicate extremities</a:t>
            </a:r>
          </a:p>
        </p:txBody>
      </p:sp>
      <p:pic>
        <p:nvPicPr>
          <p:cNvPr id="4" name="Picture 4">
            <a:extLst>
              <a:ext uri="{FF2B5EF4-FFF2-40B4-BE49-F238E27FC236}">
                <a16:creationId xmlns:a16="http://schemas.microsoft.com/office/drawing/2014/main" id="{39F82569-6F3F-C646-90D5-9EE6116E19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6795" y="1439333"/>
            <a:ext cx="3587005" cy="5418667"/>
          </a:xfrm>
          <a:prstGeom prst="rect">
            <a:avLst/>
          </a:prstGeom>
        </p:spPr>
      </p:pic>
    </p:spTree>
    <p:extLst>
      <p:ext uri="{BB962C8B-B14F-4D97-AF65-F5344CB8AC3E}">
        <p14:creationId xmlns:p14="http://schemas.microsoft.com/office/powerpoint/2010/main" val="1717323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33</Slides>
  <Notes>0</Notes>
  <HiddenSlides>0</HiddenSlide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Assignment: Anatomy BS Radiology 2nd Semester Section: A  Name: Marwa  ID : 16690</vt:lpstr>
      <vt:lpstr>Endocrine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Assignment: Anatomy BS Radiology 2nd Semester Section: A  Name: Marwa  ID : 16690</dc:title>
  <dc:creator>marwa najib</dc:creator>
  <cp:lastModifiedBy>marwa najib</cp:lastModifiedBy>
  <cp:revision>1</cp:revision>
  <dcterms:created xsi:type="dcterms:W3CDTF">2020-06-03T13:18:21Z</dcterms:created>
  <dcterms:modified xsi:type="dcterms:W3CDTF">2020-06-03T18:57:47Z</dcterms:modified>
</cp:coreProperties>
</file>