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59" r:id="rId5"/>
    <p:sldId id="262" r:id="rId6"/>
    <p:sldId id="271" r:id="rId7"/>
    <p:sldId id="263" r:id="rId8"/>
    <p:sldId id="264" r:id="rId9"/>
    <p:sldId id="272" r:id="rId10"/>
    <p:sldId id="265" r:id="rId11"/>
    <p:sldId id="273" r:id="rId12"/>
    <p:sldId id="266" r:id="rId13"/>
    <p:sldId id="267" r:id="rId14"/>
    <p:sldId id="268" r:id="rId15"/>
    <p:sldId id="269"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NAME: BILAL AHMAD</a:t>
            </a:r>
            <a:endParaRPr lang="en-US" dirty="0"/>
          </a:p>
        </p:txBody>
      </p:sp>
      <p:sp>
        <p:nvSpPr>
          <p:cNvPr id="3" name="Subtitle 2"/>
          <p:cNvSpPr>
            <a:spLocks noGrp="1"/>
          </p:cNvSpPr>
          <p:nvPr>
            <p:ph type="subTitle" idx="1"/>
          </p:nvPr>
        </p:nvSpPr>
        <p:spPr/>
        <p:txBody>
          <a:bodyPr>
            <a:normAutofit lnSpcReduction="20000"/>
          </a:bodyPr>
          <a:lstStyle/>
          <a:p>
            <a:r>
              <a:rPr lang="en-US" b="1"/>
              <a:t>ID :16843</a:t>
            </a:r>
            <a:endParaRPr lang="en-US"/>
          </a:p>
          <a:p>
            <a:r>
              <a:rPr lang="en-US" b="1"/>
              <a:t>MLT SECTION B</a:t>
            </a:r>
            <a:endParaRPr lang="en-US" b="1"/>
          </a:p>
          <a:p>
            <a:r>
              <a:rPr lang="en-US" b="1"/>
              <a:t>INSTRUCTOR NAME ; ADNAN AHMAD</a:t>
            </a:r>
            <a:endParaRPr lang="en-US" b="1"/>
          </a:p>
          <a:p>
            <a:r>
              <a:rPr lang="en-US" b="1"/>
              <a:t>SUBJECT HEAMOTOLOGY</a:t>
            </a:r>
            <a:endParaRPr lang="en-US" b="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Q#4:Iron deficiency anemia and its causes.</a:t>
            </a:r>
            <a:endParaRPr lang="en-US"/>
          </a:p>
        </p:txBody>
      </p:sp>
      <p:sp>
        <p:nvSpPr>
          <p:cNvPr id="3" name="Content Placeholder 2"/>
          <p:cNvSpPr>
            <a:spLocks noGrp="1"/>
          </p:cNvSpPr>
          <p:nvPr>
            <p:ph idx="1"/>
          </p:nvPr>
        </p:nvSpPr>
        <p:spPr/>
        <p:txBody>
          <a:bodyPr/>
          <a:p>
            <a:pPr marL="0" indent="0">
              <a:buNone/>
            </a:pPr>
            <a:r>
              <a:rPr lang="en-US"/>
              <a:t>    </a:t>
            </a:r>
            <a:r>
              <a:rPr lang="en-US" b="1"/>
              <a:t>ANEMIA;</a:t>
            </a:r>
            <a:endParaRPr lang="en-US"/>
          </a:p>
          <a:p>
            <a:r>
              <a:rPr lang="en-US"/>
              <a:t>A decrease in haemoglobin level ( or total circulating red cell mass) for the age and  sex of a person is called anemia.</a:t>
            </a:r>
            <a:endParaRPr lang="en-US"/>
          </a:p>
          <a:p>
            <a:r>
              <a:rPr lang="en-US" b="1"/>
              <a:t>CLASSIFICATION OF ANEMIA: </a:t>
            </a:r>
            <a:endParaRPr lang="en-US"/>
          </a:p>
          <a:p>
            <a:r>
              <a:rPr lang="en-US"/>
              <a:t>1) Iron deficiency anemia</a:t>
            </a:r>
            <a:endParaRPr lang="en-US"/>
          </a:p>
          <a:p>
            <a:r>
              <a:rPr lang="en-US"/>
              <a:t>2) Thalassemia</a:t>
            </a:r>
            <a:endParaRPr lang="en-US"/>
          </a:p>
          <a:p>
            <a:r>
              <a:rPr lang="en-US"/>
              <a:t>3) Sidroblastic anemia</a:t>
            </a:r>
            <a:endParaRPr lang="en-US"/>
          </a:p>
          <a:p>
            <a:r>
              <a:rPr lang="en-US"/>
              <a:t>4) Anema of chronic disorders.</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Iron deficiency anemia:</a:t>
            </a:r>
            <a:endParaRPr lang="en-US"/>
          </a:p>
        </p:txBody>
      </p:sp>
      <p:sp>
        <p:nvSpPr>
          <p:cNvPr id="3" name="Content Placeholder 2"/>
          <p:cNvSpPr>
            <a:spLocks noGrp="1"/>
          </p:cNvSpPr>
          <p:nvPr>
            <p:ph idx="1"/>
          </p:nvPr>
        </p:nvSpPr>
        <p:spPr/>
        <p:txBody>
          <a:bodyPr/>
          <a:p>
            <a:r>
              <a:rPr lang="en-US"/>
              <a:t>Iron deficiency is the most commomn micronutrients defficiency in the world affecting 1.3 billion people i.e 24% of world ppulation </a:t>
            </a:r>
            <a:endParaRPr lang="en-US"/>
          </a:p>
          <a:p>
            <a:r>
              <a:rPr lang="en-US"/>
              <a:t>anemia is defined as a haemoglobin below the 5th percentile of healthy population </a:t>
            </a:r>
            <a:endParaRPr lang="en-US"/>
          </a:p>
          <a:p>
            <a:r>
              <a:rPr lang="en-US" b="1"/>
              <a:t>AT RISK GROUPS</a:t>
            </a:r>
            <a:endParaRPr lang="en-US" b="1"/>
          </a:p>
          <a:p>
            <a:r>
              <a:rPr lang="en-US"/>
              <a:t>Infants </a:t>
            </a:r>
            <a:endParaRPr lang="en-US"/>
          </a:p>
          <a:p>
            <a:r>
              <a:rPr lang="en-US"/>
              <a:t>under 5 children</a:t>
            </a:r>
            <a:endParaRPr lang="en-US"/>
          </a:p>
          <a:p>
            <a:r>
              <a:rPr lang="en-US"/>
              <a:t>children of school age</a:t>
            </a:r>
            <a:endParaRPr lang="en-US"/>
          </a:p>
          <a:p>
            <a:r>
              <a:rPr lang="en-US"/>
              <a:t>women of child bearing age</a:t>
            </a:r>
            <a:endParaRPr lang="en-US"/>
          </a:p>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CAUSES OF IRON DEFICIENCY ANEMIA</a:t>
            </a:r>
            <a:endParaRPr lang="en-US"/>
          </a:p>
        </p:txBody>
      </p:sp>
      <p:sp>
        <p:nvSpPr>
          <p:cNvPr id="3" name="Content Placeholder 2"/>
          <p:cNvSpPr>
            <a:spLocks noGrp="1"/>
          </p:cNvSpPr>
          <p:nvPr>
            <p:ph idx="1"/>
          </p:nvPr>
        </p:nvSpPr>
        <p:spPr/>
        <p:txBody>
          <a:bodyPr/>
          <a:p>
            <a:r>
              <a:rPr lang="en-US"/>
              <a:t>1) Chronic blood loss</a:t>
            </a:r>
            <a:endParaRPr lang="en-US"/>
          </a:p>
          <a:p>
            <a:r>
              <a:rPr lang="en-US"/>
              <a:t>2) Uterine </a:t>
            </a:r>
            <a:endParaRPr lang="en-US"/>
          </a:p>
          <a:p>
            <a:r>
              <a:rPr lang="en-US"/>
              <a:t>3) Gastroentestinal ,peptic ulcer , eosophageal verices,aspirin ( other non steroidal anti inflammatory drugs) ingestion partial garactomy' carcinoma of the stomach , colon or rectum, hookworm, colitis ,piles, heomglobinuria, pulmonary haemosidrosis, cell -inflicted blood loss.</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a:t>Q#5: Classify anemia on the basis of morphology and example;</a:t>
            </a:r>
            <a:endParaRPr lang="en-US"/>
          </a:p>
        </p:txBody>
      </p:sp>
      <p:sp>
        <p:nvSpPr>
          <p:cNvPr id="3" name="Content Placeholder 2"/>
          <p:cNvSpPr>
            <a:spLocks noGrp="1"/>
          </p:cNvSpPr>
          <p:nvPr>
            <p:ph idx="1"/>
          </p:nvPr>
        </p:nvSpPr>
        <p:spPr/>
        <p:txBody>
          <a:bodyPr>
            <a:normAutofit lnSpcReduction="10000"/>
          </a:bodyPr>
          <a:p>
            <a:r>
              <a:rPr lang="en-US" b="1"/>
              <a:t>Morphologically classification of anemia:</a:t>
            </a:r>
            <a:endParaRPr lang="en-US" b="1"/>
          </a:p>
          <a:p>
            <a:r>
              <a:rPr lang="en-US"/>
              <a:t>Anemia is classified in two ways either morpholigically or pathophysiological classification</a:t>
            </a:r>
            <a:endParaRPr lang="en-US"/>
          </a:p>
          <a:p>
            <a:r>
              <a:rPr lang="en-US"/>
              <a:t>the morphological classification is based on the size or volume of the red blood cells and may also be classified by the haemoglobin content of the red blood cell . A red blood cell of the nrmal size or volume is said to be normocytic </a:t>
            </a:r>
            <a:endParaRPr lang="en-US"/>
          </a:p>
          <a:p>
            <a:r>
              <a:rPr lang="en-US"/>
              <a:t>A morphologic classification of anemia also be normochromic ( normal heamoglobin content) or they could be hypochromic  , meaning low heamoglobin content or hyperchromic  , meaning high heamoglobin content .</a:t>
            </a:r>
            <a:endParaRPr lang="en-US"/>
          </a:p>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contd....</a:t>
            </a:r>
            <a:endParaRPr lang="en-US"/>
          </a:p>
        </p:txBody>
      </p:sp>
      <p:sp>
        <p:nvSpPr>
          <p:cNvPr id="3" name="Content Placeholder 2"/>
          <p:cNvSpPr>
            <a:spLocks noGrp="1"/>
          </p:cNvSpPr>
          <p:nvPr>
            <p:ph idx="1"/>
          </p:nvPr>
        </p:nvSpPr>
        <p:spPr/>
        <p:txBody>
          <a:bodyPr/>
          <a:p>
            <a:r>
              <a:rPr lang="en-US"/>
              <a:t>The reasons is because categorizing an anemia is useful in determining what is going on in the body and therefore defining the underlying condition.</a:t>
            </a:r>
            <a:endParaRPr lang="en-US"/>
          </a:p>
          <a:p>
            <a:r>
              <a:rPr lang="en-US"/>
              <a:t>EXAMPLE:</a:t>
            </a:r>
            <a:endParaRPr lang="en-US"/>
          </a:p>
          <a:p>
            <a:r>
              <a:rPr lang="en-US"/>
              <a:t>If tests reveals small red blood cells microcytic and low heamoglobin content then the physician would have a good indicationthat this patient might be dealing with iron deficiency anemia and could prescribe an appropriate treatment plan.</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a:t>Q#1:STAGES OF ERYTHROPIOSIS</a:t>
            </a:r>
            <a:br>
              <a:rPr lang="en-US"/>
            </a:br>
            <a:endParaRPr lang="en-US"/>
          </a:p>
        </p:txBody>
      </p:sp>
      <p:sp>
        <p:nvSpPr>
          <p:cNvPr id="3" name="Content Placeholder 2"/>
          <p:cNvSpPr>
            <a:spLocks noGrp="1"/>
          </p:cNvSpPr>
          <p:nvPr>
            <p:ph idx="1"/>
          </p:nvPr>
        </p:nvSpPr>
        <p:spPr/>
        <p:txBody>
          <a:bodyPr>
            <a:normAutofit fontScale="80000"/>
          </a:bodyPr>
          <a:p>
            <a:r>
              <a:rPr lang="en-US" b="1">
                <a:ln/>
                <a:solidFill>
                  <a:schemeClr val="tx1"/>
                </a:solidFill>
                <a:effectLst>
                  <a:outerShdw blurRad="38100" dist="19050" dir="2700000" algn="tl" rotWithShape="0">
                    <a:schemeClr val="dk1">
                      <a:alpha val="40000"/>
                    </a:schemeClr>
                  </a:outerShdw>
                </a:effectLst>
              </a:rPr>
              <a:t>1</a:t>
            </a:r>
            <a:r>
              <a:rPr lang="en-US">
                <a:ln/>
                <a:solidFill>
                  <a:schemeClr val="tx1"/>
                </a:solidFill>
                <a:effectLst>
                  <a:outerShdw blurRad="38100" dist="19050" dir="2700000" algn="tl" rotWithShape="0">
                    <a:schemeClr val="dk1">
                      <a:alpha val="40000"/>
                    </a:schemeClr>
                  </a:outerShdw>
                </a:effectLst>
              </a:rPr>
              <a:t> )</a:t>
            </a:r>
            <a:r>
              <a:rPr lang="en-US" b="1" i="1">
                <a:ln/>
                <a:solidFill>
                  <a:schemeClr val="tx1"/>
                </a:solidFill>
                <a:effectLst>
                  <a:outerShdw blurRad="38100" dist="19050" dir="2700000" algn="tl" rotWithShape="0">
                    <a:schemeClr val="dk1">
                      <a:alpha val="40000"/>
                    </a:schemeClr>
                  </a:outerShdw>
                </a:effectLst>
              </a:rPr>
              <a:t>PROERYTHROBLAST</a:t>
            </a:r>
            <a:r>
              <a:rPr lang="en-US"/>
              <a:t>: </a:t>
            </a:r>
            <a:endParaRPr lang="en-US"/>
          </a:p>
          <a:p>
            <a:r>
              <a:rPr lang="en-US"/>
              <a:t>it is the earliest erythroid element </a:t>
            </a:r>
            <a:endParaRPr lang="en-US"/>
          </a:p>
          <a:p>
            <a:r>
              <a:rPr lang="en-US"/>
              <a:t>basophilic cytoplasm with a perinuclear halo</a:t>
            </a:r>
            <a:endParaRPr lang="en-US"/>
          </a:p>
          <a:p>
            <a:r>
              <a:rPr lang="en-US"/>
              <a:t>in this process cytoplasm buldges to form  “ Ear shaped “ process </a:t>
            </a:r>
            <a:endParaRPr lang="en-US"/>
          </a:p>
          <a:p>
            <a:r>
              <a:rPr lang="en-US"/>
              <a:t>nuclear chromatin is not homogeneous and nucleolus is seen.</a:t>
            </a:r>
            <a:endParaRPr lang="en-US"/>
          </a:p>
          <a:p>
            <a:r>
              <a:rPr lang="en-US" b="1"/>
              <a:t>2) BASOPHILIC </a:t>
            </a:r>
            <a:r>
              <a:rPr lang="en-US" b="1"/>
              <a:t>ERYTHROBLAST:</a:t>
            </a:r>
            <a:endParaRPr lang="en-US" b="1"/>
          </a:p>
          <a:p>
            <a:r>
              <a:rPr lang="en-US">
                <a:solidFill>
                  <a:schemeClr val="tx1"/>
                </a:solidFill>
              </a:rPr>
              <a:t>Smaller than proerythroblast</a:t>
            </a:r>
            <a:endParaRPr lang="en-US">
              <a:solidFill>
                <a:schemeClr val="tx1"/>
              </a:solidFill>
            </a:endParaRPr>
          </a:p>
          <a:p>
            <a:r>
              <a:rPr lang="en-US">
                <a:solidFill>
                  <a:schemeClr val="tx1"/>
                </a:solidFill>
              </a:rPr>
              <a:t>nuclear chromatin  shows sharp contrast between light and dark areas</a:t>
            </a:r>
            <a:endParaRPr lang="en-US">
              <a:solidFill>
                <a:schemeClr val="tx1"/>
              </a:solidFill>
            </a:endParaRPr>
          </a:p>
          <a:p>
            <a:r>
              <a:rPr lang="en-US">
                <a:solidFill>
                  <a:schemeClr val="tx1"/>
                </a:solidFill>
              </a:rPr>
              <a:t>cytoplasm is basophilic reflecting protien &amp; RNA contents.</a:t>
            </a:r>
            <a:endParaRPr lang="en-US">
              <a:solidFill>
                <a:schemeClr val="tx1"/>
              </a:solidFill>
            </a:endParaRPr>
          </a:p>
          <a:p>
            <a:r>
              <a:rPr lang="en-US" b="1">
                <a:solidFill>
                  <a:schemeClr val="tx1"/>
                </a:solidFill>
              </a:rPr>
              <a:t>3) POLYCHROMATOPHILIC ERYTHROBLAST:</a:t>
            </a:r>
            <a:endParaRPr lang="en-US" b="1">
              <a:solidFill>
                <a:schemeClr val="tx1"/>
              </a:solidFill>
            </a:endParaRPr>
          </a:p>
          <a:p>
            <a:endParaRPr lang="en-US" b="1">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contd......</a:t>
            </a:r>
            <a:endParaRPr lang="en-US"/>
          </a:p>
        </p:txBody>
      </p:sp>
      <p:sp>
        <p:nvSpPr>
          <p:cNvPr id="3" name="Content Placeholder 2"/>
          <p:cNvSpPr>
            <a:spLocks noGrp="1"/>
          </p:cNvSpPr>
          <p:nvPr>
            <p:ph idx="1"/>
          </p:nvPr>
        </p:nvSpPr>
        <p:spPr/>
        <p:txBody>
          <a:bodyPr>
            <a:normAutofit fontScale="70000"/>
          </a:bodyPr>
          <a:p>
            <a:r>
              <a:rPr lang="en-US"/>
              <a:t>polychromasia means having many colours</a:t>
            </a:r>
            <a:endParaRPr lang="en-US"/>
          </a:p>
          <a:p>
            <a:r>
              <a:rPr lang="en-US"/>
              <a:t>In this step nuclous mature &amp; condensed</a:t>
            </a:r>
            <a:endParaRPr lang="en-US"/>
          </a:p>
          <a:p>
            <a:r>
              <a:rPr lang="en-US"/>
              <a:t>cytoplasm have a gray hue derived from Hb.</a:t>
            </a:r>
            <a:endParaRPr lang="en-US"/>
          </a:p>
          <a:p>
            <a:r>
              <a:rPr lang="en-US" b="1"/>
              <a:t>4) ORTHOCHROMATIC ERYTHROBLAST:</a:t>
            </a:r>
            <a:endParaRPr lang="en-US"/>
          </a:p>
          <a:p>
            <a:r>
              <a:rPr lang="en-US"/>
              <a:t>Acidophilic erythroblast which is the last precursorwith nucloeous</a:t>
            </a:r>
            <a:endParaRPr lang="en-US"/>
          </a:p>
          <a:p>
            <a:r>
              <a:rPr lang="en-US"/>
              <a:t>nuceous is compact and situated near the membrane </a:t>
            </a:r>
            <a:endParaRPr lang="en-US"/>
          </a:p>
          <a:p>
            <a:r>
              <a:rPr lang="en-US"/>
              <a:t>cytoplasm is like mature red cell'reflecting a high Hb content.</a:t>
            </a:r>
            <a:endParaRPr lang="en-US"/>
          </a:p>
          <a:p>
            <a:r>
              <a:rPr lang="en-US" b="1"/>
              <a:t>5) RETICULOCYTE:</a:t>
            </a:r>
            <a:endParaRPr lang="en-US" b="1"/>
          </a:p>
          <a:p>
            <a:r>
              <a:rPr lang="en-US"/>
              <a:t>Young erythrocyte with granular or reticular filamentous structure makeup 0.5_2% of all erythrocytes </a:t>
            </a:r>
            <a:endParaRPr lang="en-US"/>
          </a:p>
          <a:p>
            <a:r>
              <a:rPr lang="en-US"/>
              <a:t>vital staining required to make this visible</a:t>
            </a:r>
            <a:endParaRPr lang="en-US"/>
          </a:p>
          <a:p>
            <a:pPr marL="0" indent="0">
              <a:buNone/>
            </a:pPr>
            <a:endParaRPr lang="en-US"/>
          </a:p>
          <a:p>
            <a:endParaRPr lang="en-US"/>
          </a:p>
          <a:p>
            <a:endParaRPr lang="en-US"/>
          </a:p>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ERYTHROPOIESIS:</a:t>
            </a:r>
            <a:endParaRPr lang="en-US"/>
          </a:p>
        </p:txBody>
      </p:sp>
      <p:pic>
        <p:nvPicPr>
          <p:cNvPr id="4" name="Content Placeholder 3"/>
          <p:cNvPicPr>
            <a:picLocks noChangeAspect="1"/>
          </p:cNvPicPr>
          <p:nvPr>
            <p:ph idx="1"/>
          </p:nvPr>
        </p:nvPicPr>
        <p:blipFill>
          <a:blip r:embed="rId1"/>
          <a:stretch>
            <a:fillRect/>
          </a:stretch>
        </p:blipFill>
        <p:spPr>
          <a:xfrm>
            <a:off x="368300" y="1461770"/>
            <a:ext cx="10366375" cy="535876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a:t>Q#2: Common causes of poor blood film (blood smear):</a:t>
            </a:r>
            <a:endParaRPr lang="en-US"/>
          </a:p>
        </p:txBody>
      </p:sp>
      <p:sp>
        <p:nvSpPr>
          <p:cNvPr id="3" name="Content Placeholder 2"/>
          <p:cNvSpPr>
            <a:spLocks noGrp="1"/>
          </p:cNvSpPr>
          <p:nvPr>
            <p:ph idx="1"/>
          </p:nvPr>
        </p:nvSpPr>
        <p:spPr/>
        <p:txBody>
          <a:bodyPr/>
          <a:p>
            <a:r>
              <a:rPr lang="en-US" b="1"/>
              <a:t>BLOOD SMEAR:</a:t>
            </a:r>
            <a:endParaRPr lang="en-US" b="1"/>
          </a:p>
          <a:p>
            <a:r>
              <a:rPr lang="en-US"/>
              <a:t>A blood film or peripheral blood smear is a thin layer of smeared on a glass microscope slide and the stained in such a way as to allow the various blood cells to be examined microscopically.</a:t>
            </a:r>
            <a:endParaRPr lang="en-US"/>
          </a:p>
          <a:p>
            <a:r>
              <a:rPr lang="en-US" b="1"/>
              <a:t>COMMON CAUSES OF BLOOD SMEAR:</a:t>
            </a:r>
            <a:endParaRPr lang="en-US" b="1"/>
          </a:p>
          <a:p>
            <a:r>
              <a:rPr lang="en-US"/>
              <a:t>As soon as the drop of blood is placed on the glass slide' there should be no delay in the making of the smear. Any delay ' whatsoever results in abnormal distribution of white cells with many of the white cells accumulating at the thin edge of the smear.Rouleaux of the red cells and clumping of the plateletes may also occur.</a:t>
            </a:r>
            <a:endParaRPr lang="en-US"/>
          </a:p>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contd....</a:t>
            </a:r>
            <a:endParaRPr lang="en-US"/>
          </a:p>
        </p:txBody>
      </p:sp>
      <p:sp>
        <p:nvSpPr>
          <p:cNvPr id="3" name="Content Placeholder 2"/>
          <p:cNvSpPr>
            <a:spLocks noGrp="1"/>
          </p:cNvSpPr>
          <p:nvPr>
            <p:ph idx="1"/>
          </p:nvPr>
        </p:nvSpPr>
        <p:spPr/>
        <p:txBody>
          <a:bodyPr/>
          <a:p>
            <a:r>
              <a:rPr lang="en-US"/>
              <a:t>Drop of blood too large or too small .</a:t>
            </a:r>
            <a:endParaRPr lang="en-US"/>
          </a:p>
          <a:p>
            <a:r>
              <a:rPr lang="en-US"/>
              <a:t>Spreader slide push across the horizental slide in a jerky manner.</a:t>
            </a:r>
            <a:endParaRPr lang="en-US"/>
          </a:p>
          <a:p>
            <a:r>
              <a:rPr lang="en-US"/>
              <a:t>Failure to keep the entire edge of the spreader slide against the horizental side while making the smear.</a:t>
            </a:r>
            <a:endParaRPr lang="en-US"/>
          </a:p>
          <a:p>
            <a:r>
              <a:rPr lang="en-US"/>
              <a:t>Failure to push the spreader slide across complete horizental slide.</a:t>
            </a:r>
            <a:endParaRPr lang="en-US"/>
          </a:p>
          <a:p>
            <a:r>
              <a:rPr lang="en-US"/>
              <a:t>Exposure of slide to formaline interferes with stain quality of smear.</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BLOOD SMEAR:</a:t>
            </a:r>
            <a:endParaRPr lang="en-US"/>
          </a:p>
        </p:txBody>
      </p:sp>
      <p:pic>
        <p:nvPicPr>
          <p:cNvPr id="4" name="Content Placeholder 3" descr="Thick-Blood-Smear-and-Thin-Blood-Smear"/>
          <p:cNvPicPr>
            <a:picLocks noChangeAspect="1"/>
          </p:cNvPicPr>
          <p:nvPr>
            <p:ph idx="1"/>
          </p:nvPr>
        </p:nvPicPr>
        <p:blipFill>
          <a:blip r:embed="rId1"/>
          <a:stretch>
            <a:fillRect/>
          </a:stretch>
        </p:blipFill>
        <p:spPr>
          <a:xfrm>
            <a:off x="382270" y="1381760"/>
            <a:ext cx="11154410" cy="534416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Q#3: GRANULOPOIESIS:</a:t>
            </a:r>
            <a:endParaRPr lang="en-US"/>
          </a:p>
        </p:txBody>
      </p:sp>
      <p:sp>
        <p:nvSpPr>
          <p:cNvPr id="3" name="Content Placeholder 2"/>
          <p:cNvSpPr>
            <a:spLocks noGrp="1"/>
          </p:cNvSpPr>
          <p:nvPr>
            <p:ph idx="1"/>
          </p:nvPr>
        </p:nvSpPr>
        <p:spPr/>
        <p:txBody>
          <a:bodyPr>
            <a:normAutofit lnSpcReduction="10000"/>
          </a:bodyPr>
          <a:p>
            <a:r>
              <a:rPr lang="en-US"/>
              <a:t>Granulopioses is a part of  heamatopoiesis, that leads to the production of Granulocytes. A granulocyte also reffered to aspolymorphonuclear lymphocyte (PMN) is a type of white blood cell  that has  multi lobed nuclei ' usually containing  three lobes,and has a significant amount of cytoplasmic granules within the cell. Granulopoiesis takes place in the bone marrow . It leads to the production of three types of mature  granulocytes neutrophills'eosinophills and basophills . Even though heamotopiosis  is usually presented in a form of hierarchically organized heamatopiotic tree' it is becoming evident ' that the cells are gradually progressing from one type to another'while remaining flexible and forming complex landscapes.</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GRANULOPOIESIS:</a:t>
            </a:r>
            <a:endParaRPr lang="en-US"/>
          </a:p>
        </p:txBody>
      </p:sp>
      <p:pic>
        <p:nvPicPr>
          <p:cNvPr id="4" name="Content Placeholder 3"/>
          <p:cNvPicPr>
            <a:picLocks noChangeAspect="1"/>
          </p:cNvPicPr>
          <p:nvPr>
            <p:ph idx="1"/>
          </p:nvPr>
        </p:nvPicPr>
        <p:blipFill>
          <a:blip r:embed="rId1"/>
          <a:stretch>
            <a:fillRect/>
          </a:stretch>
        </p:blipFill>
        <p:spPr>
          <a:xfrm>
            <a:off x="741045" y="1416685"/>
            <a:ext cx="10967085" cy="527431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4813</Words>
  <Application>WPS Presentation</Application>
  <PresentationFormat>Widescreen</PresentationFormat>
  <Paragraphs>105</Paragraphs>
  <Slides>14</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14</vt:i4>
      </vt:variant>
    </vt:vector>
  </HeadingPairs>
  <TitlesOfParts>
    <vt:vector size="22" baseType="lpstr">
      <vt:lpstr>Arial</vt:lpstr>
      <vt:lpstr>SimSun</vt:lpstr>
      <vt:lpstr>Wingdings</vt:lpstr>
      <vt:lpstr>Calibri Light</vt:lpstr>
      <vt:lpstr>Calibri</vt:lpstr>
      <vt:lpstr>Microsoft YaHei</vt:lpstr>
      <vt:lpstr>Arial Unicode MS</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BILAL AHMAD</dc:title>
  <dc:creator/>
  <cp:lastModifiedBy>HP</cp:lastModifiedBy>
  <cp:revision>6</cp:revision>
  <dcterms:created xsi:type="dcterms:W3CDTF">2020-06-24T14:46:45Z</dcterms:created>
  <dcterms:modified xsi:type="dcterms:W3CDTF">2020-06-24T15:04:10Z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1033-11.2.0.9232</vt:lpwstr>
  </property>
</Properties>
</file>